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419" r:id="rId2"/>
    <p:sldId id="295" r:id="rId3"/>
    <p:sldId id="296" r:id="rId4"/>
    <p:sldId id="297" r:id="rId5"/>
    <p:sldId id="267" r:id="rId6"/>
    <p:sldId id="298" r:id="rId7"/>
    <p:sldId id="299" r:id="rId8"/>
    <p:sldId id="300" r:id="rId9"/>
    <p:sldId id="301" r:id="rId10"/>
    <p:sldId id="302" r:id="rId11"/>
    <p:sldId id="303" r:id="rId12"/>
    <p:sldId id="268" r:id="rId13"/>
    <p:sldId id="305" r:id="rId14"/>
    <p:sldId id="304" r:id="rId15"/>
    <p:sldId id="306" r:id="rId16"/>
    <p:sldId id="307" r:id="rId17"/>
    <p:sldId id="328" r:id="rId18"/>
    <p:sldId id="420" r:id="rId19"/>
    <p:sldId id="269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421" r:id="rId28"/>
    <p:sldId id="336" r:id="rId29"/>
    <p:sldId id="337" r:id="rId30"/>
    <p:sldId id="338" r:id="rId31"/>
    <p:sldId id="270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63" r:id="rId47"/>
    <p:sldId id="364" r:id="rId48"/>
    <p:sldId id="366" r:id="rId49"/>
    <p:sldId id="365" r:id="rId50"/>
    <p:sldId id="367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3366FF"/>
    <a:srgbClr val="99FF33"/>
    <a:srgbClr val="66FF66"/>
    <a:srgbClr val="FFFF99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6349" autoAdjust="0"/>
  </p:normalViewPr>
  <p:slideViewPr>
    <p:cSldViewPr snapToGrid="0">
      <p:cViewPr varScale="1">
        <p:scale>
          <a:sx n="110" d="100"/>
          <a:sy n="110" d="100"/>
        </p:scale>
        <p:origin x="3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694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11" Type="http://schemas.openxmlformats.org/officeDocument/2006/relationships/image" Target="../media/image46.wmf"/><Relationship Id="rId5" Type="http://schemas.openxmlformats.org/officeDocument/2006/relationships/image" Target="../media/image40.wmf"/><Relationship Id="rId10" Type="http://schemas.openxmlformats.org/officeDocument/2006/relationships/image" Target="../media/image45.wmf"/><Relationship Id="rId4" Type="http://schemas.openxmlformats.org/officeDocument/2006/relationships/image" Target="../media/image39.wmf"/><Relationship Id="rId9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59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103.wmf"/><Relationship Id="rId7" Type="http://schemas.openxmlformats.org/officeDocument/2006/relationships/image" Target="../media/image107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image" Target="../media/image111.wmf"/><Relationship Id="rId7" Type="http://schemas.openxmlformats.org/officeDocument/2006/relationships/image" Target="../media/image115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4" Type="http://schemas.openxmlformats.org/officeDocument/2006/relationships/image" Target="../media/image120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4" Type="http://schemas.openxmlformats.org/officeDocument/2006/relationships/image" Target="../media/image13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4" Type="http://schemas.openxmlformats.org/officeDocument/2006/relationships/image" Target="../media/image14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Relationship Id="rId6" Type="http://schemas.openxmlformats.org/officeDocument/2006/relationships/image" Target="../media/image149.wmf"/><Relationship Id="rId5" Type="http://schemas.openxmlformats.org/officeDocument/2006/relationships/image" Target="../media/image148.wmf"/><Relationship Id="rId4" Type="http://schemas.openxmlformats.org/officeDocument/2006/relationships/image" Target="../media/image14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56.wmf"/><Relationship Id="rId5" Type="http://schemas.openxmlformats.org/officeDocument/2006/relationships/image" Target="../media/image155.wmf"/><Relationship Id="rId4" Type="http://schemas.openxmlformats.org/officeDocument/2006/relationships/image" Target="../media/image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Relationship Id="rId6" Type="http://schemas.openxmlformats.org/officeDocument/2006/relationships/image" Target="../media/image168.wmf"/><Relationship Id="rId5" Type="http://schemas.openxmlformats.org/officeDocument/2006/relationships/image" Target="../media/image167.wmf"/><Relationship Id="rId4" Type="http://schemas.openxmlformats.org/officeDocument/2006/relationships/image" Target="../media/image16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021D-6CA4-465A-ADD5-A66CB3D5ED68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9A6C3-C8C3-4289-84DA-F858887AEA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0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0EA73-A5B5-4A99-9911-4B8E08793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1321"/>
            <a:ext cx="9144000" cy="997679"/>
          </a:xfrm>
          <a:ln>
            <a:noFill/>
          </a:ln>
        </p:spPr>
        <p:txBody>
          <a:bodyPr anchor="b">
            <a:normAutofit/>
          </a:bodyPr>
          <a:lstStyle>
            <a:lvl1pPr algn="ctr">
              <a:defRPr sz="4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AC336D-0D21-44D9-B47B-1602667C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244-872D-4F26-ABA8-CCFB494C8D12}" type="datetime1">
              <a:rPr lang="zh-CN" altLang="en-US" smtClean="0"/>
              <a:t>2022/11/21</a:t>
            </a:fld>
            <a:endParaRPr lang="zh-CN" altLang="en-US"/>
          </a:p>
        </p:txBody>
      </p:sp>
      <p:pic>
        <p:nvPicPr>
          <p:cNvPr id="7" name="Picture 5" descr="清华logo">
            <a:extLst>
              <a:ext uri="{FF2B5EF4-FFF2-40B4-BE49-F238E27FC236}">
                <a16:creationId xmlns:a16="http://schemas.microsoft.com/office/drawing/2014/main" id="{4A9A48AC-A2A2-4E39-BD2C-DC698804DE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25" b="59164"/>
          <a:stretch>
            <a:fillRect/>
          </a:stretch>
        </p:blipFill>
        <p:spPr bwMode="auto">
          <a:xfrm>
            <a:off x="1" y="1"/>
            <a:ext cx="1415480" cy="63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工物系logo">
            <a:extLst>
              <a:ext uri="{FF2B5EF4-FFF2-40B4-BE49-F238E27FC236}">
                <a16:creationId xmlns:a16="http://schemas.microsoft.com/office/drawing/2014/main" id="{FE3746DF-E970-45AB-A4F9-10268BEFC6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"/>
            <a:ext cx="6168008" cy="5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lablogo">
            <a:extLst>
              <a:ext uri="{FF2B5EF4-FFF2-40B4-BE49-F238E27FC236}">
                <a16:creationId xmlns:a16="http://schemas.microsoft.com/office/drawing/2014/main" id="{209EE44D-46B0-4453-B7CF-346E6139F9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7264"/>
            <a:ext cx="4079776" cy="73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108296B-AF00-4212-8064-A4CE1B25A708}"/>
              </a:ext>
            </a:extLst>
          </p:cNvPr>
          <p:cNvSpPr txBox="1"/>
          <p:nvPr userDrawn="1"/>
        </p:nvSpPr>
        <p:spPr>
          <a:xfrm>
            <a:off x="3900166" y="747118"/>
            <a:ext cx="439575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2022</a:t>
            </a:r>
            <a:r>
              <a:rPr lang="zh-CN" altLang="en-US" sz="24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年秋季学期</a:t>
            </a:r>
            <a:endParaRPr lang="en-US" altLang="zh-CN" sz="3600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36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核辐射物理及探测学</a:t>
            </a:r>
            <a:endParaRPr lang="en-US" altLang="zh-CN" sz="3600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Nuclear Radiation Physics and Detection</a:t>
            </a:r>
            <a:endParaRPr lang="zh-CN" altLang="en-US" sz="2000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68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CF267-CBEA-4492-8413-6F635FD0DA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1702"/>
            <a:ext cx="921589" cy="365125"/>
          </a:xfrm>
        </p:spPr>
        <p:txBody>
          <a:bodyPr/>
          <a:lstStyle/>
          <a:p>
            <a:fld id="{D443888D-EE57-4DAD-90FB-93C98C008863}" type="datetime1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65368-E513-43E2-9193-C53BBAEC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1589" y="6481701"/>
            <a:ext cx="921589" cy="365125"/>
          </a:xfrm>
        </p:spPr>
        <p:txBody>
          <a:bodyPr/>
          <a:lstStyle/>
          <a:p>
            <a:fld id="{D8EA3D07-1838-4595-BAF3-EACE2C437A7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8E2849-829D-4101-9719-4BBE09E8BCAE}"/>
              </a:ext>
            </a:extLst>
          </p:cNvPr>
          <p:cNvSpPr txBox="1"/>
          <p:nvPr userDrawn="1"/>
        </p:nvSpPr>
        <p:spPr>
          <a:xfrm>
            <a:off x="3167955" y="6596390"/>
            <a:ext cx="5856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清华大学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核辐射物理及探测学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·2022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秋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@6A211·yangyigang@mail.tsinghua.edu.cn·P.</a:t>
            </a:r>
            <a:fld id="{43E3C367-2A79-4092-A852-B01D63BB37EF}" type="slidenum">
              <a:rPr lang="en-US" altLang="zh-CN" sz="110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‹#›</a:t>
            </a:fld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9502AAB-9B10-4541-B18C-7159CF0A43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606612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849BB0-B805-4EED-BE55-0278907042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527540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E45D042-E1B2-443C-928D-EA4F0D1AE4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6" y="1"/>
            <a:ext cx="4481421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4AA41C2-2AC5-455E-B116-3669FA2B19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40482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401508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2C9618-F163-497A-B190-79B00416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AEA4D-E5EB-4EF2-BCB8-862327D9040D}" type="datetime1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4B6EB2-57A0-42A4-A053-6B1106F2A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393BEF-7BEA-4132-9CB4-A3EA4C57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3234-CB30-42A9-825D-31A80BE71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2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2D1FE3-06D5-416E-B5A9-64CDA45B2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4" y="445398"/>
            <a:ext cx="12112925" cy="6036301"/>
          </a:xfrm>
        </p:spPr>
        <p:txBody>
          <a:bodyPr/>
          <a:lstStyle>
            <a:lvl1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1pPr>
            <a:lvl2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CF267-CBEA-4492-8413-6F635FD0DA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1702"/>
            <a:ext cx="921589" cy="365125"/>
          </a:xfrm>
        </p:spPr>
        <p:txBody>
          <a:bodyPr/>
          <a:lstStyle/>
          <a:p>
            <a:fld id="{317257F6-4E8C-47E4-96E8-652BD2C802D0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65368-E513-43E2-9193-C53BBAEC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1589" y="6481701"/>
            <a:ext cx="92158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9DCC5A-CC9B-4F3E-8778-110C164B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502217"/>
            <a:ext cx="2743200" cy="365125"/>
          </a:xfrm>
        </p:spPr>
        <p:txBody>
          <a:bodyPr/>
          <a:lstStyle/>
          <a:p>
            <a:fld id="{02343234-CB30-42A9-825D-31A80BE71E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8E2849-829D-4101-9719-4BBE09E8BCAE}"/>
              </a:ext>
            </a:extLst>
          </p:cNvPr>
          <p:cNvSpPr txBox="1"/>
          <p:nvPr userDrawn="1"/>
        </p:nvSpPr>
        <p:spPr>
          <a:xfrm>
            <a:off x="2388094" y="6550223"/>
            <a:ext cx="7415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清华大学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核辐射物理及探测学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·2022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秋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@6A211·yangyigang@mail.tsinghua.edu.cn·P.</a:t>
            </a:r>
            <a:fld id="{43E3C367-2A79-4092-A852-B01D63BB37EF}" type="slidenum">
              <a:rPr lang="en-US" altLang="zh-CN" sz="140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pPr algn="ctr"/>
              <a:t>‹#›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9502AAB-9B10-4541-B18C-7159CF0A43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606612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849BB0-B805-4EED-BE55-0278907042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527540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E45D042-E1B2-443C-928D-EA4F0D1AE4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6" y="1"/>
            <a:ext cx="4481421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4AA41C2-2AC5-455E-B116-3669FA2B19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27540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197127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33CD4E-6425-4FCE-87D4-945DD9CE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9828F7-2E24-41C0-BE58-80F6459D6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F2891-6901-4D50-9F97-42476C042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AEA4D-E5EB-4EF2-BCB8-862327D9040D}" type="datetime1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F5D893-137D-4C5D-86BC-90A86C229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B1999-A5EE-4B65-B40C-7C783E3A0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43234-CB30-42A9-825D-31A80BE71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9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2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5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43.wmf"/><Relationship Id="rId3" Type="http://schemas.openxmlformats.org/officeDocument/2006/relationships/oleObject" Target="../embeddings/oleObject30.bin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40.wmf"/><Relationship Id="rId1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wmf"/><Relationship Id="rId20" Type="http://schemas.openxmlformats.org/officeDocument/2006/relationships/image" Target="../media/image44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34.bin"/><Relationship Id="rId24" Type="http://schemas.openxmlformats.org/officeDocument/2006/relationships/image" Target="../media/image46.wmf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23" Type="http://schemas.openxmlformats.org/officeDocument/2006/relationships/oleObject" Target="../embeddings/oleObject40.bin"/><Relationship Id="rId10" Type="http://schemas.openxmlformats.org/officeDocument/2006/relationships/image" Target="../media/image39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36.w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41.wmf"/><Relationship Id="rId22" Type="http://schemas.openxmlformats.org/officeDocument/2006/relationships/image" Target="../media/image4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51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51.tmp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46.bin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57.wmf"/><Relationship Id="rId1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image" Target="../media/image58.wmf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44.bin"/><Relationship Id="rId14" Type="http://schemas.openxmlformats.org/officeDocument/2006/relationships/oleObject" Target="../embeddings/oleObject4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55.bin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6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7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6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67.bin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9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68.bin"/><Relationship Id="rId10" Type="http://schemas.openxmlformats.org/officeDocument/2006/relationships/image" Target="../media/image76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78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19" Type="http://schemas.openxmlformats.org/officeDocument/2006/relationships/image" Target="../media/image51.tmp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74.bin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86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2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78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8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86.bin"/><Relationship Id="rId18" Type="http://schemas.openxmlformats.org/officeDocument/2006/relationships/image" Target="../media/image100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7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9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oleObject" Target="../embeddings/oleObject94.bin"/><Relationship Id="rId18" Type="http://schemas.openxmlformats.org/officeDocument/2006/relationships/image" Target="../media/image108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05.wmf"/><Relationship Id="rId1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7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5" Type="http://schemas.openxmlformats.org/officeDocument/2006/relationships/oleObject" Target="../embeddings/oleObject95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0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116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13.wmf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5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10" Type="http://schemas.openxmlformats.org/officeDocument/2006/relationships/image" Target="../media/image112.wmf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11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120.wmf"/><Relationship Id="rId4" Type="http://schemas.openxmlformats.org/officeDocument/2006/relationships/image" Target="../media/image117.wmf"/><Relationship Id="rId9" Type="http://schemas.openxmlformats.org/officeDocument/2006/relationships/oleObject" Target="../embeddings/oleObject10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21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oleObject" Target="../embeddings/oleObject116.bin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1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4.w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2.bin"/><Relationship Id="rId10" Type="http://schemas.openxmlformats.org/officeDocument/2006/relationships/image" Target="../media/image126.wmf"/><Relationship Id="rId4" Type="http://schemas.openxmlformats.org/officeDocument/2006/relationships/image" Target="../media/image123.wmf"/><Relationship Id="rId9" Type="http://schemas.openxmlformats.org/officeDocument/2006/relationships/oleObject" Target="../embeddings/oleObject114.bin"/><Relationship Id="rId14" Type="http://schemas.openxmlformats.org/officeDocument/2006/relationships/image" Target="../media/image128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118.bin"/><Relationship Id="rId10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120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4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33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34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13" Type="http://schemas.openxmlformats.org/officeDocument/2006/relationships/image" Target="../media/image141.png"/><Relationship Id="rId3" Type="http://schemas.openxmlformats.org/officeDocument/2006/relationships/video" Target="../media/media2.mp4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40.wmf"/><Relationship Id="rId2" Type="http://schemas.microsoft.com/office/2007/relationships/media" Target="../media/media2.mp4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7.wmf"/><Relationship Id="rId11" Type="http://schemas.openxmlformats.org/officeDocument/2006/relationships/oleObject" Target="../embeddings/oleObject128.bin"/><Relationship Id="rId5" Type="http://schemas.openxmlformats.org/officeDocument/2006/relationships/oleObject" Target="../embeddings/oleObject125.bin"/><Relationship Id="rId15" Type="http://schemas.openxmlformats.org/officeDocument/2006/relationships/image" Target="../media/image143.png"/><Relationship Id="rId10" Type="http://schemas.openxmlformats.org/officeDocument/2006/relationships/image" Target="../media/image139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13" Type="http://schemas.openxmlformats.org/officeDocument/2006/relationships/oleObject" Target="../embeddings/oleObject134.bin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1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45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147.wmf"/><Relationship Id="rId4" Type="http://schemas.openxmlformats.org/officeDocument/2006/relationships/image" Target="../media/image144.w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14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oleObject" Target="../embeddings/oleObject135.bin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50.xml"/><Relationship Id="rId1" Type="http://schemas.openxmlformats.org/officeDocument/2006/relationships/vmlDrawing" Target="../drawings/vmlDrawing30.v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image" Target="../media/image51.tmp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150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image" Target="../media/image51.tmp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image" Target="../media/image151.png"/><Relationship Id="rId2" Type="http://schemas.openxmlformats.org/officeDocument/2006/relationships/tags" Target="../tags/tag61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oleObject" Target="../embeddings/oleObject140.bin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12" Type="http://schemas.openxmlformats.org/officeDocument/2006/relationships/image" Target="../media/image1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3.wmf"/><Relationship Id="rId11" Type="http://schemas.openxmlformats.org/officeDocument/2006/relationships/oleObject" Target="../embeddings/oleObject139.bin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4.wmf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56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oleObject" Target="../embeddings/oleObject141.bin"/><Relationship Id="rId7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8.wmf"/><Relationship Id="rId11" Type="http://schemas.openxmlformats.org/officeDocument/2006/relationships/image" Target="../media/image162.gif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159.wmf"/><Relationship Id="rId4" Type="http://schemas.openxmlformats.org/officeDocument/2006/relationships/image" Target="../media/image157.wmf"/><Relationship Id="rId9" Type="http://schemas.openxmlformats.org/officeDocument/2006/relationships/oleObject" Target="../embeddings/oleObject14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13" Type="http://schemas.openxmlformats.org/officeDocument/2006/relationships/image" Target="../media/image167.wmf"/><Relationship Id="rId3" Type="http://schemas.openxmlformats.org/officeDocument/2006/relationships/image" Target="../media/image169.jpeg"/><Relationship Id="rId7" Type="http://schemas.openxmlformats.org/officeDocument/2006/relationships/image" Target="../media/image164.wmf"/><Relationship Id="rId12" Type="http://schemas.openxmlformats.org/officeDocument/2006/relationships/oleObject" Target="../embeddings/oleObject1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45.bin"/><Relationship Id="rId11" Type="http://schemas.openxmlformats.org/officeDocument/2006/relationships/image" Target="../media/image166.wmf"/><Relationship Id="rId5" Type="http://schemas.openxmlformats.org/officeDocument/2006/relationships/image" Target="../media/image163.wmf"/><Relationship Id="rId15" Type="http://schemas.openxmlformats.org/officeDocument/2006/relationships/image" Target="../media/image168.wmf"/><Relationship Id="rId10" Type="http://schemas.openxmlformats.org/officeDocument/2006/relationships/oleObject" Target="../embeddings/oleObject147.bin"/><Relationship Id="rId4" Type="http://schemas.openxmlformats.org/officeDocument/2006/relationships/oleObject" Target="../embeddings/oleObject144.bin"/><Relationship Id="rId9" Type="http://schemas.openxmlformats.org/officeDocument/2006/relationships/image" Target="../media/image165.wmf"/><Relationship Id="rId14" Type="http://schemas.openxmlformats.org/officeDocument/2006/relationships/oleObject" Target="../embeddings/oleObject14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png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22.png"/><Relationship Id="rId10" Type="http://schemas.openxmlformats.org/officeDocument/2006/relationships/image" Target="../media/image19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1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swers.com/topic/1912" TargetMode="External"/><Relationship Id="rId13" Type="http://schemas.openxmlformats.org/officeDocument/2006/relationships/image" Target="../media/image29.jpeg"/><Relationship Id="rId3" Type="http://schemas.openxmlformats.org/officeDocument/2006/relationships/oleObject" Target="../embeddings/oleObject22.bin"/><Relationship Id="rId7" Type="http://schemas.openxmlformats.org/officeDocument/2006/relationships/hyperlink" Target="http://www.answers.com/topic/july-28" TargetMode="External"/><Relationship Id="rId12" Type="http://schemas.openxmlformats.org/officeDocument/2006/relationships/hyperlink" Target="http://www.answers.com/topic/chicago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wmf"/><Relationship Id="rId11" Type="http://schemas.openxmlformats.org/officeDocument/2006/relationships/hyperlink" Target="http://www.answers.com/topic/2001" TargetMode="External"/><Relationship Id="rId5" Type="http://schemas.openxmlformats.org/officeDocument/2006/relationships/oleObject" Target="../embeddings/oleObject23.bin"/><Relationship Id="rId10" Type="http://schemas.openxmlformats.org/officeDocument/2006/relationships/hyperlink" Target="http://www.answers.com/topic/february-13" TargetMode="External"/><Relationship Id="rId4" Type="http://schemas.openxmlformats.org/officeDocument/2006/relationships/image" Target="../media/image27.wmf"/><Relationship Id="rId9" Type="http://schemas.openxmlformats.org/officeDocument/2006/relationships/hyperlink" Target="http://www.answers.com/topic/tur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09E4D-9B44-4BBD-85CC-766DC17884F5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课前课件</a:t>
            </a:r>
            <a:r>
              <a:rPr lang="en-US" altLang="zh-CN" dirty="0"/>
              <a:t>21/30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83557C-9082-4E3F-8BC1-C13FB5340D1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A237AA5-DB1F-406E-B812-FC1A846D1F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83BAC4-6026-44DC-9065-40C13CE0948F}"/>
              </a:ext>
            </a:extLst>
          </p:cNvPr>
          <p:cNvSpPr>
            <a:spLocks noGrp="1"/>
          </p:cNvSpPr>
          <p:nvPr>
            <p:ph idx="16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E260377A-A1AA-461F-A87E-B8E959DCE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3" y="2688041"/>
            <a:ext cx="8974063" cy="409657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266700" indent="-2667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本节提要：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泊松分布→</a:t>
            </a:r>
            <a:r>
              <a:rPr kumimoji="1" lang="zh-CN" altLang="en-US" sz="20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相邻信号时间差的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指数分布→</a:t>
            </a:r>
            <a:r>
              <a:rPr kumimoji="1" lang="zh-CN" altLang="en-US" sz="20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必然的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计数损失</a:t>
            </a:r>
            <a:endParaRPr kumimoji="1"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进位信号的分布→进位数越高，越趋近周期信号；</a:t>
            </a:r>
            <a:endParaRPr kumimoji="1"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数据的“数量” 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“质量”，在核测量过程没有“技巧”，</a:t>
            </a:r>
            <a:r>
              <a:rPr kumimoji="1" lang="zh-CN" alt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</a:t>
            </a:r>
            <a:r>
              <a:rPr kumimoji="1" lang="en-US" altLang="zh-CN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≡</a:t>
            </a:r>
            <a:r>
              <a:rPr kumimoji="1" lang="zh-CN" alt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好</a:t>
            </a:r>
            <a:endParaRPr kumimoji="1"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如何最优分配样品与本底的测量时间？</a:t>
            </a:r>
            <a:endParaRPr kumimoji="1"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 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第八章 气体电离探测器</a:t>
            </a:r>
            <a:endParaRPr kumimoji="1"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气体中离子与电子的运动规律</a:t>
            </a:r>
            <a:endParaRPr kumimoji="1"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Text Box 7">
            <a:extLst>
              <a:ext uri="{FF2B5EF4-FFF2-40B4-BE49-F238E27FC236}">
                <a16:creationId xmlns:a16="http://schemas.microsoft.com/office/drawing/2014/main" id="{56BC7E6B-95F5-4EB3-8000-E1459567C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479" y="358682"/>
            <a:ext cx="5503817" cy="220374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6700" indent="-2667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上节回顾：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二项分布</a:t>
            </a:r>
            <a:r>
              <a:rPr kumimoji="1" lang="zh-CN" altLang="en-US" sz="20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严格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→泊松分布</a:t>
            </a:r>
            <a:r>
              <a:rPr kumimoji="1" lang="zh-CN" altLang="en-US" sz="20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近似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→高斯分布</a:t>
            </a:r>
            <a:r>
              <a:rPr kumimoji="1" lang="zh-CN" altLang="en-US" sz="20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近似</a:t>
            </a:r>
            <a:endParaRPr kumimoji="1" lang="en-US" altLang="zh-CN" sz="2000" baseline="30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级联变量，一般来说，前级更重要</a:t>
            </a:r>
            <a:endParaRPr kumimoji="1"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精度：相对涨落</a:t>
            </a:r>
            <a:endParaRPr kumimoji="1"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46">
            <a:extLst>
              <a:ext uri="{FF2B5EF4-FFF2-40B4-BE49-F238E27FC236}">
                <a16:creationId xmlns:a16="http://schemas.microsoft.com/office/drawing/2014/main" id="{AAFB86E2-EA24-4A91-86CB-1C05D2E30B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9954" y="829593"/>
          <a:ext cx="3600377" cy="960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40" name="Equation" r:id="rId3" imgW="1904760" imgH="507960" progId="Equation.DSMT4">
                  <p:embed/>
                </p:oleObj>
              </mc:Choice>
              <mc:Fallback>
                <p:oleObj name="Equation" r:id="rId3" imgW="1904760" imgH="507960" progId="Equation.DSMT4">
                  <p:embed/>
                  <p:pic>
                    <p:nvPicPr>
                      <p:cNvPr id="15" name="Object 46">
                        <a:extLst>
                          <a:ext uri="{FF2B5EF4-FFF2-40B4-BE49-F238E27FC236}">
                            <a16:creationId xmlns:a16="http://schemas.microsoft.com/office/drawing/2014/main" id="{AAFB86E2-EA24-4A91-86CB-1C05D2E30B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9954" y="829593"/>
                        <a:ext cx="3600377" cy="96014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0">
            <a:extLst>
              <a:ext uri="{FF2B5EF4-FFF2-40B4-BE49-F238E27FC236}">
                <a16:creationId xmlns:a16="http://schemas.microsoft.com/office/drawing/2014/main" id="{49A14908-6EF8-4880-BC78-FCF16619A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6596" y="1704590"/>
          <a:ext cx="31178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41" name="Equation" r:id="rId5" imgW="1409400" imgH="457200" progId="Equation.DSMT4">
                  <p:embed/>
                </p:oleObj>
              </mc:Choice>
              <mc:Fallback>
                <p:oleObj name="Equation" r:id="rId5" imgW="1409400" imgH="457200" progId="Equation.DSMT4">
                  <p:embed/>
                  <p:pic>
                    <p:nvPicPr>
                      <p:cNvPr id="17" name="Object 30">
                        <a:extLst>
                          <a:ext uri="{FF2B5EF4-FFF2-40B4-BE49-F238E27FC236}">
                            <a16:creationId xmlns:a16="http://schemas.microsoft.com/office/drawing/2014/main" id="{49A14908-6EF8-4880-BC78-FCF16619A7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596" y="1704590"/>
                        <a:ext cx="3117850" cy="10160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149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699" y="1"/>
            <a:ext cx="3387637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7.3</a:t>
            </a:r>
            <a:r>
              <a:rPr lang="zh-CN" altLang="en-US" dirty="0"/>
              <a:t>电离过程的涨落与法诺（</a:t>
            </a:r>
            <a:r>
              <a:rPr lang="en-US" altLang="zh-CN" dirty="0"/>
              <a:t>Fano</a:t>
            </a:r>
            <a:r>
              <a:rPr lang="zh-CN" altLang="en-US" dirty="0"/>
              <a:t>）分布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3879" y="1"/>
            <a:ext cx="3387637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电离过程</a:t>
            </a:r>
            <a:r>
              <a:rPr lang="en-US" altLang="zh-CN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连续变量的离散化</a:t>
            </a:r>
          </a:p>
        </p:txBody>
      </p:sp>
      <p:sp>
        <p:nvSpPr>
          <p:cNvPr id="27" name="Text Box 3">
            <a:extLst>
              <a:ext uri="{FF2B5EF4-FFF2-40B4-BE49-F238E27FC236}">
                <a16:creationId xmlns:a16="http://schemas.microsoft.com/office/drawing/2014/main" id="{443F8C71-C9B6-4852-94AC-695D5C578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27" y="900725"/>
            <a:ext cx="197385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快电子在与介质原子碰撞时，有三种不同的情况：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47B8BB4B-BE0B-4924-85C8-F40F9A3B310A}"/>
              </a:ext>
            </a:extLst>
          </p:cNvPr>
          <p:cNvGrpSpPr>
            <a:grpSpLocks/>
          </p:cNvGrpSpPr>
          <p:nvPr/>
        </p:nvGrpSpPr>
        <p:grpSpPr bwMode="auto">
          <a:xfrm>
            <a:off x="3340223" y="972736"/>
            <a:ext cx="990600" cy="1295402"/>
            <a:chOff x="144" y="1536"/>
            <a:chExt cx="624" cy="816"/>
          </a:xfrm>
        </p:grpSpPr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56844ADE-C990-4DD8-B70C-44532C538F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536"/>
              <a:ext cx="624" cy="446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激发而不电离</a:t>
              </a:r>
            </a:p>
          </p:txBody>
        </p:sp>
        <p:graphicFrame>
          <p:nvGraphicFramePr>
            <p:cNvPr id="30" name="Object 6">
              <a:extLst>
                <a:ext uri="{FF2B5EF4-FFF2-40B4-BE49-F238E27FC236}">
                  <a16:creationId xmlns:a16="http://schemas.microsoft.com/office/drawing/2014/main" id="{7D1E7F7B-C247-4B00-9B10-369CCE4EB1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6" y="2123"/>
            <a:ext cx="419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549" name="Equation" r:id="rId3" imgW="419040" imgH="228600" progId="Equation.DSMT4">
                    <p:embed/>
                  </p:oleObj>
                </mc:Choice>
                <mc:Fallback>
                  <p:oleObj name="Equation" r:id="rId3" imgW="419040" imgH="228600" progId="Equation.DSMT4">
                    <p:embed/>
                    <p:pic>
                      <p:nvPicPr>
                        <p:cNvPr id="2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" y="2123"/>
                          <a:ext cx="419" cy="229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66FF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49337BB-D24C-4E1E-86C6-AB29E785EC31}"/>
              </a:ext>
            </a:extLst>
          </p:cNvPr>
          <p:cNvGrpSpPr>
            <a:grpSpLocks/>
          </p:cNvGrpSpPr>
          <p:nvPr/>
        </p:nvGrpSpPr>
        <p:grpSpPr bwMode="auto">
          <a:xfrm>
            <a:off x="4483223" y="972736"/>
            <a:ext cx="1524000" cy="1295402"/>
            <a:chOff x="864" y="1536"/>
            <a:chExt cx="960" cy="816"/>
          </a:xfrm>
        </p:grpSpPr>
        <p:sp>
          <p:nvSpPr>
            <p:cNvPr id="32" name="Text Box 8">
              <a:extLst>
                <a:ext uri="{FF2B5EF4-FFF2-40B4-BE49-F238E27FC236}">
                  <a16:creationId xmlns:a16="http://schemas.microsoft.com/office/drawing/2014/main" id="{4F1EA0E2-D081-4A3B-AA12-081B66214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536"/>
              <a:ext cx="960" cy="446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电离，但只能发生一次</a:t>
              </a:r>
            </a:p>
          </p:txBody>
        </p:sp>
        <p:graphicFrame>
          <p:nvGraphicFramePr>
            <p:cNvPr id="33" name="Object 9">
              <a:extLst>
                <a:ext uri="{FF2B5EF4-FFF2-40B4-BE49-F238E27FC236}">
                  <a16:creationId xmlns:a16="http://schemas.microsoft.com/office/drawing/2014/main" id="{0A42EEB4-205D-4DF3-BFC1-DD025BF19C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14" y="2123"/>
            <a:ext cx="75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550" name="Equation" r:id="rId5" imgW="749160" imgH="228600" progId="Equation.DSMT4">
                    <p:embed/>
                  </p:oleObj>
                </mc:Choice>
                <mc:Fallback>
                  <p:oleObj name="Equation" r:id="rId5" imgW="749160" imgH="228600" progId="Equation.DSMT4">
                    <p:embed/>
                    <p:pic>
                      <p:nvPicPr>
                        <p:cNvPr id="32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4" y="2123"/>
                          <a:ext cx="750" cy="229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66FF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10">
            <a:extLst>
              <a:ext uri="{FF2B5EF4-FFF2-40B4-BE49-F238E27FC236}">
                <a16:creationId xmlns:a16="http://schemas.microsoft.com/office/drawing/2014/main" id="{F024E4AF-BC6F-4B90-BF02-4EF6846FA68E}"/>
              </a:ext>
            </a:extLst>
          </p:cNvPr>
          <p:cNvGrpSpPr>
            <a:grpSpLocks/>
          </p:cNvGrpSpPr>
          <p:nvPr/>
        </p:nvGrpSpPr>
        <p:grpSpPr bwMode="auto">
          <a:xfrm>
            <a:off x="6312024" y="972736"/>
            <a:ext cx="2319338" cy="1295402"/>
            <a:chOff x="2016" y="1536"/>
            <a:chExt cx="1461" cy="816"/>
          </a:xfrm>
        </p:grpSpPr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BEB5C4EF-B9E9-4135-8B2C-7803F0FB0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536"/>
              <a:ext cx="1461" cy="446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电离，且次级电子也可以发生电离</a:t>
              </a:r>
            </a:p>
          </p:txBody>
        </p:sp>
        <p:graphicFrame>
          <p:nvGraphicFramePr>
            <p:cNvPr id="36" name="Object 12">
              <a:extLst>
                <a:ext uri="{FF2B5EF4-FFF2-40B4-BE49-F238E27FC236}">
                  <a16:creationId xmlns:a16="http://schemas.microsoft.com/office/drawing/2014/main" id="{8198B6B9-16CE-43CB-A04B-DFC1C62720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2123"/>
            <a:ext cx="546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551" name="Equation" r:id="rId7" imgW="545760" imgH="228600" progId="Equation.DSMT4">
                    <p:embed/>
                  </p:oleObj>
                </mc:Choice>
                <mc:Fallback>
                  <p:oleObj name="Equation" r:id="rId7" imgW="545760" imgH="228600" progId="Equation.DSMT4">
                    <p:embed/>
                    <p:pic>
                      <p:nvPicPr>
                        <p:cNvPr id="3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123"/>
                          <a:ext cx="546" cy="229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66FF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Group 33">
            <a:extLst>
              <a:ext uri="{FF2B5EF4-FFF2-40B4-BE49-F238E27FC236}">
                <a16:creationId xmlns:a16="http://schemas.microsoft.com/office/drawing/2014/main" id="{97FBAE4D-B6E9-4C10-8C49-AAE4AE9108D4}"/>
              </a:ext>
            </a:extLst>
          </p:cNvPr>
          <p:cNvGrpSpPr>
            <a:grpSpLocks/>
          </p:cNvGrpSpPr>
          <p:nvPr/>
        </p:nvGrpSpPr>
        <p:grpSpPr bwMode="auto">
          <a:xfrm>
            <a:off x="2845096" y="2484901"/>
            <a:ext cx="4489451" cy="708025"/>
            <a:chOff x="-243" y="2293"/>
            <a:chExt cx="2828" cy="446"/>
          </a:xfrm>
        </p:grpSpPr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B5CCCAFE-5ADE-4B21-945C-AF3651AFC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3" y="2293"/>
              <a:ext cx="1581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这三种反应各有其相应的反应截面：</a:t>
              </a:r>
            </a:p>
          </p:txBody>
        </p:sp>
        <p:graphicFrame>
          <p:nvGraphicFramePr>
            <p:cNvPr id="39" name="Object 15">
              <a:extLst>
                <a:ext uri="{FF2B5EF4-FFF2-40B4-BE49-F238E27FC236}">
                  <a16:creationId xmlns:a16="http://schemas.microsoft.com/office/drawing/2014/main" id="{E0CD1E54-9CBB-4B5A-B36B-4CDE414595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09" y="2296"/>
            <a:ext cx="1076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552" name="Equation" r:id="rId9" imgW="660240" imgH="228600" progId="Equation.DSMT4">
                    <p:embed/>
                  </p:oleObj>
                </mc:Choice>
                <mc:Fallback>
                  <p:oleObj name="Equation" r:id="rId9" imgW="660240" imgH="228600" progId="Equation.DSMT4">
                    <p:embed/>
                    <p:pic>
                      <p:nvPicPr>
                        <p:cNvPr id="38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9" y="2296"/>
                          <a:ext cx="1076" cy="373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66FF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Text Box 16">
            <a:extLst>
              <a:ext uri="{FF2B5EF4-FFF2-40B4-BE49-F238E27FC236}">
                <a16:creationId xmlns:a16="http://schemas.microsoft.com/office/drawing/2014/main" id="{284C5F31-7047-4D06-9911-AA0C91167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74" y="4212448"/>
            <a:ext cx="2546449" cy="1208087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>
                    <a:alpha val="7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法诺因子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的范围：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1/3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1/2(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气体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0.1~0.15(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半导体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1" name="Text Box 17">
            <a:extLst>
              <a:ext uri="{FF2B5EF4-FFF2-40B4-BE49-F238E27FC236}">
                <a16:creationId xmlns:a16="http://schemas.microsoft.com/office/drawing/2014/main" id="{4BF75E68-178C-446B-AD14-99C36925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74" y="5594019"/>
            <a:ext cx="2546449" cy="923330"/>
          </a:xfrm>
          <a:prstGeom prst="rect">
            <a:avLst/>
          </a:prstGeom>
          <a:noFill/>
          <a:ln w="19050" algn="ctr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>
                    <a:alpha val="7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不同材料的</a:t>
            </a:r>
            <a:r>
              <a:rPr lang="en-US" altLang="zh-CN" sz="1800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Fano factor</a:t>
            </a:r>
            <a:r>
              <a:rPr lang="zh-CN" altLang="en-US" sz="1800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不同，需要依靠实验来测定。</a:t>
            </a:r>
          </a:p>
        </p:txBody>
      </p:sp>
      <p:sp>
        <p:nvSpPr>
          <p:cNvPr id="42" name="Text Box 32">
            <a:extLst>
              <a:ext uri="{FF2B5EF4-FFF2-40B4-BE49-F238E27FC236}">
                <a16:creationId xmlns:a16="http://schemas.microsoft.com/office/drawing/2014/main" id="{640F478A-451A-4021-9DA9-0198773B5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619" y="2644171"/>
            <a:ext cx="2291804" cy="144621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Fano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的结果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F~0.47: 100kV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F~0.43: 1kV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</a:t>
            </a:r>
          </a:p>
        </p:txBody>
      </p:sp>
      <p:grpSp>
        <p:nvGrpSpPr>
          <p:cNvPr id="43" name="Group 35">
            <a:extLst>
              <a:ext uri="{FF2B5EF4-FFF2-40B4-BE49-F238E27FC236}">
                <a16:creationId xmlns:a16="http://schemas.microsoft.com/office/drawing/2014/main" id="{03877AD9-4434-4EA1-A5A1-937808797F3F}"/>
              </a:ext>
            </a:extLst>
          </p:cNvPr>
          <p:cNvGrpSpPr>
            <a:grpSpLocks/>
          </p:cNvGrpSpPr>
          <p:nvPr/>
        </p:nvGrpSpPr>
        <p:grpSpPr bwMode="auto">
          <a:xfrm>
            <a:off x="1838619" y="3298160"/>
            <a:ext cx="5855968" cy="3263330"/>
            <a:chOff x="129" y="2654"/>
            <a:chExt cx="2794" cy="1557"/>
          </a:xfrm>
        </p:grpSpPr>
        <p:graphicFrame>
          <p:nvGraphicFramePr>
            <p:cNvPr id="44" name="Object 21">
              <a:extLst>
                <a:ext uri="{FF2B5EF4-FFF2-40B4-BE49-F238E27FC236}">
                  <a16:creationId xmlns:a16="http://schemas.microsoft.com/office/drawing/2014/main" id="{4AF6E6CC-CA65-4F26-8EC2-97E5D6B8B3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" y="2654"/>
            <a:ext cx="2794" cy="1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553" name="Equation" r:id="rId11" imgW="3733560" imgH="2082600" progId="Equation.DSMT4">
                    <p:embed/>
                  </p:oleObj>
                </mc:Choice>
                <mc:Fallback>
                  <p:oleObj name="Equation" r:id="rId11" imgW="3733560" imgH="2082600" progId="Equation.DSMT4">
                    <p:embed/>
                    <p:pic>
                      <p:nvPicPr>
                        <p:cNvPr id="43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" y="2654"/>
                          <a:ext cx="2794" cy="155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>
                          <a:solidFill>
                            <a:srgbClr val="66FF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D8DE4EFA-64EA-4E83-82D6-0EDED2514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704"/>
              <a:ext cx="1506" cy="44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l-GR" altLang="zh-CN" b="1" dirty="0">
                  <a:solidFill>
                    <a:srgbClr val="FF0000"/>
                  </a:solidFill>
                  <a:latin typeface="Times New Roman" pitchFamily="18" charset="0"/>
                </a:rPr>
                <a:t>σ</a:t>
              </a:r>
              <a:r>
                <a:rPr lang="en-US" altLang="zh-CN" b="1" baseline="-25000" dirty="0">
                  <a:solidFill>
                    <a:srgbClr val="FF0000"/>
                  </a:solidFill>
                  <a:latin typeface="Times New Roman" pitchFamily="18" charset="0"/>
                </a:rPr>
                <a:t>j</a:t>
              </a:r>
              <a:r>
                <a:rPr lang="en-US" altLang="zh-CN" dirty="0">
                  <a:latin typeface="Times New Roman" pitchFamily="18" charset="0"/>
                </a:rPr>
                <a:t>: the cross section for an impact which sends the molecule to its </a:t>
              </a:r>
              <a:r>
                <a:rPr lang="en-US" altLang="zh-CN" dirty="0" err="1">
                  <a:latin typeface="Times New Roman" pitchFamily="18" charset="0"/>
                </a:rPr>
                <a:t>j</a:t>
              </a:r>
              <a:r>
                <a:rPr lang="en-US" altLang="zh-CN" baseline="30000" dirty="0" err="1">
                  <a:latin typeface="Times New Roman" pitchFamily="18" charset="0"/>
                </a:rPr>
                <a:t>th</a:t>
              </a:r>
              <a:r>
                <a:rPr lang="en-US" altLang="zh-CN" dirty="0">
                  <a:latin typeface="Times New Roman" pitchFamily="18" charset="0"/>
                </a:rPr>
                <a:t> excited state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D258633E-DA2D-45E5-93CB-053AC108DD21}"/>
              </a:ext>
            </a:extLst>
          </p:cNvPr>
          <p:cNvSpPr/>
          <p:nvPr/>
        </p:nvSpPr>
        <p:spPr>
          <a:xfrm>
            <a:off x="573273" y="290024"/>
            <a:ext cx="11477501" cy="4616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Ionization Yield of Radiations. II. The Fluctuations of the Number of Ions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(1947)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74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699" y="1"/>
            <a:ext cx="3387637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7.3</a:t>
            </a:r>
            <a:r>
              <a:rPr lang="zh-CN" altLang="en-US" dirty="0"/>
              <a:t>电离过程的涨落与法诺（</a:t>
            </a:r>
            <a:r>
              <a:rPr lang="en-US" altLang="zh-CN" dirty="0"/>
              <a:t>Fano</a:t>
            </a:r>
            <a:r>
              <a:rPr lang="zh-CN" altLang="en-US" dirty="0"/>
              <a:t>）分布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3879" y="1"/>
            <a:ext cx="3387637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小结：（“多就是好”之电离过程）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B4A77B35-175C-4B4D-A137-06FA8819E150}"/>
              </a:ext>
            </a:extLst>
          </p:cNvPr>
          <p:cNvSpPr txBox="1">
            <a:spLocks/>
          </p:cNvSpPr>
          <p:nvPr/>
        </p:nvSpPr>
        <p:spPr>
          <a:xfrm>
            <a:off x="0" y="537434"/>
            <a:ext cx="11950700" cy="5986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电离过程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会制造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载流子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，在气体中叫“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电子离子对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”，在闪烁体中叫“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收集到的光电子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”，在半导体中叫“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电子空穴对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”；</a:t>
            </a:r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能量分辨率好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的探测器，应充分利用带电粒子交给它的能量</a:t>
            </a:r>
            <a:r>
              <a:rPr lang="en-US" altLang="zh-CN" sz="2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dep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制造尽可能多（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载流子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载流子的数目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不服从泊松分布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，而是服从方差为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F·n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法诺分布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。但是，相对涨落随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期望值增大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减小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这个趋势和泊松分布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仍是一样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的。</a:t>
            </a:r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因此，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能量分辨率好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的探测器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≡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载流子数目多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的探测器。</a:t>
            </a:r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这是“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多就是好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能量分辨率层面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上的含义。</a:t>
            </a:r>
          </a:p>
        </p:txBody>
      </p:sp>
      <p:graphicFrame>
        <p:nvGraphicFramePr>
          <p:cNvPr id="47" name="Object 4">
            <a:extLst>
              <a:ext uri="{FF2B5EF4-FFF2-40B4-BE49-F238E27FC236}">
                <a16:creationId xmlns:a16="http://schemas.microsoft.com/office/drawing/2014/main" id="{C009DFF0-D3C7-401D-9FF6-4DE0D6864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707765"/>
              </p:ext>
            </p:extLst>
          </p:nvPr>
        </p:nvGraphicFramePr>
        <p:xfrm>
          <a:off x="9171778" y="3738909"/>
          <a:ext cx="2585465" cy="2157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24" name="Equation" r:id="rId3" imgW="533160" imgH="444240" progId="Equation.DSMT4">
                  <p:embed/>
                </p:oleObj>
              </mc:Choice>
              <mc:Fallback>
                <p:oleObj name="Equation" r:id="rId3" imgW="533160" imgH="444240" progId="Equation.DSMT4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1778" y="3738909"/>
                        <a:ext cx="2585465" cy="215706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22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21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3178630" cy="284671"/>
          </a:xfrm>
          <a:solidFill>
            <a:srgbClr val="FFFF00"/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7.4 </a:t>
            </a:r>
            <a:r>
              <a:rPr lang="zh-CN" altLang="en-US" dirty="0"/>
              <a:t>粒子束脉冲的总电离电荷量的涨落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26331" y="1"/>
            <a:ext cx="3625186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B7040E7A-9E4E-4C50-B706-47417120E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584" y="3053370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ea typeface="黑体" pitchFamily="49" charset="-122"/>
                <a:cs typeface="Arial" pitchFamily="34" charset="0"/>
              </a:rPr>
              <a:t>√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0C6F1B8-DC30-4572-858C-F8C0F24ED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664" y="908720"/>
            <a:ext cx="6480175" cy="468052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§7.1	</a:t>
            </a:r>
            <a:r>
              <a:rPr lang="zh-CN" altLang="en-US" sz="2600" b="1" dirty="0">
                <a:latin typeface="华文仿宋" pitchFamily="2" charset="-122"/>
              </a:rPr>
              <a:t>概率论基础知识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§7.2	</a:t>
            </a:r>
            <a:r>
              <a:rPr lang="zh-CN" altLang="en-US" sz="2600" b="1" dirty="0">
                <a:latin typeface="华文仿宋" pitchFamily="2" charset="-122"/>
              </a:rPr>
              <a:t>核衰变数与探测器计数的涨落分布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§7.3	</a:t>
            </a:r>
            <a:r>
              <a:rPr lang="zh-CN" altLang="en-US" sz="2600" b="1" dirty="0">
                <a:latin typeface="华文仿宋" pitchFamily="2" charset="-122"/>
              </a:rPr>
              <a:t>电离过程的涨落与法诺（</a:t>
            </a:r>
            <a:r>
              <a:rPr lang="en-US" altLang="zh-CN" sz="2600" b="1" dirty="0" err="1">
                <a:latin typeface="华文仿宋" pitchFamily="2" charset="-122"/>
              </a:rPr>
              <a:t>Fano</a:t>
            </a:r>
            <a:r>
              <a:rPr lang="zh-CN" altLang="en-US" sz="2600" b="1" dirty="0">
                <a:latin typeface="华文仿宋" pitchFamily="2" charset="-122"/>
              </a:rPr>
              <a:t>）分布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solidFill>
                  <a:srgbClr val="0000FF"/>
                </a:solidFill>
                <a:latin typeface="华文仿宋" pitchFamily="2" charset="-122"/>
              </a:rPr>
              <a:t>§7.4	</a:t>
            </a:r>
            <a:r>
              <a:rPr lang="zh-CN" altLang="en-US" sz="2600" b="1" dirty="0">
                <a:solidFill>
                  <a:srgbClr val="0000FF"/>
                </a:solidFill>
                <a:latin typeface="华文仿宋" pitchFamily="2" charset="-122"/>
              </a:rPr>
              <a:t>粒子束脉冲的总电离电荷量的涨落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§7.5	</a:t>
            </a:r>
            <a:r>
              <a:rPr lang="zh-CN" altLang="en-US" sz="2600" b="1" dirty="0">
                <a:latin typeface="华文仿宋" pitchFamily="2" charset="-122"/>
              </a:rPr>
              <a:t>辐射粒子与信号的时间分布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§7.6	</a:t>
            </a:r>
            <a:r>
              <a:rPr lang="zh-CN" altLang="en-US" sz="2600" b="1" dirty="0">
                <a:latin typeface="华文仿宋" pitchFamily="2" charset="-122"/>
              </a:rPr>
              <a:t>计数统计误差的传递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solidFill>
                  <a:schemeClr val="bg1">
                    <a:lumMod val="50000"/>
                  </a:schemeClr>
                </a:solidFill>
                <a:latin typeface="华文仿宋" pitchFamily="2" charset="-122"/>
              </a:rPr>
              <a:t>§7.7	</a:t>
            </a:r>
            <a:r>
              <a:rPr lang="zh-CN" altLang="en-US" sz="2600" b="1" dirty="0">
                <a:solidFill>
                  <a:schemeClr val="bg1">
                    <a:lumMod val="50000"/>
                  </a:schemeClr>
                </a:solidFill>
                <a:latin typeface="华文仿宋" pitchFamily="2" charset="-122"/>
              </a:rPr>
              <a:t>测量数据的检验</a:t>
            </a:r>
          </a:p>
        </p:txBody>
      </p:sp>
    </p:spTree>
    <p:extLst>
      <p:ext uri="{BB962C8B-B14F-4D97-AF65-F5344CB8AC3E}">
        <p14:creationId xmlns:p14="http://schemas.microsoft.com/office/powerpoint/2010/main" val="3708723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30854E7A-2EED-4690-9B6B-2E38663E0817}"/>
              </a:ext>
            </a:extLst>
          </p:cNvPr>
          <p:cNvSpPr txBox="1">
            <a:spLocks noChangeArrowheads="1"/>
          </p:cNvSpPr>
          <p:nvPr/>
        </p:nvSpPr>
        <p:spPr>
          <a:xfrm>
            <a:off x="754035" y="105900"/>
            <a:ext cx="8886825" cy="6535289"/>
          </a:xfrm>
          <a:prstGeom prst="rect">
            <a:avLst/>
          </a:prstGeom>
          <a:ln w="28575">
            <a:noFill/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10000"/>
              </a:lnSpc>
              <a:buFontTx/>
              <a:buNone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探测器有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三种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主要的工作方式：</a:t>
            </a:r>
          </a:p>
          <a:p>
            <a:pPr marL="514350" indent="-45720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Tx/>
              <a:buAutoNum type="arabicPeriod"/>
              <a:defRPr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脉冲型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工作方式</a:t>
            </a:r>
            <a:r>
              <a:rPr lang="zh-CN" altLang="en-US" sz="2400" dirty="0">
                <a:latin typeface="Times New Roman" pitchFamily="18" charset="0"/>
                <a:ea typeface="华文仿宋" pitchFamily="2" charset="-122"/>
              </a:rPr>
              <a:t>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测量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单个粒子</a:t>
            </a:r>
            <a:r>
              <a:rPr lang="zh-CN" altLang="en-US" sz="2400" dirty="0">
                <a:latin typeface="Times New Roman" pitchFamily="18" charset="0"/>
                <a:ea typeface="华文仿宋" pitchFamily="2" charset="-122"/>
              </a:rPr>
              <a:t>）</a:t>
            </a:r>
          </a:p>
          <a:p>
            <a:pPr marL="895350" lvl="1" indent="-3810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探测器对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单个辐射粒子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进行探测</a:t>
            </a:r>
          </a:p>
          <a:p>
            <a:pPr marL="895350" lvl="1" indent="-3810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脉冲计数与入射的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粒子数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对应</a:t>
            </a:r>
          </a:p>
          <a:p>
            <a:pPr marL="895350" lvl="1" indent="-3810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输出信号的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幅度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反映了入射粒子的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</a:t>
            </a:r>
          </a:p>
          <a:p>
            <a:pPr marL="514350" indent="-45720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Tx/>
              <a:buAutoNum type="arabicPeriod"/>
              <a:defRPr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累计型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工作方式</a:t>
            </a:r>
            <a:r>
              <a:rPr lang="zh-CN" altLang="en-US" sz="2400" dirty="0">
                <a:latin typeface="Times New Roman" pitchFamily="18" charset="0"/>
                <a:ea typeface="华文仿宋" pitchFamily="2" charset="-122"/>
              </a:rPr>
              <a:t>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测量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稳定粒子束流</a:t>
            </a:r>
            <a:r>
              <a:rPr lang="zh-CN" altLang="en-US" sz="2400" dirty="0">
                <a:latin typeface="Times New Roman" pitchFamily="18" charset="0"/>
                <a:ea typeface="华文仿宋" pitchFamily="2" charset="-122"/>
              </a:rPr>
              <a:t>）</a:t>
            </a:r>
          </a:p>
          <a:p>
            <a:pPr marL="895350" lvl="1" indent="-3810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又称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电流型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工作方式</a:t>
            </a:r>
          </a:p>
          <a:p>
            <a:pPr marL="895350" lvl="1" indent="-3810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反映的是稳定粒子束流在探测器内产生的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平均电离效应</a:t>
            </a:r>
          </a:p>
          <a:p>
            <a:pPr marL="895350" lvl="1" indent="-3810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输出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直流电流</a:t>
            </a:r>
            <a:r>
              <a:rPr lang="en-US" altLang="zh-CN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电压</a:t>
            </a:r>
            <a:r>
              <a:rPr lang="en-US" altLang="zh-CN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，信号的大小正比于粒子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束流强度</a:t>
            </a:r>
            <a:endParaRPr lang="en-US" altLang="zh-CN" sz="1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457200">
              <a:lnSpc>
                <a:spcPct val="110000"/>
              </a:lnSpc>
              <a:spcBef>
                <a:spcPts val="3000"/>
              </a:spcBef>
              <a:spcAft>
                <a:spcPts val="600"/>
              </a:spcAft>
              <a:buFontTx/>
              <a:buAutoNum type="arabicPeriod"/>
              <a:defRPr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累计型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工作方式</a:t>
            </a:r>
            <a:r>
              <a:rPr lang="zh-CN" altLang="en-US" sz="2400" dirty="0">
                <a:latin typeface="Times New Roman" pitchFamily="18" charset="0"/>
                <a:ea typeface="华文仿宋" pitchFamily="2" charset="-122"/>
              </a:rPr>
              <a:t>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测量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粒子束脉冲</a:t>
            </a:r>
            <a:r>
              <a:rPr lang="zh-CN" altLang="en-US" sz="2400" dirty="0">
                <a:latin typeface="Times New Roman" pitchFamily="18" charset="0"/>
                <a:ea typeface="华文仿宋" pitchFamily="2" charset="-122"/>
              </a:rPr>
              <a:t>）</a:t>
            </a:r>
          </a:p>
          <a:p>
            <a:pPr marL="895350" lvl="1" indent="-3810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粒子束脉冲在探测器内产生的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总电离效果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，形成一个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大脉冲</a:t>
            </a:r>
          </a:p>
          <a:p>
            <a:pPr marL="895350" lvl="1" indent="-3810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脉冲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幅度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与粒子束内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粒子数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有关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D1A4F3-002D-495F-BCA4-71FC82B4AA2A}"/>
              </a:ext>
            </a:extLst>
          </p:cNvPr>
          <p:cNvGrpSpPr/>
          <p:nvPr/>
        </p:nvGrpSpPr>
        <p:grpSpPr>
          <a:xfrm>
            <a:off x="8408766" y="1782297"/>
            <a:ext cx="2232248" cy="456255"/>
            <a:chOff x="6012160" y="1124744"/>
            <a:chExt cx="2232248" cy="45625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A3F5AEF-7FFE-49F1-A139-D7F7617117E5}"/>
                </a:ext>
              </a:extLst>
            </p:cNvPr>
            <p:cNvCxnSpPr/>
            <p:nvPr/>
          </p:nvCxnSpPr>
          <p:spPr>
            <a:xfrm flipV="1">
              <a:off x="7018810" y="1148951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A2F2FAF-208F-4982-8865-DB23373F8F8E}"/>
                </a:ext>
              </a:extLst>
            </p:cNvPr>
            <p:cNvCxnSpPr/>
            <p:nvPr/>
          </p:nvCxnSpPr>
          <p:spPr>
            <a:xfrm flipV="1">
              <a:off x="6012160" y="1124744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 12">
              <a:extLst>
                <a:ext uri="{FF2B5EF4-FFF2-40B4-BE49-F238E27FC236}">
                  <a16:creationId xmlns:a16="http://schemas.microsoft.com/office/drawing/2014/main" id="{FBDE2E86-8FB3-4793-B2C7-5EDD33599434}"/>
                </a:ext>
              </a:extLst>
            </p:cNvPr>
            <p:cNvSpPr/>
            <p:nvPr/>
          </p:nvSpPr>
          <p:spPr>
            <a:xfrm>
              <a:off x="6019231" y="1358131"/>
              <a:ext cx="565155" cy="198661"/>
            </a:xfrm>
            <a:custGeom>
              <a:avLst/>
              <a:gdLst>
                <a:gd name="connsiteX0" fmla="*/ 0 w 5693434"/>
                <a:gd name="connsiteY0" fmla="*/ 1906438 h 2001329"/>
                <a:gd name="connsiteX1" fmla="*/ 43132 w 5693434"/>
                <a:gd name="connsiteY1" fmla="*/ 1802921 h 2001329"/>
                <a:gd name="connsiteX2" fmla="*/ 69011 w 5693434"/>
                <a:gd name="connsiteY2" fmla="*/ 1733910 h 2001329"/>
                <a:gd name="connsiteX3" fmla="*/ 120769 w 5693434"/>
                <a:gd name="connsiteY3" fmla="*/ 1578634 h 2001329"/>
                <a:gd name="connsiteX4" fmla="*/ 163902 w 5693434"/>
                <a:gd name="connsiteY4" fmla="*/ 1483744 h 2001329"/>
                <a:gd name="connsiteX5" fmla="*/ 172528 w 5693434"/>
                <a:gd name="connsiteY5" fmla="*/ 1423359 h 2001329"/>
                <a:gd name="connsiteX6" fmla="*/ 198407 w 5693434"/>
                <a:gd name="connsiteY6" fmla="*/ 1328468 h 2001329"/>
                <a:gd name="connsiteX7" fmla="*/ 215660 w 5693434"/>
                <a:gd name="connsiteY7" fmla="*/ 1293963 h 2001329"/>
                <a:gd name="connsiteX8" fmla="*/ 241539 w 5693434"/>
                <a:gd name="connsiteY8" fmla="*/ 1285336 h 2001329"/>
                <a:gd name="connsiteX9" fmla="*/ 250166 w 5693434"/>
                <a:gd name="connsiteY9" fmla="*/ 1250830 h 2001329"/>
                <a:gd name="connsiteX10" fmla="*/ 267419 w 5693434"/>
                <a:gd name="connsiteY10" fmla="*/ 1155940 h 2001329"/>
                <a:gd name="connsiteX11" fmla="*/ 284671 w 5693434"/>
                <a:gd name="connsiteY11" fmla="*/ 1112808 h 2001329"/>
                <a:gd name="connsiteX12" fmla="*/ 276045 w 5693434"/>
                <a:gd name="connsiteY12" fmla="*/ 1061049 h 2001329"/>
                <a:gd name="connsiteX13" fmla="*/ 319177 w 5693434"/>
                <a:gd name="connsiteY13" fmla="*/ 957532 h 2001329"/>
                <a:gd name="connsiteX14" fmla="*/ 370936 w 5693434"/>
                <a:gd name="connsiteY14" fmla="*/ 759125 h 2001329"/>
                <a:gd name="connsiteX15" fmla="*/ 379562 w 5693434"/>
                <a:gd name="connsiteY15" fmla="*/ 733246 h 2001329"/>
                <a:gd name="connsiteX16" fmla="*/ 414068 w 5693434"/>
                <a:gd name="connsiteY16" fmla="*/ 707366 h 2001329"/>
                <a:gd name="connsiteX17" fmla="*/ 431320 w 5693434"/>
                <a:gd name="connsiteY17" fmla="*/ 664234 h 2001329"/>
                <a:gd name="connsiteX18" fmla="*/ 483079 w 5693434"/>
                <a:gd name="connsiteY18" fmla="*/ 612476 h 2001329"/>
                <a:gd name="connsiteX19" fmla="*/ 526211 w 5693434"/>
                <a:gd name="connsiteY19" fmla="*/ 534838 h 2001329"/>
                <a:gd name="connsiteX20" fmla="*/ 552090 w 5693434"/>
                <a:gd name="connsiteY20" fmla="*/ 517585 h 2001329"/>
                <a:gd name="connsiteX21" fmla="*/ 612475 w 5693434"/>
                <a:gd name="connsiteY21" fmla="*/ 465827 h 2001329"/>
                <a:gd name="connsiteX22" fmla="*/ 638354 w 5693434"/>
                <a:gd name="connsiteY22" fmla="*/ 422695 h 2001329"/>
                <a:gd name="connsiteX23" fmla="*/ 715992 w 5693434"/>
                <a:gd name="connsiteY23" fmla="*/ 362310 h 2001329"/>
                <a:gd name="connsiteX24" fmla="*/ 741871 w 5693434"/>
                <a:gd name="connsiteY24" fmla="*/ 336430 h 2001329"/>
                <a:gd name="connsiteX25" fmla="*/ 810883 w 5693434"/>
                <a:gd name="connsiteY25" fmla="*/ 276046 h 2001329"/>
                <a:gd name="connsiteX26" fmla="*/ 828136 w 5693434"/>
                <a:gd name="connsiteY26" fmla="*/ 250166 h 2001329"/>
                <a:gd name="connsiteX27" fmla="*/ 854015 w 5693434"/>
                <a:gd name="connsiteY27" fmla="*/ 232913 h 2001329"/>
                <a:gd name="connsiteX28" fmla="*/ 905773 w 5693434"/>
                <a:gd name="connsiteY28" fmla="*/ 189781 h 2001329"/>
                <a:gd name="connsiteX29" fmla="*/ 948905 w 5693434"/>
                <a:gd name="connsiteY29" fmla="*/ 138023 h 2001329"/>
                <a:gd name="connsiteX30" fmla="*/ 992037 w 5693434"/>
                <a:gd name="connsiteY30" fmla="*/ 77638 h 2001329"/>
                <a:gd name="connsiteX31" fmla="*/ 1069675 w 5693434"/>
                <a:gd name="connsiteY31" fmla="*/ 43132 h 2001329"/>
                <a:gd name="connsiteX32" fmla="*/ 1078302 w 5693434"/>
                <a:gd name="connsiteY32" fmla="*/ 17253 h 2001329"/>
                <a:gd name="connsiteX33" fmla="*/ 1104181 w 5693434"/>
                <a:gd name="connsiteY33" fmla="*/ 0 h 2001329"/>
                <a:gd name="connsiteX34" fmla="*/ 1371600 w 5693434"/>
                <a:gd name="connsiteY34" fmla="*/ 8627 h 2001329"/>
                <a:gd name="connsiteX35" fmla="*/ 1431985 w 5693434"/>
                <a:gd name="connsiteY35" fmla="*/ 17253 h 2001329"/>
                <a:gd name="connsiteX36" fmla="*/ 1526875 w 5693434"/>
                <a:gd name="connsiteY36" fmla="*/ 69012 h 2001329"/>
                <a:gd name="connsiteX37" fmla="*/ 1578634 w 5693434"/>
                <a:gd name="connsiteY37" fmla="*/ 86264 h 2001329"/>
                <a:gd name="connsiteX38" fmla="*/ 1639019 w 5693434"/>
                <a:gd name="connsiteY38" fmla="*/ 120770 h 2001329"/>
                <a:gd name="connsiteX39" fmla="*/ 1690777 w 5693434"/>
                <a:gd name="connsiteY39" fmla="*/ 155276 h 2001329"/>
                <a:gd name="connsiteX40" fmla="*/ 1785668 w 5693434"/>
                <a:gd name="connsiteY40" fmla="*/ 215661 h 2001329"/>
                <a:gd name="connsiteX41" fmla="*/ 1863305 w 5693434"/>
                <a:gd name="connsiteY41" fmla="*/ 310551 h 2001329"/>
                <a:gd name="connsiteX42" fmla="*/ 1915064 w 5693434"/>
                <a:gd name="connsiteY42" fmla="*/ 379563 h 2001329"/>
                <a:gd name="connsiteX43" fmla="*/ 1992702 w 5693434"/>
                <a:gd name="connsiteY43" fmla="*/ 457200 h 2001329"/>
                <a:gd name="connsiteX44" fmla="*/ 2018581 w 5693434"/>
                <a:gd name="connsiteY44" fmla="*/ 474453 h 2001329"/>
                <a:gd name="connsiteX45" fmla="*/ 2096219 w 5693434"/>
                <a:gd name="connsiteY45" fmla="*/ 577970 h 2001329"/>
                <a:gd name="connsiteX46" fmla="*/ 2165230 w 5693434"/>
                <a:gd name="connsiteY46" fmla="*/ 638355 h 2001329"/>
                <a:gd name="connsiteX47" fmla="*/ 2208362 w 5693434"/>
                <a:gd name="connsiteY47" fmla="*/ 707366 h 2001329"/>
                <a:gd name="connsiteX48" fmla="*/ 2225615 w 5693434"/>
                <a:gd name="connsiteY48" fmla="*/ 741872 h 2001329"/>
                <a:gd name="connsiteX49" fmla="*/ 2303253 w 5693434"/>
                <a:gd name="connsiteY49" fmla="*/ 819510 h 2001329"/>
                <a:gd name="connsiteX50" fmla="*/ 2415396 w 5693434"/>
                <a:gd name="connsiteY50" fmla="*/ 948906 h 2001329"/>
                <a:gd name="connsiteX51" fmla="*/ 2484407 w 5693434"/>
                <a:gd name="connsiteY51" fmla="*/ 1035170 h 2001329"/>
                <a:gd name="connsiteX52" fmla="*/ 2501660 w 5693434"/>
                <a:gd name="connsiteY52" fmla="*/ 1061049 h 2001329"/>
                <a:gd name="connsiteX53" fmla="*/ 2579298 w 5693434"/>
                <a:gd name="connsiteY53" fmla="*/ 1130061 h 2001329"/>
                <a:gd name="connsiteX54" fmla="*/ 2605177 w 5693434"/>
                <a:gd name="connsiteY54" fmla="*/ 1173193 h 2001329"/>
                <a:gd name="connsiteX55" fmla="*/ 2656936 w 5693434"/>
                <a:gd name="connsiteY55" fmla="*/ 1216325 h 2001329"/>
                <a:gd name="connsiteX56" fmla="*/ 2682815 w 5693434"/>
                <a:gd name="connsiteY56" fmla="*/ 1233578 h 2001329"/>
                <a:gd name="connsiteX57" fmla="*/ 2717320 w 5693434"/>
                <a:gd name="connsiteY57" fmla="*/ 1276710 h 2001329"/>
                <a:gd name="connsiteX58" fmla="*/ 2777705 w 5693434"/>
                <a:gd name="connsiteY58" fmla="*/ 1337095 h 2001329"/>
                <a:gd name="connsiteX59" fmla="*/ 2838090 w 5693434"/>
                <a:gd name="connsiteY59" fmla="*/ 1397480 h 2001329"/>
                <a:gd name="connsiteX60" fmla="*/ 2881222 w 5693434"/>
                <a:gd name="connsiteY60" fmla="*/ 1440612 h 2001329"/>
                <a:gd name="connsiteX61" fmla="*/ 2915728 w 5693434"/>
                <a:gd name="connsiteY61" fmla="*/ 1475117 h 2001329"/>
                <a:gd name="connsiteX62" fmla="*/ 2950234 w 5693434"/>
                <a:gd name="connsiteY62" fmla="*/ 1500997 h 2001329"/>
                <a:gd name="connsiteX63" fmla="*/ 3001992 w 5693434"/>
                <a:gd name="connsiteY63" fmla="*/ 1535502 h 2001329"/>
                <a:gd name="connsiteX64" fmla="*/ 3071003 w 5693434"/>
                <a:gd name="connsiteY64" fmla="*/ 1595887 h 2001329"/>
                <a:gd name="connsiteX65" fmla="*/ 3148641 w 5693434"/>
                <a:gd name="connsiteY65" fmla="*/ 1639019 h 2001329"/>
                <a:gd name="connsiteX66" fmla="*/ 3209026 w 5693434"/>
                <a:gd name="connsiteY66" fmla="*/ 1664898 h 2001329"/>
                <a:gd name="connsiteX67" fmla="*/ 3252158 w 5693434"/>
                <a:gd name="connsiteY67" fmla="*/ 1690778 h 2001329"/>
                <a:gd name="connsiteX68" fmla="*/ 3338422 w 5693434"/>
                <a:gd name="connsiteY68" fmla="*/ 1708030 h 2001329"/>
                <a:gd name="connsiteX69" fmla="*/ 3390181 w 5693434"/>
                <a:gd name="connsiteY69" fmla="*/ 1725283 h 2001329"/>
                <a:gd name="connsiteX70" fmla="*/ 3476445 w 5693434"/>
                <a:gd name="connsiteY70" fmla="*/ 1759789 h 2001329"/>
                <a:gd name="connsiteX71" fmla="*/ 3769743 w 5693434"/>
                <a:gd name="connsiteY71" fmla="*/ 1811547 h 2001329"/>
                <a:gd name="connsiteX72" fmla="*/ 4011283 w 5693434"/>
                <a:gd name="connsiteY72" fmla="*/ 1854680 h 2001329"/>
                <a:gd name="connsiteX73" fmla="*/ 4097547 w 5693434"/>
                <a:gd name="connsiteY73" fmla="*/ 1863306 h 2001329"/>
                <a:gd name="connsiteX74" fmla="*/ 4408098 w 5693434"/>
                <a:gd name="connsiteY74" fmla="*/ 1889185 h 2001329"/>
                <a:gd name="connsiteX75" fmla="*/ 4502988 w 5693434"/>
                <a:gd name="connsiteY75" fmla="*/ 1906438 h 2001329"/>
                <a:gd name="connsiteX76" fmla="*/ 4761781 w 5693434"/>
                <a:gd name="connsiteY76" fmla="*/ 1923691 h 2001329"/>
                <a:gd name="connsiteX77" fmla="*/ 4830792 w 5693434"/>
                <a:gd name="connsiteY77" fmla="*/ 1940944 h 2001329"/>
                <a:gd name="connsiteX78" fmla="*/ 4917056 w 5693434"/>
                <a:gd name="connsiteY78" fmla="*/ 1949570 h 2001329"/>
                <a:gd name="connsiteX79" fmla="*/ 5287992 w 5693434"/>
                <a:gd name="connsiteY79" fmla="*/ 1966823 h 2001329"/>
                <a:gd name="connsiteX80" fmla="*/ 5408762 w 5693434"/>
                <a:gd name="connsiteY80" fmla="*/ 1984076 h 2001329"/>
                <a:gd name="connsiteX81" fmla="*/ 5503653 w 5693434"/>
                <a:gd name="connsiteY81" fmla="*/ 2001329 h 2001329"/>
                <a:gd name="connsiteX82" fmla="*/ 5641675 w 5693434"/>
                <a:gd name="connsiteY82" fmla="*/ 1992702 h 2001329"/>
                <a:gd name="connsiteX83" fmla="*/ 5693434 w 5693434"/>
                <a:gd name="connsiteY83" fmla="*/ 1984076 h 200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693434" h="2001329">
                  <a:moveTo>
                    <a:pt x="0" y="1906438"/>
                  </a:moveTo>
                  <a:cubicBezTo>
                    <a:pt x="14377" y="1871932"/>
                    <a:pt x="31311" y="1838384"/>
                    <a:pt x="43132" y="1802921"/>
                  </a:cubicBezTo>
                  <a:cubicBezTo>
                    <a:pt x="56655" y="1762352"/>
                    <a:pt x="48381" y="1785485"/>
                    <a:pt x="69011" y="1733910"/>
                  </a:cubicBezTo>
                  <a:cubicBezTo>
                    <a:pt x="97282" y="1592550"/>
                    <a:pt x="63787" y="1635616"/>
                    <a:pt x="120769" y="1578634"/>
                  </a:cubicBezTo>
                  <a:cubicBezTo>
                    <a:pt x="135147" y="1547004"/>
                    <a:pt x="152915" y="1516705"/>
                    <a:pt x="163902" y="1483744"/>
                  </a:cubicBezTo>
                  <a:cubicBezTo>
                    <a:pt x="170332" y="1464455"/>
                    <a:pt x="169436" y="1443455"/>
                    <a:pt x="172528" y="1423359"/>
                  </a:cubicBezTo>
                  <a:cubicBezTo>
                    <a:pt x="180807" y="1369540"/>
                    <a:pt x="177218" y="1376142"/>
                    <a:pt x="198407" y="1328468"/>
                  </a:cubicBezTo>
                  <a:cubicBezTo>
                    <a:pt x="203630" y="1316717"/>
                    <a:pt x="206567" y="1303056"/>
                    <a:pt x="215660" y="1293963"/>
                  </a:cubicBezTo>
                  <a:cubicBezTo>
                    <a:pt x="222090" y="1287533"/>
                    <a:pt x="232913" y="1288212"/>
                    <a:pt x="241539" y="1285336"/>
                  </a:cubicBezTo>
                  <a:cubicBezTo>
                    <a:pt x="244415" y="1273834"/>
                    <a:pt x="247841" y="1262456"/>
                    <a:pt x="250166" y="1250830"/>
                  </a:cubicBezTo>
                  <a:cubicBezTo>
                    <a:pt x="253445" y="1234433"/>
                    <a:pt x="261864" y="1174457"/>
                    <a:pt x="267419" y="1155940"/>
                  </a:cubicBezTo>
                  <a:cubicBezTo>
                    <a:pt x="271868" y="1141108"/>
                    <a:pt x="278920" y="1127185"/>
                    <a:pt x="284671" y="1112808"/>
                  </a:cubicBezTo>
                  <a:cubicBezTo>
                    <a:pt x="281796" y="1095555"/>
                    <a:pt x="274592" y="1078480"/>
                    <a:pt x="276045" y="1061049"/>
                  </a:cubicBezTo>
                  <a:cubicBezTo>
                    <a:pt x="278380" y="1033028"/>
                    <a:pt x="307458" y="980970"/>
                    <a:pt x="319177" y="957532"/>
                  </a:cubicBezTo>
                  <a:cubicBezTo>
                    <a:pt x="336694" y="878708"/>
                    <a:pt x="343075" y="842713"/>
                    <a:pt x="370936" y="759125"/>
                  </a:cubicBezTo>
                  <a:cubicBezTo>
                    <a:pt x="373811" y="750499"/>
                    <a:pt x="373741" y="740231"/>
                    <a:pt x="379562" y="733246"/>
                  </a:cubicBezTo>
                  <a:cubicBezTo>
                    <a:pt x="388766" y="722201"/>
                    <a:pt x="402566" y="715993"/>
                    <a:pt x="414068" y="707366"/>
                  </a:cubicBezTo>
                  <a:cubicBezTo>
                    <a:pt x="419819" y="692989"/>
                    <a:pt x="422212" y="676757"/>
                    <a:pt x="431320" y="664234"/>
                  </a:cubicBezTo>
                  <a:cubicBezTo>
                    <a:pt x="445671" y="644502"/>
                    <a:pt x="483079" y="612476"/>
                    <a:pt x="483079" y="612476"/>
                  </a:cubicBezTo>
                  <a:cubicBezTo>
                    <a:pt x="497254" y="577040"/>
                    <a:pt x="498857" y="562192"/>
                    <a:pt x="526211" y="534838"/>
                  </a:cubicBezTo>
                  <a:cubicBezTo>
                    <a:pt x="533542" y="527507"/>
                    <a:pt x="543994" y="524062"/>
                    <a:pt x="552090" y="517585"/>
                  </a:cubicBezTo>
                  <a:cubicBezTo>
                    <a:pt x="572791" y="501024"/>
                    <a:pt x="594642" y="485443"/>
                    <a:pt x="612475" y="465827"/>
                  </a:cubicBezTo>
                  <a:cubicBezTo>
                    <a:pt x="623754" y="453421"/>
                    <a:pt x="627880" y="435788"/>
                    <a:pt x="638354" y="422695"/>
                  </a:cubicBezTo>
                  <a:cubicBezTo>
                    <a:pt x="673171" y="379174"/>
                    <a:pt x="674310" y="383151"/>
                    <a:pt x="715992" y="362310"/>
                  </a:cubicBezTo>
                  <a:cubicBezTo>
                    <a:pt x="724618" y="353683"/>
                    <a:pt x="732844" y="344636"/>
                    <a:pt x="741871" y="336430"/>
                  </a:cubicBezTo>
                  <a:cubicBezTo>
                    <a:pt x="764489" y="315869"/>
                    <a:pt x="789269" y="297660"/>
                    <a:pt x="810883" y="276046"/>
                  </a:cubicBezTo>
                  <a:cubicBezTo>
                    <a:pt x="818214" y="268715"/>
                    <a:pt x="820805" y="257497"/>
                    <a:pt x="828136" y="250166"/>
                  </a:cubicBezTo>
                  <a:cubicBezTo>
                    <a:pt x="835467" y="242835"/>
                    <a:pt x="845831" y="239278"/>
                    <a:pt x="854015" y="232913"/>
                  </a:cubicBezTo>
                  <a:cubicBezTo>
                    <a:pt x="871742" y="219125"/>
                    <a:pt x="889893" y="205661"/>
                    <a:pt x="905773" y="189781"/>
                  </a:cubicBezTo>
                  <a:cubicBezTo>
                    <a:pt x="921653" y="173901"/>
                    <a:pt x="935212" y="155824"/>
                    <a:pt x="948905" y="138023"/>
                  </a:cubicBezTo>
                  <a:cubicBezTo>
                    <a:pt x="963987" y="118417"/>
                    <a:pt x="972587" y="92920"/>
                    <a:pt x="992037" y="77638"/>
                  </a:cubicBezTo>
                  <a:cubicBezTo>
                    <a:pt x="1014306" y="60141"/>
                    <a:pt x="1043796" y="54634"/>
                    <a:pt x="1069675" y="43132"/>
                  </a:cubicBezTo>
                  <a:cubicBezTo>
                    <a:pt x="1072551" y="34506"/>
                    <a:pt x="1072622" y="24353"/>
                    <a:pt x="1078302" y="17253"/>
                  </a:cubicBezTo>
                  <a:cubicBezTo>
                    <a:pt x="1084779" y="9157"/>
                    <a:pt x="1093818" y="305"/>
                    <a:pt x="1104181" y="0"/>
                  </a:cubicBezTo>
                  <a:lnTo>
                    <a:pt x="1371600" y="8627"/>
                  </a:lnTo>
                  <a:cubicBezTo>
                    <a:pt x="1391728" y="11502"/>
                    <a:pt x="1412551" y="11274"/>
                    <a:pt x="1431985" y="17253"/>
                  </a:cubicBezTo>
                  <a:cubicBezTo>
                    <a:pt x="1479326" y="31819"/>
                    <a:pt x="1484078" y="49559"/>
                    <a:pt x="1526875" y="69012"/>
                  </a:cubicBezTo>
                  <a:cubicBezTo>
                    <a:pt x="1543431" y="76537"/>
                    <a:pt x="1561381" y="80513"/>
                    <a:pt x="1578634" y="86264"/>
                  </a:cubicBezTo>
                  <a:cubicBezTo>
                    <a:pt x="1691817" y="171156"/>
                    <a:pt x="1554338" y="73726"/>
                    <a:pt x="1639019" y="120770"/>
                  </a:cubicBezTo>
                  <a:cubicBezTo>
                    <a:pt x="1657145" y="130840"/>
                    <a:pt x="1672231" y="146003"/>
                    <a:pt x="1690777" y="155276"/>
                  </a:cubicBezTo>
                  <a:cubicBezTo>
                    <a:pt x="1747407" y="183591"/>
                    <a:pt x="1714819" y="165055"/>
                    <a:pt x="1785668" y="215661"/>
                  </a:cubicBezTo>
                  <a:cubicBezTo>
                    <a:pt x="1819273" y="299677"/>
                    <a:pt x="1780022" y="220862"/>
                    <a:pt x="1863305" y="310551"/>
                  </a:cubicBezTo>
                  <a:cubicBezTo>
                    <a:pt x="1882871" y="331622"/>
                    <a:pt x="1896039" y="358001"/>
                    <a:pt x="1915064" y="379563"/>
                  </a:cubicBezTo>
                  <a:cubicBezTo>
                    <a:pt x="1939279" y="407006"/>
                    <a:pt x="1965723" y="432469"/>
                    <a:pt x="1992702" y="457200"/>
                  </a:cubicBezTo>
                  <a:cubicBezTo>
                    <a:pt x="2000345" y="464206"/>
                    <a:pt x="2011250" y="467122"/>
                    <a:pt x="2018581" y="474453"/>
                  </a:cubicBezTo>
                  <a:cubicBezTo>
                    <a:pt x="2143611" y="599485"/>
                    <a:pt x="2017258" y="479270"/>
                    <a:pt x="2096219" y="577970"/>
                  </a:cubicBezTo>
                  <a:cubicBezTo>
                    <a:pt x="2125055" y="614015"/>
                    <a:pt x="2133461" y="617175"/>
                    <a:pt x="2165230" y="638355"/>
                  </a:cubicBezTo>
                  <a:cubicBezTo>
                    <a:pt x="2179607" y="661359"/>
                    <a:pt x="2194693" y="683934"/>
                    <a:pt x="2208362" y="707366"/>
                  </a:cubicBezTo>
                  <a:cubicBezTo>
                    <a:pt x="2214842" y="718474"/>
                    <a:pt x="2217308" y="732055"/>
                    <a:pt x="2225615" y="741872"/>
                  </a:cubicBezTo>
                  <a:cubicBezTo>
                    <a:pt x="2249256" y="769811"/>
                    <a:pt x="2282952" y="789058"/>
                    <a:pt x="2303253" y="819510"/>
                  </a:cubicBezTo>
                  <a:cubicBezTo>
                    <a:pt x="2350888" y="890965"/>
                    <a:pt x="2293550" y="807822"/>
                    <a:pt x="2415396" y="948906"/>
                  </a:cubicBezTo>
                  <a:cubicBezTo>
                    <a:pt x="2439465" y="976775"/>
                    <a:pt x="2461955" y="1005983"/>
                    <a:pt x="2484407" y="1035170"/>
                  </a:cubicBezTo>
                  <a:cubicBezTo>
                    <a:pt x="2490728" y="1043388"/>
                    <a:pt x="2494329" y="1053718"/>
                    <a:pt x="2501660" y="1061049"/>
                  </a:cubicBezTo>
                  <a:cubicBezTo>
                    <a:pt x="2526144" y="1085533"/>
                    <a:pt x="2555812" y="1104618"/>
                    <a:pt x="2579298" y="1130061"/>
                  </a:cubicBezTo>
                  <a:cubicBezTo>
                    <a:pt x="2590670" y="1142381"/>
                    <a:pt x="2593961" y="1160730"/>
                    <a:pt x="2605177" y="1173193"/>
                  </a:cubicBezTo>
                  <a:cubicBezTo>
                    <a:pt x="2620201" y="1189886"/>
                    <a:pt x="2639209" y="1202537"/>
                    <a:pt x="2656936" y="1216325"/>
                  </a:cubicBezTo>
                  <a:cubicBezTo>
                    <a:pt x="2665120" y="1222690"/>
                    <a:pt x="2675484" y="1226247"/>
                    <a:pt x="2682815" y="1233578"/>
                  </a:cubicBezTo>
                  <a:cubicBezTo>
                    <a:pt x="2695834" y="1246597"/>
                    <a:pt x="2704879" y="1263138"/>
                    <a:pt x="2717320" y="1276710"/>
                  </a:cubicBezTo>
                  <a:cubicBezTo>
                    <a:pt x="2736555" y="1297694"/>
                    <a:pt x="2757577" y="1316967"/>
                    <a:pt x="2777705" y="1337095"/>
                  </a:cubicBezTo>
                  <a:lnTo>
                    <a:pt x="2838090" y="1397480"/>
                  </a:lnTo>
                  <a:lnTo>
                    <a:pt x="2881222" y="1440612"/>
                  </a:lnTo>
                  <a:cubicBezTo>
                    <a:pt x="2892724" y="1452114"/>
                    <a:pt x="2902715" y="1465357"/>
                    <a:pt x="2915728" y="1475117"/>
                  </a:cubicBezTo>
                  <a:cubicBezTo>
                    <a:pt x="2927230" y="1483744"/>
                    <a:pt x="2938455" y="1492752"/>
                    <a:pt x="2950234" y="1500997"/>
                  </a:cubicBezTo>
                  <a:cubicBezTo>
                    <a:pt x="2967221" y="1512888"/>
                    <a:pt x="2985801" y="1522549"/>
                    <a:pt x="3001992" y="1535502"/>
                  </a:cubicBezTo>
                  <a:cubicBezTo>
                    <a:pt x="3080064" y="1597959"/>
                    <a:pt x="2993964" y="1544528"/>
                    <a:pt x="3071003" y="1595887"/>
                  </a:cubicBezTo>
                  <a:cubicBezTo>
                    <a:pt x="3094302" y="1611420"/>
                    <a:pt x="3122808" y="1627276"/>
                    <a:pt x="3148641" y="1639019"/>
                  </a:cubicBezTo>
                  <a:cubicBezTo>
                    <a:pt x="3168577" y="1648081"/>
                    <a:pt x="3189439" y="1655104"/>
                    <a:pt x="3209026" y="1664898"/>
                  </a:cubicBezTo>
                  <a:cubicBezTo>
                    <a:pt x="3224023" y="1672396"/>
                    <a:pt x="3236252" y="1685476"/>
                    <a:pt x="3252158" y="1690778"/>
                  </a:cubicBezTo>
                  <a:cubicBezTo>
                    <a:pt x="3279977" y="1700051"/>
                    <a:pt x="3310603" y="1698757"/>
                    <a:pt x="3338422" y="1708030"/>
                  </a:cubicBezTo>
                  <a:cubicBezTo>
                    <a:pt x="3355675" y="1713781"/>
                    <a:pt x="3373153" y="1718897"/>
                    <a:pt x="3390181" y="1725283"/>
                  </a:cubicBezTo>
                  <a:cubicBezTo>
                    <a:pt x="3419179" y="1736157"/>
                    <a:pt x="3446245" y="1752925"/>
                    <a:pt x="3476445" y="1759789"/>
                  </a:cubicBezTo>
                  <a:cubicBezTo>
                    <a:pt x="3573253" y="1781791"/>
                    <a:pt x="3671999" y="1794170"/>
                    <a:pt x="3769743" y="1811547"/>
                  </a:cubicBezTo>
                  <a:lnTo>
                    <a:pt x="4011283" y="1854680"/>
                  </a:lnTo>
                  <a:lnTo>
                    <a:pt x="4097547" y="1863306"/>
                  </a:lnTo>
                  <a:cubicBezTo>
                    <a:pt x="4263304" y="1904746"/>
                    <a:pt x="4079710" y="1863925"/>
                    <a:pt x="4408098" y="1889185"/>
                  </a:cubicBezTo>
                  <a:cubicBezTo>
                    <a:pt x="4440152" y="1891651"/>
                    <a:pt x="4471068" y="1902608"/>
                    <a:pt x="4502988" y="1906438"/>
                  </a:cubicBezTo>
                  <a:cubicBezTo>
                    <a:pt x="4528861" y="1909543"/>
                    <a:pt x="4744384" y="1922604"/>
                    <a:pt x="4761781" y="1923691"/>
                  </a:cubicBezTo>
                  <a:cubicBezTo>
                    <a:pt x="4784785" y="1929442"/>
                    <a:pt x="4807403" y="1937046"/>
                    <a:pt x="4830792" y="1940944"/>
                  </a:cubicBezTo>
                  <a:cubicBezTo>
                    <a:pt x="4859297" y="1945695"/>
                    <a:pt x="4888204" y="1947937"/>
                    <a:pt x="4917056" y="1949570"/>
                  </a:cubicBezTo>
                  <a:cubicBezTo>
                    <a:pt x="5040637" y="1956565"/>
                    <a:pt x="5164347" y="1961072"/>
                    <a:pt x="5287992" y="1966823"/>
                  </a:cubicBezTo>
                  <a:cubicBezTo>
                    <a:pt x="5328249" y="1972574"/>
                    <a:pt x="5368886" y="1976101"/>
                    <a:pt x="5408762" y="1984076"/>
                  </a:cubicBezTo>
                  <a:cubicBezTo>
                    <a:pt x="5469045" y="1996132"/>
                    <a:pt x="5437431" y="1990291"/>
                    <a:pt x="5503653" y="2001329"/>
                  </a:cubicBezTo>
                  <a:cubicBezTo>
                    <a:pt x="5549660" y="1998453"/>
                    <a:pt x="5595807" y="1997289"/>
                    <a:pt x="5641675" y="1992702"/>
                  </a:cubicBezTo>
                  <a:cubicBezTo>
                    <a:pt x="5741881" y="1982681"/>
                    <a:pt x="5635162" y="1984076"/>
                    <a:pt x="5693434" y="1984076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3">
              <a:extLst>
                <a:ext uri="{FF2B5EF4-FFF2-40B4-BE49-F238E27FC236}">
                  <a16:creationId xmlns:a16="http://schemas.microsoft.com/office/drawing/2014/main" id="{CBC0BADC-4116-4C15-A42B-44ABA3369E1A}"/>
                </a:ext>
              </a:extLst>
            </p:cNvPr>
            <p:cNvSpPr/>
            <p:nvPr/>
          </p:nvSpPr>
          <p:spPr>
            <a:xfrm>
              <a:off x="7017577" y="1132502"/>
              <a:ext cx="565155" cy="432048"/>
            </a:xfrm>
            <a:custGeom>
              <a:avLst/>
              <a:gdLst>
                <a:gd name="connsiteX0" fmla="*/ 0 w 5693434"/>
                <a:gd name="connsiteY0" fmla="*/ 1906438 h 2001329"/>
                <a:gd name="connsiteX1" fmla="*/ 43132 w 5693434"/>
                <a:gd name="connsiteY1" fmla="*/ 1802921 h 2001329"/>
                <a:gd name="connsiteX2" fmla="*/ 69011 w 5693434"/>
                <a:gd name="connsiteY2" fmla="*/ 1733910 h 2001329"/>
                <a:gd name="connsiteX3" fmla="*/ 120769 w 5693434"/>
                <a:gd name="connsiteY3" fmla="*/ 1578634 h 2001329"/>
                <a:gd name="connsiteX4" fmla="*/ 163902 w 5693434"/>
                <a:gd name="connsiteY4" fmla="*/ 1483744 h 2001329"/>
                <a:gd name="connsiteX5" fmla="*/ 172528 w 5693434"/>
                <a:gd name="connsiteY5" fmla="*/ 1423359 h 2001329"/>
                <a:gd name="connsiteX6" fmla="*/ 198407 w 5693434"/>
                <a:gd name="connsiteY6" fmla="*/ 1328468 h 2001329"/>
                <a:gd name="connsiteX7" fmla="*/ 215660 w 5693434"/>
                <a:gd name="connsiteY7" fmla="*/ 1293963 h 2001329"/>
                <a:gd name="connsiteX8" fmla="*/ 241539 w 5693434"/>
                <a:gd name="connsiteY8" fmla="*/ 1285336 h 2001329"/>
                <a:gd name="connsiteX9" fmla="*/ 250166 w 5693434"/>
                <a:gd name="connsiteY9" fmla="*/ 1250830 h 2001329"/>
                <a:gd name="connsiteX10" fmla="*/ 267419 w 5693434"/>
                <a:gd name="connsiteY10" fmla="*/ 1155940 h 2001329"/>
                <a:gd name="connsiteX11" fmla="*/ 284671 w 5693434"/>
                <a:gd name="connsiteY11" fmla="*/ 1112808 h 2001329"/>
                <a:gd name="connsiteX12" fmla="*/ 276045 w 5693434"/>
                <a:gd name="connsiteY12" fmla="*/ 1061049 h 2001329"/>
                <a:gd name="connsiteX13" fmla="*/ 319177 w 5693434"/>
                <a:gd name="connsiteY13" fmla="*/ 957532 h 2001329"/>
                <a:gd name="connsiteX14" fmla="*/ 370936 w 5693434"/>
                <a:gd name="connsiteY14" fmla="*/ 759125 h 2001329"/>
                <a:gd name="connsiteX15" fmla="*/ 379562 w 5693434"/>
                <a:gd name="connsiteY15" fmla="*/ 733246 h 2001329"/>
                <a:gd name="connsiteX16" fmla="*/ 414068 w 5693434"/>
                <a:gd name="connsiteY16" fmla="*/ 707366 h 2001329"/>
                <a:gd name="connsiteX17" fmla="*/ 431320 w 5693434"/>
                <a:gd name="connsiteY17" fmla="*/ 664234 h 2001329"/>
                <a:gd name="connsiteX18" fmla="*/ 483079 w 5693434"/>
                <a:gd name="connsiteY18" fmla="*/ 612476 h 2001329"/>
                <a:gd name="connsiteX19" fmla="*/ 526211 w 5693434"/>
                <a:gd name="connsiteY19" fmla="*/ 534838 h 2001329"/>
                <a:gd name="connsiteX20" fmla="*/ 552090 w 5693434"/>
                <a:gd name="connsiteY20" fmla="*/ 517585 h 2001329"/>
                <a:gd name="connsiteX21" fmla="*/ 612475 w 5693434"/>
                <a:gd name="connsiteY21" fmla="*/ 465827 h 2001329"/>
                <a:gd name="connsiteX22" fmla="*/ 638354 w 5693434"/>
                <a:gd name="connsiteY22" fmla="*/ 422695 h 2001329"/>
                <a:gd name="connsiteX23" fmla="*/ 715992 w 5693434"/>
                <a:gd name="connsiteY23" fmla="*/ 362310 h 2001329"/>
                <a:gd name="connsiteX24" fmla="*/ 741871 w 5693434"/>
                <a:gd name="connsiteY24" fmla="*/ 336430 h 2001329"/>
                <a:gd name="connsiteX25" fmla="*/ 810883 w 5693434"/>
                <a:gd name="connsiteY25" fmla="*/ 276046 h 2001329"/>
                <a:gd name="connsiteX26" fmla="*/ 828136 w 5693434"/>
                <a:gd name="connsiteY26" fmla="*/ 250166 h 2001329"/>
                <a:gd name="connsiteX27" fmla="*/ 854015 w 5693434"/>
                <a:gd name="connsiteY27" fmla="*/ 232913 h 2001329"/>
                <a:gd name="connsiteX28" fmla="*/ 905773 w 5693434"/>
                <a:gd name="connsiteY28" fmla="*/ 189781 h 2001329"/>
                <a:gd name="connsiteX29" fmla="*/ 948905 w 5693434"/>
                <a:gd name="connsiteY29" fmla="*/ 138023 h 2001329"/>
                <a:gd name="connsiteX30" fmla="*/ 992037 w 5693434"/>
                <a:gd name="connsiteY30" fmla="*/ 77638 h 2001329"/>
                <a:gd name="connsiteX31" fmla="*/ 1069675 w 5693434"/>
                <a:gd name="connsiteY31" fmla="*/ 43132 h 2001329"/>
                <a:gd name="connsiteX32" fmla="*/ 1078302 w 5693434"/>
                <a:gd name="connsiteY32" fmla="*/ 17253 h 2001329"/>
                <a:gd name="connsiteX33" fmla="*/ 1104181 w 5693434"/>
                <a:gd name="connsiteY33" fmla="*/ 0 h 2001329"/>
                <a:gd name="connsiteX34" fmla="*/ 1371600 w 5693434"/>
                <a:gd name="connsiteY34" fmla="*/ 8627 h 2001329"/>
                <a:gd name="connsiteX35" fmla="*/ 1431985 w 5693434"/>
                <a:gd name="connsiteY35" fmla="*/ 17253 h 2001329"/>
                <a:gd name="connsiteX36" fmla="*/ 1526875 w 5693434"/>
                <a:gd name="connsiteY36" fmla="*/ 69012 h 2001329"/>
                <a:gd name="connsiteX37" fmla="*/ 1578634 w 5693434"/>
                <a:gd name="connsiteY37" fmla="*/ 86264 h 2001329"/>
                <a:gd name="connsiteX38" fmla="*/ 1639019 w 5693434"/>
                <a:gd name="connsiteY38" fmla="*/ 120770 h 2001329"/>
                <a:gd name="connsiteX39" fmla="*/ 1690777 w 5693434"/>
                <a:gd name="connsiteY39" fmla="*/ 155276 h 2001329"/>
                <a:gd name="connsiteX40" fmla="*/ 1785668 w 5693434"/>
                <a:gd name="connsiteY40" fmla="*/ 215661 h 2001329"/>
                <a:gd name="connsiteX41" fmla="*/ 1863305 w 5693434"/>
                <a:gd name="connsiteY41" fmla="*/ 310551 h 2001329"/>
                <a:gd name="connsiteX42" fmla="*/ 1915064 w 5693434"/>
                <a:gd name="connsiteY42" fmla="*/ 379563 h 2001329"/>
                <a:gd name="connsiteX43" fmla="*/ 1992702 w 5693434"/>
                <a:gd name="connsiteY43" fmla="*/ 457200 h 2001329"/>
                <a:gd name="connsiteX44" fmla="*/ 2018581 w 5693434"/>
                <a:gd name="connsiteY44" fmla="*/ 474453 h 2001329"/>
                <a:gd name="connsiteX45" fmla="*/ 2096219 w 5693434"/>
                <a:gd name="connsiteY45" fmla="*/ 577970 h 2001329"/>
                <a:gd name="connsiteX46" fmla="*/ 2165230 w 5693434"/>
                <a:gd name="connsiteY46" fmla="*/ 638355 h 2001329"/>
                <a:gd name="connsiteX47" fmla="*/ 2208362 w 5693434"/>
                <a:gd name="connsiteY47" fmla="*/ 707366 h 2001329"/>
                <a:gd name="connsiteX48" fmla="*/ 2225615 w 5693434"/>
                <a:gd name="connsiteY48" fmla="*/ 741872 h 2001329"/>
                <a:gd name="connsiteX49" fmla="*/ 2303253 w 5693434"/>
                <a:gd name="connsiteY49" fmla="*/ 819510 h 2001329"/>
                <a:gd name="connsiteX50" fmla="*/ 2415396 w 5693434"/>
                <a:gd name="connsiteY50" fmla="*/ 948906 h 2001329"/>
                <a:gd name="connsiteX51" fmla="*/ 2484407 w 5693434"/>
                <a:gd name="connsiteY51" fmla="*/ 1035170 h 2001329"/>
                <a:gd name="connsiteX52" fmla="*/ 2501660 w 5693434"/>
                <a:gd name="connsiteY52" fmla="*/ 1061049 h 2001329"/>
                <a:gd name="connsiteX53" fmla="*/ 2579298 w 5693434"/>
                <a:gd name="connsiteY53" fmla="*/ 1130061 h 2001329"/>
                <a:gd name="connsiteX54" fmla="*/ 2605177 w 5693434"/>
                <a:gd name="connsiteY54" fmla="*/ 1173193 h 2001329"/>
                <a:gd name="connsiteX55" fmla="*/ 2656936 w 5693434"/>
                <a:gd name="connsiteY55" fmla="*/ 1216325 h 2001329"/>
                <a:gd name="connsiteX56" fmla="*/ 2682815 w 5693434"/>
                <a:gd name="connsiteY56" fmla="*/ 1233578 h 2001329"/>
                <a:gd name="connsiteX57" fmla="*/ 2717320 w 5693434"/>
                <a:gd name="connsiteY57" fmla="*/ 1276710 h 2001329"/>
                <a:gd name="connsiteX58" fmla="*/ 2777705 w 5693434"/>
                <a:gd name="connsiteY58" fmla="*/ 1337095 h 2001329"/>
                <a:gd name="connsiteX59" fmla="*/ 2838090 w 5693434"/>
                <a:gd name="connsiteY59" fmla="*/ 1397480 h 2001329"/>
                <a:gd name="connsiteX60" fmla="*/ 2881222 w 5693434"/>
                <a:gd name="connsiteY60" fmla="*/ 1440612 h 2001329"/>
                <a:gd name="connsiteX61" fmla="*/ 2915728 w 5693434"/>
                <a:gd name="connsiteY61" fmla="*/ 1475117 h 2001329"/>
                <a:gd name="connsiteX62" fmla="*/ 2950234 w 5693434"/>
                <a:gd name="connsiteY62" fmla="*/ 1500997 h 2001329"/>
                <a:gd name="connsiteX63" fmla="*/ 3001992 w 5693434"/>
                <a:gd name="connsiteY63" fmla="*/ 1535502 h 2001329"/>
                <a:gd name="connsiteX64" fmla="*/ 3071003 w 5693434"/>
                <a:gd name="connsiteY64" fmla="*/ 1595887 h 2001329"/>
                <a:gd name="connsiteX65" fmla="*/ 3148641 w 5693434"/>
                <a:gd name="connsiteY65" fmla="*/ 1639019 h 2001329"/>
                <a:gd name="connsiteX66" fmla="*/ 3209026 w 5693434"/>
                <a:gd name="connsiteY66" fmla="*/ 1664898 h 2001329"/>
                <a:gd name="connsiteX67" fmla="*/ 3252158 w 5693434"/>
                <a:gd name="connsiteY67" fmla="*/ 1690778 h 2001329"/>
                <a:gd name="connsiteX68" fmla="*/ 3338422 w 5693434"/>
                <a:gd name="connsiteY68" fmla="*/ 1708030 h 2001329"/>
                <a:gd name="connsiteX69" fmla="*/ 3390181 w 5693434"/>
                <a:gd name="connsiteY69" fmla="*/ 1725283 h 2001329"/>
                <a:gd name="connsiteX70" fmla="*/ 3476445 w 5693434"/>
                <a:gd name="connsiteY70" fmla="*/ 1759789 h 2001329"/>
                <a:gd name="connsiteX71" fmla="*/ 3769743 w 5693434"/>
                <a:gd name="connsiteY71" fmla="*/ 1811547 h 2001329"/>
                <a:gd name="connsiteX72" fmla="*/ 4011283 w 5693434"/>
                <a:gd name="connsiteY72" fmla="*/ 1854680 h 2001329"/>
                <a:gd name="connsiteX73" fmla="*/ 4097547 w 5693434"/>
                <a:gd name="connsiteY73" fmla="*/ 1863306 h 2001329"/>
                <a:gd name="connsiteX74" fmla="*/ 4408098 w 5693434"/>
                <a:gd name="connsiteY74" fmla="*/ 1889185 h 2001329"/>
                <a:gd name="connsiteX75" fmla="*/ 4502988 w 5693434"/>
                <a:gd name="connsiteY75" fmla="*/ 1906438 h 2001329"/>
                <a:gd name="connsiteX76" fmla="*/ 4761781 w 5693434"/>
                <a:gd name="connsiteY76" fmla="*/ 1923691 h 2001329"/>
                <a:gd name="connsiteX77" fmla="*/ 4830792 w 5693434"/>
                <a:gd name="connsiteY77" fmla="*/ 1940944 h 2001329"/>
                <a:gd name="connsiteX78" fmla="*/ 4917056 w 5693434"/>
                <a:gd name="connsiteY78" fmla="*/ 1949570 h 2001329"/>
                <a:gd name="connsiteX79" fmla="*/ 5287992 w 5693434"/>
                <a:gd name="connsiteY79" fmla="*/ 1966823 h 2001329"/>
                <a:gd name="connsiteX80" fmla="*/ 5408762 w 5693434"/>
                <a:gd name="connsiteY80" fmla="*/ 1984076 h 2001329"/>
                <a:gd name="connsiteX81" fmla="*/ 5503653 w 5693434"/>
                <a:gd name="connsiteY81" fmla="*/ 2001329 h 2001329"/>
                <a:gd name="connsiteX82" fmla="*/ 5641675 w 5693434"/>
                <a:gd name="connsiteY82" fmla="*/ 1992702 h 2001329"/>
                <a:gd name="connsiteX83" fmla="*/ 5693434 w 5693434"/>
                <a:gd name="connsiteY83" fmla="*/ 1984076 h 200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693434" h="2001329">
                  <a:moveTo>
                    <a:pt x="0" y="1906438"/>
                  </a:moveTo>
                  <a:cubicBezTo>
                    <a:pt x="14377" y="1871932"/>
                    <a:pt x="31311" y="1838384"/>
                    <a:pt x="43132" y="1802921"/>
                  </a:cubicBezTo>
                  <a:cubicBezTo>
                    <a:pt x="56655" y="1762352"/>
                    <a:pt x="48381" y="1785485"/>
                    <a:pt x="69011" y="1733910"/>
                  </a:cubicBezTo>
                  <a:cubicBezTo>
                    <a:pt x="97282" y="1592550"/>
                    <a:pt x="63787" y="1635616"/>
                    <a:pt x="120769" y="1578634"/>
                  </a:cubicBezTo>
                  <a:cubicBezTo>
                    <a:pt x="135147" y="1547004"/>
                    <a:pt x="152915" y="1516705"/>
                    <a:pt x="163902" y="1483744"/>
                  </a:cubicBezTo>
                  <a:cubicBezTo>
                    <a:pt x="170332" y="1464455"/>
                    <a:pt x="169436" y="1443455"/>
                    <a:pt x="172528" y="1423359"/>
                  </a:cubicBezTo>
                  <a:cubicBezTo>
                    <a:pt x="180807" y="1369540"/>
                    <a:pt x="177218" y="1376142"/>
                    <a:pt x="198407" y="1328468"/>
                  </a:cubicBezTo>
                  <a:cubicBezTo>
                    <a:pt x="203630" y="1316717"/>
                    <a:pt x="206567" y="1303056"/>
                    <a:pt x="215660" y="1293963"/>
                  </a:cubicBezTo>
                  <a:cubicBezTo>
                    <a:pt x="222090" y="1287533"/>
                    <a:pt x="232913" y="1288212"/>
                    <a:pt x="241539" y="1285336"/>
                  </a:cubicBezTo>
                  <a:cubicBezTo>
                    <a:pt x="244415" y="1273834"/>
                    <a:pt x="247841" y="1262456"/>
                    <a:pt x="250166" y="1250830"/>
                  </a:cubicBezTo>
                  <a:cubicBezTo>
                    <a:pt x="253445" y="1234433"/>
                    <a:pt x="261864" y="1174457"/>
                    <a:pt x="267419" y="1155940"/>
                  </a:cubicBezTo>
                  <a:cubicBezTo>
                    <a:pt x="271868" y="1141108"/>
                    <a:pt x="278920" y="1127185"/>
                    <a:pt x="284671" y="1112808"/>
                  </a:cubicBezTo>
                  <a:cubicBezTo>
                    <a:pt x="281796" y="1095555"/>
                    <a:pt x="274592" y="1078480"/>
                    <a:pt x="276045" y="1061049"/>
                  </a:cubicBezTo>
                  <a:cubicBezTo>
                    <a:pt x="278380" y="1033028"/>
                    <a:pt x="307458" y="980970"/>
                    <a:pt x="319177" y="957532"/>
                  </a:cubicBezTo>
                  <a:cubicBezTo>
                    <a:pt x="336694" y="878708"/>
                    <a:pt x="343075" y="842713"/>
                    <a:pt x="370936" y="759125"/>
                  </a:cubicBezTo>
                  <a:cubicBezTo>
                    <a:pt x="373811" y="750499"/>
                    <a:pt x="373741" y="740231"/>
                    <a:pt x="379562" y="733246"/>
                  </a:cubicBezTo>
                  <a:cubicBezTo>
                    <a:pt x="388766" y="722201"/>
                    <a:pt x="402566" y="715993"/>
                    <a:pt x="414068" y="707366"/>
                  </a:cubicBezTo>
                  <a:cubicBezTo>
                    <a:pt x="419819" y="692989"/>
                    <a:pt x="422212" y="676757"/>
                    <a:pt x="431320" y="664234"/>
                  </a:cubicBezTo>
                  <a:cubicBezTo>
                    <a:pt x="445671" y="644502"/>
                    <a:pt x="483079" y="612476"/>
                    <a:pt x="483079" y="612476"/>
                  </a:cubicBezTo>
                  <a:cubicBezTo>
                    <a:pt x="497254" y="577040"/>
                    <a:pt x="498857" y="562192"/>
                    <a:pt x="526211" y="534838"/>
                  </a:cubicBezTo>
                  <a:cubicBezTo>
                    <a:pt x="533542" y="527507"/>
                    <a:pt x="543994" y="524062"/>
                    <a:pt x="552090" y="517585"/>
                  </a:cubicBezTo>
                  <a:cubicBezTo>
                    <a:pt x="572791" y="501024"/>
                    <a:pt x="594642" y="485443"/>
                    <a:pt x="612475" y="465827"/>
                  </a:cubicBezTo>
                  <a:cubicBezTo>
                    <a:pt x="623754" y="453421"/>
                    <a:pt x="627880" y="435788"/>
                    <a:pt x="638354" y="422695"/>
                  </a:cubicBezTo>
                  <a:cubicBezTo>
                    <a:pt x="673171" y="379174"/>
                    <a:pt x="674310" y="383151"/>
                    <a:pt x="715992" y="362310"/>
                  </a:cubicBezTo>
                  <a:cubicBezTo>
                    <a:pt x="724618" y="353683"/>
                    <a:pt x="732844" y="344636"/>
                    <a:pt x="741871" y="336430"/>
                  </a:cubicBezTo>
                  <a:cubicBezTo>
                    <a:pt x="764489" y="315869"/>
                    <a:pt x="789269" y="297660"/>
                    <a:pt x="810883" y="276046"/>
                  </a:cubicBezTo>
                  <a:cubicBezTo>
                    <a:pt x="818214" y="268715"/>
                    <a:pt x="820805" y="257497"/>
                    <a:pt x="828136" y="250166"/>
                  </a:cubicBezTo>
                  <a:cubicBezTo>
                    <a:pt x="835467" y="242835"/>
                    <a:pt x="845831" y="239278"/>
                    <a:pt x="854015" y="232913"/>
                  </a:cubicBezTo>
                  <a:cubicBezTo>
                    <a:pt x="871742" y="219125"/>
                    <a:pt x="889893" y="205661"/>
                    <a:pt x="905773" y="189781"/>
                  </a:cubicBezTo>
                  <a:cubicBezTo>
                    <a:pt x="921653" y="173901"/>
                    <a:pt x="935212" y="155824"/>
                    <a:pt x="948905" y="138023"/>
                  </a:cubicBezTo>
                  <a:cubicBezTo>
                    <a:pt x="963987" y="118417"/>
                    <a:pt x="972587" y="92920"/>
                    <a:pt x="992037" y="77638"/>
                  </a:cubicBezTo>
                  <a:cubicBezTo>
                    <a:pt x="1014306" y="60141"/>
                    <a:pt x="1043796" y="54634"/>
                    <a:pt x="1069675" y="43132"/>
                  </a:cubicBezTo>
                  <a:cubicBezTo>
                    <a:pt x="1072551" y="34506"/>
                    <a:pt x="1072622" y="24353"/>
                    <a:pt x="1078302" y="17253"/>
                  </a:cubicBezTo>
                  <a:cubicBezTo>
                    <a:pt x="1084779" y="9157"/>
                    <a:pt x="1093818" y="305"/>
                    <a:pt x="1104181" y="0"/>
                  </a:cubicBezTo>
                  <a:lnTo>
                    <a:pt x="1371600" y="8627"/>
                  </a:lnTo>
                  <a:cubicBezTo>
                    <a:pt x="1391728" y="11502"/>
                    <a:pt x="1412551" y="11274"/>
                    <a:pt x="1431985" y="17253"/>
                  </a:cubicBezTo>
                  <a:cubicBezTo>
                    <a:pt x="1479326" y="31819"/>
                    <a:pt x="1484078" y="49559"/>
                    <a:pt x="1526875" y="69012"/>
                  </a:cubicBezTo>
                  <a:cubicBezTo>
                    <a:pt x="1543431" y="76537"/>
                    <a:pt x="1561381" y="80513"/>
                    <a:pt x="1578634" y="86264"/>
                  </a:cubicBezTo>
                  <a:cubicBezTo>
                    <a:pt x="1691817" y="171156"/>
                    <a:pt x="1554338" y="73726"/>
                    <a:pt x="1639019" y="120770"/>
                  </a:cubicBezTo>
                  <a:cubicBezTo>
                    <a:pt x="1657145" y="130840"/>
                    <a:pt x="1672231" y="146003"/>
                    <a:pt x="1690777" y="155276"/>
                  </a:cubicBezTo>
                  <a:cubicBezTo>
                    <a:pt x="1747407" y="183591"/>
                    <a:pt x="1714819" y="165055"/>
                    <a:pt x="1785668" y="215661"/>
                  </a:cubicBezTo>
                  <a:cubicBezTo>
                    <a:pt x="1819273" y="299677"/>
                    <a:pt x="1780022" y="220862"/>
                    <a:pt x="1863305" y="310551"/>
                  </a:cubicBezTo>
                  <a:cubicBezTo>
                    <a:pt x="1882871" y="331622"/>
                    <a:pt x="1896039" y="358001"/>
                    <a:pt x="1915064" y="379563"/>
                  </a:cubicBezTo>
                  <a:cubicBezTo>
                    <a:pt x="1939279" y="407006"/>
                    <a:pt x="1965723" y="432469"/>
                    <a:pt x="1992702" y="457200"/>
                  </a:cubicBezTo>
                  <a:cubicBezTo>
                    <a:pt x="2000345" y="464206"/>
                    <a:pt x="2011250" y="467122"/>
                    <a:pt x="2018581" y="474453"/>
                  </a:cubicBezTo>
                  <a:cubicBezTo>
                    <a:pt x="2143611" y="599485"/>
                    <a:pt x="2017258" y="479270"/>
                    <a:pt x="2096219" y="577970"/>
                  </a:cubicBezTo>
                  <a:cubicBezTo>
                    <a:pt x="2125055" y="614015"/>
                    <a:pt x="2133461" y="617175"/>
                    <a:pt x="2165230" y="638355"/>
                  </a:cubicBezTo>
                  <a:cubicBezTo>
                    <a:pt x="2179607" y="661359"/>
                    <a:pt x="2194693" y="683934"/>
                    <a:pt x="2208362" y="707366"/>
                  </a:cubicBezTo>
                  <a:cubicBezTo>
                    <a:pt x="2214842" y="718474"/>
                    <a:pt x="2217308" y="732055"/>
                    <a:pt x="2225615" y="741872"/>
                  </a:cubicBezTo>
                  <a:cubicBezTo>
                    <a:pt x="2249256" y="769811"/>
                    <a:pt x="2282952" y="789058"/>
                    <a:pt x="2303253" y="819510"/>
                  </a:cubicBezTo>
                  <a:cubicBezTo>
                    <a:pt x="2350888" y="890965"/>
                    <a:pt x="2293550" y="807822"/>
                    <a:pt x="2415396" y="948906"/>
                  </a:cubicBezTo>
                  <a:cubicBezTo>
                    <a:pt x="2439465" y="976775"/>
                    <a:pt x="2461955" y="1005983"/>
                    <a:pt x="2484407" y="1035170"/>
                  </a:cubicBezTo>
                  <a:cubicBezTo>
                    <a:pt x="2490728" y="1043388"/>
                    <a:pt x="2494329" y="1053718"/>
                    <a:pt x="2501660" y="1061049"/>
                  </a:cubicBezTo>
                  <a:cubicBezTo>
                    <a:pt x="2526144" y="1085533"/>
                    <a:pt x="2555812" y="1104618"/>
                    <a:pt x="2579298" y="1130061"/>
                  </a:cubicBezTo>
                  <a:cubicBezTo>
                    <a:pt x="2590670" y="1142381"/>
                    <a:pt x="2593961" y="1160730"/>
                    <a:pt x="2605177" y="1173193"/>
                  </a:cubicBezTo>
                  <a:cubicBezTo>
                    <a:pt x="2620201" y="1189886"/>
                    <a:pt x="2639209" y="1202537"/>
                    <a:pt x="2656936" y="1216325"/>
                  </a:cubicBezTo>
                  <a:cubicBezTo>
                    <a:pt x="2665120" y="1222690"/>
                    <a:pt x="2675484" y="1226247"/>
                    <a:pt x="2682815" y="1233578"/>
                  </a:cubicBezTo>
                  <a:cubicBezTo>
                    <a:pt x="2695834" y="1246597"/>
                    <a:pt x="2704879" y="1263138"/>
                    <a:pt x="2717320" y="1276710"/>
                  </a:cubicBezTo>
                  <a:cubicBezTo>
                    <a:pt x="2736555" y="1297694"/>
                    <a:pt x="2757577" y="1316967"/>
                    <a:pt x="2777705" y="1337095"/>
                  </a:cubicBezTo>
                  <a:lnTo>
                    <a:pt x="2838090" y="1397480"/>
                  </a:lnTo>
                  <a:lnTo>
                    <a:pt x="2881222" y="1440612"/>
                  </a:lnTo>
                  <a:cubicBezTo>
                    <a:pt x="2892724" y="1452114"/>
                    <a:pt x="2902715" y="1465357"/>
                    <a:pt x="2915728" y="1475117"/>
                  </a:cubicBezTo>
                  <a:cubicBezTo>
                    <a:pt x="2927230" y="1483744"/>
                    <a:pt x="2938455" y="1492752"/>
                    <a:pt x="2950234" y="1500997"/>
                  </a:cubicBezTo>
                  <a:cubicBezTo>
                    <a:pt x="2967221" y="1512888"/>
                    <a:pt x="2985801" y="1522549"/>
                    <a:pt x="3001992" y="1535502"/>
                  </a:cubicBezTo>
                  <a:cubicBezTo>
                    <a:pt x="3080064" y="1597959"/>
                    <a:pt x="2993964" y="1544528"/>
                    <a:pt x="3071003" y="1595887"/>
                  </a:cubicBezTo>
                  <a:cubicBezTo>
                    <a:pt x="3094302" y="1611420"/>
                    <a:pt x="3122808" y="1627276"/>
                    <a:pt x="3148641" y="1639019"/>
                  </a:cubicBezTo>
                  <a:cubicBezTo>
                    <a:pt x="3168577" y="1648081"/>
                    <a:pt x="3189439" y="1655104"/>
                    <a:pt x="3209026" y="1664898"/>
                  </a:cubicBezTo>
                  <a:cubicBezTo>
                    <a:pt x="3224023" y="1672396"/>
                    <a:pt x="3236252" y="1685476"/>
                    <a:pt x="3252158" y="1690778"/>
                  </a:cubicBezTo>
                  <a:cubicBezTo>
                    <a:pt x="3279977" y="1700051"/>
                    <a:pt x="3310603" y="1698757"/>
                    <a:pt x="3338422" y="1708030"/>
                  </a:cubicBezTo>
                  <a:cubicBezTo>
                    <a:pt x="3355675" y="1713781"/>
                    <a:pt x="3373153" y="1718897"/>
                    <a:pt x="3390181" y="1725283"/>
                  </a:cubicBezTo>
                  <a:cubicBezTo>
                    <a:pt x="3419179" y="1736157"/>
                    <a:pt x="3446245" y="1752925"/>
                    <a:pt x="3476445" y="1759789"/>
                  </a:cubicBezTo>
                  <a:cubicBezTo>
                    <a:pt x="3573253" y="1781791"/>
                    <a:pt x="3671999" y="1794170"/>
                    <a:pt x="3769743" y="1811547"/>
                  </a:cubicBezTo>
                  <a:lnTo>
                    <a:pt x="4011283" y="1854680"/>
                  </a:lnTo>
                  <a:lnTo>
                    <a:pt x="4097547" y="1863306"/>
                  </a:lnTo>
                  <a:cubicBezTo>
                    <a:pt x="4263304" y="1904746"/>
                    <a:pt x="4079710" y="1863925"/>
                    <a:pt x="4408098" y="1889185"/>
                  </a:cubicBezTo>
                  <a:cubicBezTo>
                    <a:pt x="4440152" y="1891651"/>
                    <a:pt x="4471068" y="1902608"/>
                    <a:pt x="4502988" y="1906438"/>
                  </a:cubicBezTo>
                  <a:cubicBezTo>
                    <a:pt x="4528861" y="1909543"/>
                    <a:pt x="4744384" y="1922604"/>
                    <a:pt x="4761781" y="1923691"/>
                  </a:cubicBezTo>
                  <a:cubicBezTo>
                    <a:pt x="4784785" y="1929442"/>
                    <a:pt x="4807403" y="1937046"/>
                    <a:pt x="4830792" y="1940944"/>
                  </a:cubicBezTo>
                  <a:cubicBezTo>
                    <a:pt x="4859297" y="1945695"/>
                    <a:pt x="4888204" y="1947937"/>
                    <a:pt x="4917056" y="1949570"/>
                  </a:cubicBezTo>
                  <a:cubicBezTo>
                    <a:pt x="5040637" y="1956565"/>
                    <a:pt x="5164347" y="1961072"/>
                    <a:pt x="5287992" y="1966823"/>
                  </a:cubicBezTo>
                  <a:cubicBezTo>
                    <a:pt x="5328249" y="1972574"/>
                    <a:pt x="5368886" y="1976101"/>
                    <a:pt x="5408762" y="1984076"/>
                  </a:cubicBezTo>
                  <a:cubicBezTo>
                    <a:pt x="5469045" y="1996132"/>
                    <a:pt x="5437431" y="1990291"/>
                    <a:pt x="5503653" y="2001329"/>
                  </a:cubicBezTo>
                  <a:cubicBezTo>
                    <a:pt x="5549660" y="1998453"/>
                    <a:pt x="5595807" y="1997289"/>
                    <a:pt x="5641675" y="1992702"/>
                  </a:cubicBezTo>
                  <a:cubicBezTo>
                    <a:pt x="5741881" y="1982681"/>
                    <a:pt x="5635162" y="1984076"/>
                    <a:pt x="5693434" y="1984076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E2545D9-33AD-4EA2-9BA9-F8D2D1ABE6D2}"/>
                </a:ext>
              </a:extLst>
            </p:cNvPr>
            <p:cNvCxnSpPr/>
            <p:nvPr/>
          </p:nvCxnSpPr>
          <p:spPr>
            <a:xfrm flipV="1">
              <a:off x="7679253" y="1135831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任意多边形 15">
              <a:extLst>
                <a:ext uri="{FF2B5EF4-FFF2-40B4-BE49-F238E27FC236}">
                  <a16:creationId xmlns:a16="http://schemas.microsoft.com/office/drawing/2014/main" id="{427F3709-B2F0-4C00-A5DB-6E1E24DC42FB}"/>
                </a:ext>
              </a:extLst>
            </p:cNvPr>
            <p:cNvSpPr/>
            <p:nvPr/>
          </p:nvSpPr>
          <p:spPr>
            <a:xfrm>
              <a:off x="7679253" y="1471372"/>
              <a:ext cx="565155" cy="96507"/>
            </a:xfrm>
            <a:custGeom>
              <a:avLst/>
              <a:gdLst>
                <a:gd name="connsiteX0" fmla="*/ 0 w 5693434"/>
                <a:gd name="connsiteY0" fmla="*/ 1906438 h 2001329"/>
                <a:gd name="connsiteX1" fmla="*/ 43132 w 5693434"/>
                <a:gd name="connsiteY1" fmla="*/ 1802921 h 2001329"/>
                <a:gd name="connsiteX2" fmla="*/ 69011 w 5693434"/>
                <a:gd name="connsiteY2" fmla="*/ 1733910 h 2001329"/>
                <a:gd name="connsiteX3" fmla="*/ 120769 w 5693434"/>
                <a:gd name="connsiteY3" fmla="*/ 1578634 h 2001329"/>
                <a:gd name="connsiteX4" fmla="*/ 163902 w 5693434"/>
                <a:gd name="connsiteY4" fmla="*/ 1483744 h 2001329"/>
                <a:gd name="connsiteX5" fmla="*/ 172528 w 5693434"/>
                <a:gd name="connsiteY5" fmla="*/ 1423359 h 2001329"/>
                <a:gd name="connsiteX6" fmla="*/ 198407 w 5693434"/>
                <a:gd name="connsiteY6" fmla="*/ 1328468 h 2001329"/>
                <a:gd name="connsiteX7" fmla="*/ 215660 w 5693434"/>
                <a:gd name="connsiteY7" fmla="*/ 1293963 h 2001329"/>
                <a:gd name="connsiteX8" fmla="*/ 241539 w 5693434"/>
                <a:gd name="connsiteY8" fmla="*/ 1285336 h 2001329"/>
                <a:gd name="connsiteX9" fmla="*/ 250166 w 5693434"/>
                <a:gd name="connsiteY9" fmla="*/ 1250830 h 2001329"/>
                <a:gd name="connsiteX10" fmla="*/ 267419 w 5693434"/>
                <a:gd name="connsiteY10" fmla="*/ 1155940 h 2001329"/>
                <a:gd name="connsiteX11" fmla="*/ 284671 w 5693434"/>
                <a:gd name="connsiteY11" fmla="*/ 1112808 h 2001329"/>
                <a:gd name="connsiteX12" fmla="*/ 276045 w 5693434"/>
                <a:gd name="connsiteY12" fmla="*/ 1061049 h 2001329"/>
                <a:gd name="connsiteX13" fmla="*/ 319177 w 5693434"/>
                <a:gd name="connsiteY13" fmla="*/ 957532 h 2001329"/>
                <a:gd name="connsiteX14" fmla="*/ 370936 w 5693434"/>
                <a:gd name="connsiteY14" fmla="*/ 759125 h 2001329"/>
                <a:gd name="connsiteX15" fmla="*/ 379562 w 5693434"/>
                <a:gd name="connsiteY15" fmla="*/ 733246 h 2001329"/>
                <a:gd name="connsiteX16" fmla="*/ 414068 w 5693434"/>
                <a:gd name="connsiteY16" fmla="*/ 707366 h 2001329"/>
                <a:gd name="connsiteX17" fmla="*/ 431320 w 5693434"/>
                <a:gd name="connsiteY17" fmla="*/ 664234 h 2001329"/>
                <a:gd name="connsiteX18" fmla="*/ 483079 w 5693434"/>
                <a:gd name="connsiteY18" fmla="*/ 612476 h 2001329"/>
                <a:gd name="connsiteX19" fmla="*/ 526211 w 5693434"/>
                <a:gd name="connsiteY19" fmla="*/ 534838 h 2001329"/>
                <a:gd name="connsiteX20" fmla="*/ 552090 w 5693434"/>
                <a:gd name="connsiteY20" fmla="*/ 517585 h 2001329"/>
                <a:gd name="connsiteX21" fmla="*/ 612475 w 5693434"/>
                <a:gd name="connsiteY21" fmla="*/ 465827 h 2001329"/>
                <a:gd name="connsiteX22" fmla="*/ 638354 w 5693434"/>
                <a:gd name="connsiteY22" fmla="*/ 422695 h 2001329"/>
                <a:gd name="connsiteX23" fmla="*/ 715992 w 5693434"/>
                <a:gd name="connsiteY23" fmla="*/ 362310 h 2001329"/>
                <a:gd name="connsiteX24" fmla="*/ 741871 w 5693434"/>
                <a:gd name="connsiteY24" fmla="*/ 336430 h 2001329"/>
                <a:gd name="connsiteX25" fmla="*/ 810883 w 5693434"/>
                <a:gd name="connsiteY25" fmla="*/ 276046 h 2001329"/>
                <a:gd name="connsiteX26" fmla="*/ 828136 w 5693434"/>
                <a:gd name="connsiteY26" fmla="*/ 250166 h 2001329"/>
                <a:gd name="connsiteX27" fmla="*/ 854015 w 5693434"/>
                <a:gd name="connsiteY27" fmla="*/ 232913 h 2001329"/>
                <a:gd name="connsiteX28" fmla="*/ 905773 w 5693434"/>
                <a:gd name="connsiteY28" fmla="*/ 189781 h 2001329"/>
                <a:gd name="connsiteX29" fmla="*/ 948905 w 5693434"/>
                <a:gd name="connsiteY29" fmla="*/ 138023 h 2001329"/>
                <a:gd name="connsiteX30" fmla="*/ 992037 w 5693434"/>
                <a:gd name="connsiteY30" fmla="*/ 77638 h 2001329"/>
                <a:gd name="connsiteX31" fmla="*/ 1069675 w 5693434"/>
                <a:gd name="connsiteY31" fmla="*/ 43132 h 2001329"/>
                <a:gd name="connsiteX32" fmla="*/ 1078302 w 5693434"/>
                <a:gd name="connsiteY32" fmla="*/ 17253 h 2001329"/>
                <a:gd name="connsiteX33" fmla="*/ 1104181 w 5693434"/>
                <a:gd name="connsiteY33" fmla="*/ 0 h 2001329"/>
                <a:gd name="connsiteX34" fmla="*/ 1371600 w 5693434"/>
                <a:gd name="connsiteY34" fmla="*/ 8627 h 2001329"/>
                <a:gd name="connsiteX35" fmla="*/ 1431985 w 5693434"/>
                <a:gd name="connsiteY35" fmla="*/ 17253 h 2001329"/>
                <a:gd name="connsiteX36" fmla="*/ 1526875 w 5693434"/>
                <a:gd name="connsiteY36" fmla="*/ 69012 h 2001329"/>
                <a:gd name="connsiteX37" fmla="*/ 1578634 w 5693434"/>
                <a:gd name="connsiteY37" fmla="*/ 86264 h 2001329"/>
                <a:gd name="connsiteX38" fmla="*/ 1639019 w 5693434"/>
                <a:gd name="connsiteY38" fmla="*/ 120770 h 2001329"/>
                <a:gd name="connsiteX39" fmla="*/ 1690777 w 5693434"/>
                <a:gd name="connsiteY39" fmla="*/ 155276 h 2001329"/>
                <a:gd name="connsiteX40" fmla="*/ 1785668 w 5693434"/>
                <a:gd name="connsiteY40" fmla="*/ 215661 h 2001329"/>
                <a:gd name="connsiteX41" fmla="*/ 1863305 w 5693434"/>
                <a:gd name="connsiteY41" fmla="*/ 310551 h 2001329"/>
                <a:gd name="connsiteX42" fmla="*/ 1915064 w 5693434"/>
                <a:gd name="connsiteY42" fmla="*/ 379563 h 2001329"/>
                <a:gd name="connsiteX43" fmla="*/ 1992702 w 5693434"/>
                <a:gd name="connsiteY43" fmla="*/ 457200 h 2001329"/>
                <a:gd name="connsiteX44" fmla="*/ 2018581 w 5693434"/>
                <a:gd name="connsiteY44" fmla="*/ 474453 h 2001329"/>
                <a:gd name="connsiteX45" fmla="*/ 2096219 w 5693434"/>
                <a:gd name="connsiteY45" fmla="*/ 577970 h 2001329"/>
                <a:gd name="connsiteX46" fmla="*/ 2165230 w 5693434"/>
                <a:gd name="connsiteY46" fmla="*/ 638355 h 2001329"/>
                <a:gd name="connsiteX47" fmla="*/ 2208362 w 5693434"/>
                <a:gd name="connsiteY47" fmla="*/ 707366 h 2001329"/>
                <a:gd name="connsiteX48" fmla="*/ 2225615 w 5693434"/>
                <a:gd name="connsiteY48" fmla="*/ 741872 h 2001329"/>
                <a:gd name="connsiteX49" fmla="*/ 2303253 w 5693434"/>
                <a:gd name="connsiteY49" fmla="*/ 819510 h 2001329"/>
                <a:gd name="connsiteX50" fmla="*/ 2415396 w 5693434"/>
                <a:gd name="connsiteY50" fmla="*/ 948906 h 2001329"/>
                <a:gd name="connsiteX51" fmla="*/ 2484407 w 5693434"/>
                <a:gd name="connsiteY51" fmla="*/ 1035170 h 2001329"/>
                <a:gd name="connsiteX52" fmla="*/ 2501660 w 5693434"/>
                <a:gd name="connsiteY52" fmla="*/ 1061049 h 2001329"/>
                <a:gd name="connsiteX53" fmla="*/ 2579298 w 5693434"/>
                <a:gd name="connsiteY53" fmla="*/ 1130061 h 2001329"/>
                <a:gd name="connsiteX54" fmla="*/ 2605177 w 5693434"/>
                <a:gd name="connsiteY54" fmla="*/ 1173193 h 2001329"/>
                <a:gd name="connsiteX55" fmla="*/ 2656936 w 5693434"/>
                <a:gd name="connsiteY55" fmla="*/ 1216325 h 2001329"/>
                <a:gd name="connsiteX56" fmla="*/ 2682815 w 5693434"/>
                <a:gd name="connsiteY56" fmla="*/ 1233578 h 2001329"/>
                <a:gd name="connsiteX57" fmla="*/ 2717320 w 5693434"/>
                <a:gd name="connsiteY57" fmla="*/ 1276710 h 2001329"/>
                <a:gd name="connsiteX58" fmla="*/ 2777705 w 5693434"/>
                <a:gd name="connsiteY58" fmla="*/ 1337095 h 2001329"/>
                <a:gd name="connsiteX59" fmla="*/ 2838090 w 5693434"/>
                <a:gd name="connsiteY59" fmla="*/ 1397480 h 2001329"/>
                <a:gd name="connsiteX60" fmla="*/ 2881222 w 5693434"/>
                <a:gd name="connsiteY60" fmla="*/ 1440612 h 2001329"/>
                <a:gd name="connsiteX61" fmla="*/ 2915728 w 5693434"/>
                <a:gd name="connsiteY61" fmla="*/ 1475117 h 2001329"/>
                <a:gd name="connsiteX62" fmla="*/ 2950234 w 5693434"/>
                <a:gd name="connsiteY62" fmla="*/ 1500997 h 2001329"/>
                <a:gd name="connsiteX63" fmla="*/ 3001992 w 5693434"/>
                <a:gd name="connsiteY63" fmla="*/ 1535502 h 2001329"/>
                <a:gd name="connsiteX64" fmla="*/ 3071003 w 5693434"/>
                <a:gd name="connsiteY64" fmla="*/ 1595887 h 2001329"/>
                <a:gd name="connsiteX65" fmla="*/ 3148641 w 5693434"/>
                <a:gd name="connsiteY65" fmla="*/ 1639019 h 2001329"/>
                <a:gd name="connsiteX66" fmla="*/ 3209026 w 5693434"/>
                <a:gd name="connsiteY66" fmla="*/ 1664898 h 2001329"/>
                <a:gd name="connsiteX67" fmla="*/ 3252158 w 5693434"/>
                <a:gd name="connsiteY67" fmla="*/ 1690778 h 2001329"/>
                <a:gd name="connsiteX68" fmla="*/ 3338422 w 5693434"/>
                <a:gd name="connsiteY68" fmla="*/ 1708030 h 2001329"/>
                <a:gd name="connsiteX69" fmla="*/ 3390181 w 5693434"/>
                <a:gd name="connsiteY69" fmla="*/ 1725283 h 2001329"/>
                <a:gd name="connsiteX70" fmla="*/ 3476445 w 5693434"/>
                <a:gd name="connsiteY70" fmla="*/ 1759789 h 2001329"/>
                <a:gd name="connsiteX71" fmla="*/ 3769743 w 5693434"/>
                <a:gd name="connsiteY71" fmla="*/ 1811547 h 2001329"/>
                <a:gd name="connsiteX72" fmla="*/ 4011283 w 5693434"/>
                <a:gd name="connsiteY72" fmla="*/ 1854680 h 2001329"/>
                <a:gd name="connsiteX73" fmla="*/ 4097547 w 5693434"/>
                <a:gd name="connsiteY73" fmla="*/ 1863306 h 2001329"/>
                <a:gd name="connsiteX74" fmla="*/ 4408098 w 5693434"/>
                <a:gd name="connsiteY74" fmla="*/ 1889185 h 2001329"/>
                <a:gd name="connsiteX75" fmla="*/ 4502988 w 5693434"/>
                <a:gd name="connsiteY75" fmla="*/ 1906438 h 2001329"/>
                <a:gd name="connsiteX76" fmla="*/ 4761781 w 5693434"/>
                <a:gd name="connsiteY76" fmla="*/ 1923691 h 2001329"/>
                <a:gd name="connsiteX77" fmla="*/ 4830792 w 5693434"/>
                <a:gd name="connsiteY77" fmla="*/ 1940944 h 2001329"/>
                <a:gd name="connsiteX78" fmla="*/ 4917056 w 5693434"/>
                <a:gd name="connsiteY78" fmla="*/ 1949570 h 2001329"/>
                <a:gd name="connsiteX79" fmla="*/ 5287992 w 5693434"/>
                <a:gd name="connsiteY79" fmla="*/ 1966823 h 2001329"/>
                <a:gd name="connsiteX80" fmla="*/ 5408762 w 5693434"/>
                <a:gd name="connsiteY80" fmla="*/ 1984076 h 2001329"/>
                <a:gd name="connsiteX81" fmla="*/ 5503653 w 5693434"/>
                <a:gd name="connsiteY81" fmla="*/ 2001329 h 2001329"/>
                <a:gd name="connsiteX82" fmla="*/ 5641675 w 5693434"/>
                <a:gd name="connsiteY82" fmla="*/ 1992702 h 2001329"/>
                <a:gd name="connsiteX83" fmla="*/ 5693434 w 5693434"/>
                <a:gd name="connsiteY83" fmla="*/ 1984076 h 200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693434" h="2001329">
                  <a:moveTo>
                    <a:pt x="0" y="1906438"/>
                  </a:moveTo>
                  <a:cubicBezTo>
                    <a:pt x="14377" y="1871932"/>
                    <a:pt x="31311" y="1838384"/>
                    <a:pt x="43132" y="1802921"/>
                  </a:cubicBezTo>
                  <a:cubicBezTo>
                    <a:pt x="56655" y="1762352"/>
                    <a:pt x="48381" y="1785485"/>
                    <a:pt x="69011" y="1733910"/>
                  </a:cubicBezTo>
                  <a:cubicBezTo>
                    <a:pt x="97282" y="1592550"/>
                    <a:pt x="63787" y="1635616"/>
                    <a:pt x="120769" y="1578634"/>
                  </a:cubicBezTo>
                  <a:cubicBezTo>
                    <a:pt x="135147" y="1547004"/>
                    <a:pt x="152915" y="1516705"/>
                    <a:pt x="163902" y="1483744"/>
                  </a:cubicBezTo>
                  <a:cubicBezTo>
                    <a:pt x="170332" y="1464455"/>
                    <a:pt x="169436" y="1443455"/>
                    <a:pt x="172528" y="1423359"/>
                  </a:cubicBezTo>
                  <a:cubicBezTo>
                    <a:pt x="180807" y="1369540"/>
                    <a:pt x="177218" y="1376142"/>
                    <a:pt x="198407" y="1328468"/>
                  </a:cubicBezTo>
                  <a:cubicBezTo>
                    <a:pt x="203630" y="1316717"/>
                    <a:pt x="206567" y="1303056"/>
                    <a:pt x="215660" y="1293963"/>
                  </a:cubicBezTo>
                  <a:cubicBezTo>
                    <a:pt x="222090" y="1287533"/>
                    <a:pt x="232913" y="1288212"/>
                    <a:pt x="241539" y="1285336"/>
                  </a:cubicBezTo>
                  <a:cubicBezTo>
                    <a:pt x="244415" y="1273834"/>
                    <a:pt x="247841" y="1262456"/>
                    <a:pt x="250166" y="1250830"/>
                  </a:cubicBezTo>
                  <a:cubicBezTo>
                    <a:pt x="253445" y="1234433"/>
                    <a:pt x="261864" y="1174457"/>
                    <a:pt x="267419" y="1155940"/>
                  </a:cubicBezTo>
                  <a:cubicBezTo>
                    <a:pt x="271868" y="1141108"/>
                    <a:pt x="278920" y="1127185"/>
                    <a:pt x="284671" y="1112808"/>
                  </a:cubicBezTo>
                  <a:cubicBezTo>
                    <a:pt x="281796" y="1095555"/>
                    <a:pt x="274592" y="1078480"/>
                    <a:pt x="276045" y="1061049"/>
                  </a:cubicBezTo>
                  <a:cubicBezTo>
                    <a:pt x="278380" y="1033028"/>
                    <a:pt x="307458" y="980970"/>
                    <a:pt x="319177" y="957532"/>
                  </a:cubicBezTo>
                  <a:cubicBezTo>
                    <a:pt x="336694" y="878708"/>
                    <a:pt x="343075" y="842713"/>
                    <a:pt x="370936" y="759125"/>
                  </a:cubicBezTo>
                  <a:cubicBezTo>
                    <a:pt x="373811" y="750499"/>
                    <a:pt x="373741" y="740231"/>
                    <a:pt x="379562" y="733246"/>
                  </a:cubicBezTo>
                  <a:cubicBezTo>
                    <a:pt x="388766" y="722201"/>
                    <a:pt x="402566" y="715993"/>
                    <a:pt x="414068" y="707366"/>
                  </a:cubicBezTo>
                  <a:cubicBezTo>
                    <a:pt x="419819" y="692989"/>
                    <a:pt x="422212" y="676757"/>
                    <a:pt x="431320" y="664234"/>
                  </a:cubicBezTo>
                  <a:cubicBezTo>
                    <a:pt x="445671" y="644502"/>
                    <a:pt x="483079" y="612476"/>
                    <a:pt x="483079" y="612476"/>
                  </a:cubicBezTo>
                  <a:cubicBezTo>
                    <a:pt x="497254" y="577040"/>
                    <a:pt x="498857" y="562192"/>
                    <a:pt x="526211" y="534838"/>
                  </a:cubicBezTo>
                  <a:cubicBezTo>
                    <a:pt x="533542" y="527507"/>
                    <a:pt x="543994" y="524062"/>
                    <a:pt x="552090" y="517585"/>
                  </a:cubicBezTo>
                  <a:cubicBezTo>
                    <a:pt x="572791" y="501024"/>
                    <a:pt x="594642" y="485443"/>
                    <a:pt x="612475" y="465827"/>
                  </a:cubicBezTo>
                  <a:cubicBezTo>
                    <a:pt x="623754" y="453421"/>
                    <a:pt x="627880" y="435788"/>
                    <a:pt x="638354" y="422695"/>
                  </a:cubicBezTo>
                  <a:cubicBezTo>
                    <a:pt x="673171" y="379174"/>
                    <a:pt x="674310" y="383151"/>
                    <a:pt x="715992" y="362310"/>
                  </a:cubicBezTo>
                  <a:cubicBezTo>
                    <a:pt x="724618" y="353683"/>
                    <a:pt x="732844" y="344636"/>
                    <a:pt x="741871" y="336430"/>
                  </a:cubicBezTo>
                  <a:cubicBezTo>
                    <a:pt x="764489" y="315869"/>
                    <a:pt x="789269" y="297660"/>
                    <a:pt x="810883" y="276046"/>
                  </a:cubicBezTo>
                  <a:cubicBezTo>
                    <a:pt x="818214" y="268715"/>
                    <a:pt x="820805" y="257497"/>
                    <a:pt x="828136" y="250166"/>
                  </a:cubicBezTo>
                  <a:cubicBezTo>
                    <a:pt x="835467" y="242835"/>
                    <a:pt x="845831" y="239278"/>
                    <a:pt x="854015" y="232913"/>
                  </a:cubicBezTo>
                  <a:cubicBezTo>
                    <a:pt x="871742" y="219125"/>
                    <a:pt x="889893" y="205661"/>
                    <a:pt x="905773" y="189781"/>
                  </a:cubicBezTo>
                  <a:cubicBezTo>
                    <a:pt x="921653" y="173901"/>
                    <a:pt x="935212" y="155824"/>
                    <a:pt x="948905" y="138023"/>
                  </a:cubicBezTo>
                  <a:cubicBezTo>
                    <a:pt x="963987" y="118417"/>
                    <a:pt x="972587" y="92920"/>
                    <a:pt x="992037" y="77638"/>
                  </a:cubicBezTo>
                  <a:cubicBezTo>
                    <a:pt x="1014306" y="60141"/>
                    <a:pt x="1043796" y="54634"/>
                    <a:pt x="1069675" y="43132"/>
                  </a:cubicBezTo>
                  <a:cubicBezTo>
                    <a:pt x="1072551" y="34506"/>
                    <a:pt x="1072622" y="24353"/>
                    <a:pt x="1078302" y="17253"/>
                  </a:cubicBezTo>
                  <a:cubicBezTo>
                    <a:pt x="1084779" y="9157"/>
                    <a:pt x="1093818" y="305"/>
                    <a:pt x="1104181" y="0"/>
                  </a:cubicBezTo>
                  <a:lnTo>
                    <a:pt x="1371600" y="8627"/>
                  </a:lnTo>
                  <a:cubicBezTo>
                    <a:pt x="1391728" y="11502"/>
                    <a:pt x="1412551" y="11274"/>
                    <a:pt x="1431985" y="17253"/>
                  </a:cubicBezTo>
                  <a:cubicBezTo>
                    <a:pt x="1479326" y="31819"/>
                    <a:pt x="1484078" y="49559"/>
                    <a:pt x="1526875" y="69012"/>
                  </a:cubicBezTo>
                  <a:cubicBezTo>
                    <a:pt x="1543431" y="76537"/>
                    <a:pt x="1561381" y="80513"/>
                    <a:pt x="1578634" y="86264"/>
                  </a:cubicBezTo>
                  <a:cubicBezTo>
                    <a:pt x="1691817" y="171156"/>
                    <a:pt x="1554338" y="73726"/>
                    <a:pt x="1639019" y="120770"/>
                  </a:cubicBezTo>
                  <a:cubicBezTo>
                    <a:pt x="1657145" y="130840"/>
                    <a:pt x="1672231" y="146003"/>
                    <a:pt x="1690777" y="155276"/>
                  </a:cubicBezTo>
                  <a:cubicBezTo>
                    <a:pt x="1747407" y="183591"/>
                    <a:pt x="1714819" y="165055"/>
                    <a:pt x="1785668" y="215661"/>
                  </a:cubicBezTo>
                  <a:cubicBezTo>
                    <a:pt x="1819273" y="299677"/>
                    <a:pt x="1780022" y="220862"/>
                    <a:pt x="1863305" y="310551"/>
                  </a:cubicBezTo>
                  <a:cubicBezTo>
                    <a:pt x="1882871" y="331622"/>
                    <a:pt x="1896039" y="358001"/>
                    <a:pt x="1915064" y="379563"/>
                  </a:cubicBezTo>
                  <a:cubicBezTo>
                    <a:pt x="1939279" y="407006"/>
                    <a:pt x="1965723" y="432469"/>
                    <a:pt x="1992702" y="457200"/>
                  </a:cubicBezTo>
                  <a:cubicBezTo>
                    <a:pt x="2000345" y="464206"/>
                    <a:pt x="2011250" y="467122"/>
                    <a:pt x="2018581" y="474453"/>
                  </a:cubicBezTo>
                  <a:cubicBezTo>
                    <a:pt x="2143611" y="599485"/>
                    <a:pt x="2017258" y="479270"/>
                    <a:pt x="2096219" y="577970"/>
                  </a:cubicBezTo>
                  <a:cubicBezTo>
                    <a:pt x="2125055" y="614015"/>
                    <a:pt x="2133461" y="617175"/>
                    <a:pt x="2165230" y="638355"/>
                  </a:cubicBezTo>
                  <a:cubicBezTo>
                    <a:pt x="2179607" y="661359"/>
                    <a:pt x="2194693" y="683934"/>
                    <a:pt x="2208362" y="707366"/>
                  </a:cubicBezTo>
                  <a:cubicBezTo>
                    <a:pt x="2214842" y="718474"/>
                    <a:pt x="2217308" y="732055"/>
                    <a:pt x="2225615" y="741872"/>
                  </a:cubicBezTo>
                  <a:cubicBezTo>
                    <a:pt x="2249256" y="769811"/>
                    <a:pt x="2282952" y="789058"/>
                    <a:pt x="2303253" y="819510"/>
                  </a:cubicBezTo>
                  <a:cubicBezTo>
                    <a:pt x="2350888" y="890965"/>
                    <a:pt x="2293550" y="807822"/>
                    <a:pt x="2415396" y="948906"/>
                  </a:cubicBezTo>
                  <a:cubicBezTo>
                    <a:pt x="2439465" y="976775"/>
                    <a:pt x="2461955" y="1005983"/>
                    <a:pt x="2484407" y="1035170"/>
                  </a:cubicBezTo>
                  <a:cubicBezTo>
                    <a:pt x="2490728" y="1043388"/>
                    <a:pt x="2494329" y="1053718"/>
                    <a:pt x="2501660" y="1061049"/>
                  </a:cubicBezTo>
                  <a:cubicBezTo>
                    <a:pt x="2526144" y="1085533"/>
                    <a:pt x="2555812" y="1104618"/>
                    <a:pt x="2579298" y="1130061"/>
                  </a:cubicBezTo>
                  <a:cubicBezTo>
                    <a:pt x="2590670" y="1142381"/>
                    <a:pt x="2593961" y="1160730"/>
                    <a:pt x="2605177" y="1173193"/>
                  </a:cubicBezTo>
                  <a:cubicBezTo>
                    <a:pt x="2620201" y="1189886"/>
                    <a:pt x="2639209" y="1202537"/>
                    <a:pt x="2656936" y="1216325"/>
                  </a:cubicBezTo>
                  <a:cubicBezTo>
                    <a:pt x="2665120" y="1222690"/>
                    <a:pt x="2675484" y="1226247"/>
                    <a:pt x="2682815" y="1233578"/>
                  </a:cubicBezTo>
                  <a:cubicBezTo>
                    <a:pt x="2695834" y="1246597"/>
                    <a:pt x="2704879" y="1263138"/>
                    <a:pt x="2717320" y="1276710"/>
                  </a:cubicBezTo>
                  <a:cubicBezTo>
                    <a:pt x="2736555" y="1297694"/>
                    <a:pt x="2757577" y="1316967"/>
                    <a:pt x="2777705" y="1337095"/>
                  </a:cubicBezTo>
                  <a:lnTo>
                    <a:pt x="2838090" y="1397480"/>
                  </a:lnTo>
                  <a:lnTo>
                    <a:pt x="2881222" y="1440612"/>
                  </a:lnTo>
                  <a:cubicBezTo>
                    <a:pt x="2892724" y="1452114"/>
                    <a:pt x="2902715" y="1465357"/>
                    <a:pt x="2915728" y="1475117"/>
                  </a:cubicBezTo>
                  <a:cubicBezTo>
                    <a:pt x="2927230" y="1483744"/>
                    <a:pt x="2938455" y="1492752"/>
                    <a:pt x="2950234" y="1500997"/>
                  </a:cubicBezTo>
                  <a:cubicBezTo>
                    <a:pt x="2967221" y="1512888"/>
                    <a:pt x="2985801" y="1522549"/>
                    <a:pt x="3001992" y="1535502"/>
                  </a:cubicBezTo>
                  <a:cubicBezTo>
                    <a:pt x="3080064" y="1597959"/>
                    <a:pt x="2993964" y="1544528"/>
                    <a:pt x="3071003" y="1595887"/>
                  </a:cubicBezTo>
                  <a:cubicBezTo>
                    <a:pt x="3094302" y="1611420"/>
                    <a:pt x="3122808" y="1627276"/>
                    <a:pt x="3148641" y="1639019"/>
                  </a:cubicBezTo>
                  <a:cubicBezTo>
                    <a:pt x="3168577" y="1648081"/>
                    <a:pt x="3189439" y="1655104"/>
                    <a:pt x="3209026" y="1664898"/>
                  </a:cubicBezTo>
                  <a:cubicBezTo>
                    <a:pt x="3224023" y="1672396"/>
                    <a:pt x="3236252" y="1685476"/>
                    <a:pt x="3252158" y="1690778"/>
                  </a:cubicBezTo>
                  <a:cubicBezTo>
                    <a:pt x="3279977" y="1700051"/>
                    <a:pt x="3310603" y="1698757"/>
                    <a:pt x="3338422" y="1708030"/>
                  </a:cubicBezTo>
                  <a:cubicBezTo>
                    <a:pt x="3355675" y="1713781"/>
                    <a:pt x="3373153" y="1718897"/>
                    <a:pt x="3390181" y="1725283"/>
                  </a:cubicBezTo>
                  <a:cubicBezTo>
                    <a:pt x="3419179" y="1736157"/>
                    <a:pt x="3446245" y="1752925"/>
                    <a:pt x="3476445" y="1759789"/>
                  </a:cubicBezTo>
                  <a:cubicBezTo>
                    <a:pt x="3573253" y="1781791"/>
                    <a:pt x="3671999" y="1794170"/>
                    <a:pt x="3769743" y="1811547"/>
                  </a:cubicBezTo>
                  <a:lnTo>
                    <a:pt x="4011283" y="1854680"/>
                  </a:lnTo>
                  <a:lnTo>
                    <a:pt x="4097547" y="1863306"/>
                  </a:lnTo>
                  <a:cubicBezTo>
                    <a:pt x="4263304" y="1904746"/>
                    <a:pt x="4079710" y="1863925"/>
                    <a:pt x="4408098" y="1889185"/>
                  </a:cubicBezTo>
                  <a:cubicBezTo>
                    <a:pt x="4440152" y="1891651"/>
                    <a:pt x="4471068" y="1902608"/>
                    <a:pt x="4502988" y="1906438"/>
                  </a:cubicBezTo>
                  <a:cubicBezTo>
                    <a:pt x="4528861" y="1909543"/>
                    <a:pt x="4744384" y="1922604"/>
                    <a:pt x="4761781" y="1923691"/>
                  </a:cubicBezTo>
                  <a:cubicBezTo>
                    <a:pt x="4784785" y="1929442"/>
                    <a:pt x="4807403" y="1937046"/>
                    <a:pt x="4830792" y="1940944"/>
                  </a:cubicBezTo>
                  <a:cubicBezTo>
                    <a:pt x="4859297" y="1945695"/>
                    <a:pt x="4888204" y="1947937"/>
                    <a:pt x="4917056" y="1949570"/>
                  </a:cubicBezTo>
                  <a:cubicBezTo>
                    <a:pt x="5040637" y="1956565"/>
                    <a:pt x="5164347" y="1961072"/>
                    <a:pt x="5287992" y="1966823"/>
                  </a:cubicBezTo>
                  <a:cubicBezTo>
                    <a:pt x="5328249" y="1972574"/>
                    <a:pt x="5368886" y="1976101"/>
                    <a:pt x="5408762" y="1984076"/>
                  </a:cubicBezTo>
                  <a:cubicBezTo>
                    <a:pt x="5469045" y="1996132"/>
                    <a:pt x="5437431" y="1990291"/>
                    <a:pt x="5503653" y="2001329"/>
                  </a:cubicBezTo>
                  <a:cubicBezTo>
                    <a:pt x="5549660" y="1998453"/>
                    <a:pt x="5595807" y="1997289"/>
                    <a:pt x="5641675" y="1992702"/>
                  </a:cubicBezTo>
                  <a:cubicBezTo>
                    <a:pt x="5741881" y="1982681"/>
                    <a:pt x="5635162" y="1984076"/>
                    <a:pt x="5693434" y="1984076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3870FE-414D-4588-A67C-B2CF5C4E2FE3}"/>
              </a:ext>
            </a:extLst>
          </p:cNvPr>
          <p:cNvGrpSpPr/>
          <p:nvPr/>
        </p:nvGrpSpPr>
        <p:grpSpPr>
          <a:xfrm>
            <a:off x="8445361" y="5587883"/>
            <a:ext cx="1955064" cy="814184"/>
            <a:chOff x="5926259" y="2772665"/>
            <a:chExt cx="1955064" cy="814184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9ECFD4F-56BC-46D5-BF48-B75175AB145F}"/>
                </a:ext>
              </a:extLst>
            </p:cNvPr>
            <p:cNvCxnSpPr/>
            <p:nvPr/>
          </p:nvCxnSpPr>
          <p:spPr>
            <a:xfrm flipV="1">
              <a:off x="6084168" y="3154801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7D77338-394D-4F2E-BC4A-0945E9541805}"/>
                </a:ext>
              </a:extLst>
            </p:cNvPr>
            <p:cNvCxnSpPr/>
            <p:nvPr/>
          </p:nvCxnSpPr>
          <p:spPr>
            <a:xfrm flipV="1">
              <a:off x="6117982" y="3154801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76B28F1-3CC4-450A-8C75-150D21F6A549}"/>
                </a:ext>
              </a:extLst>
            </p:cNvPr>
            <p:cNvCxnSpPr/>
            <p:nvPr/>
          </p:nvCxnSpPr>
          <p:spPr>
            <a:xfrm flipV="1">
              <a:off x="6184751" y="3152420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1007A5E-3253-4611-97AB-EA4E8AC413D6}"/>
                </a:ext>
              </a:extLst>
            </p:cNvPr>
            <p:cNvCxnSpPr/>
            <p:nvPr/>
          </p:nvCxnSpPr>
          <p:spPr>
            <a:xfrm flipV="1">
              <a:off x="6325625" y="3154801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492AAD5-871D-4ECD-BA89-2A5982C703BC}"/>
                </a:ext>
              </a:extLst>
            </p:cNvPr>
            <p:cNvCxnSpPr/>
            <p:nvPr/>
          </p:nvCxnSpPr>
          <p:spPr>
            <a:xfrm flipV="1">
              <a:off x="6261164" y="3154801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任意多边形 22">
              <a:extLst>
                <a:ext uri="{FF2B5EF4-FFF2-40B4-BE49-F238E27FC236}">
                  <a16:creationId xmlns:a16="http://schemas.microsoft.com/office/drawing/2014/main" id="{DEC0CB57-2849-4A5C-BC2D-532F268B610F}"/>
                </a:ext>
              </a:extLst>
            </p:cNvPr>
            <p:cNvSpPr/>
            <p:nvPr/>
          </p:nvSpPr>
          <p:spPr>
            <a:xfrm>
              <a:off x="5926259" y="3010785"/>
              <a:ext cx="603849" cy="570493"/>
            </a:xfrm>
            <a:custGeom>
              <a:avLst/>
              <a:gdLst>
                <a:gd name="connsiteX0" fmla="*/ 0 w 603849"/>
                <a:gd name="connsiteY0" fmla="*/ 448573 h 448573"/>
                <a:gd name="connsiteX1" fmla="*/ 129397 w 603849"/>
                <a:gd name="connsiteY1" fmla="*/ 448573 h 448573"/>
                <a:gd name="connsiteX2" fmla="*/ 129397 w 603849"/>
                <a:gd name="connsiteY2" fmla="*/ 0 h 448573"/>
                <a:gd name="connsiteX3" fmla="*/ 431321 w 603849"/>
                <a:gd name="connsiteY3" fmla="*/ 0 h 448573"/>
                <a:gd name="connsiteX4" fmla="*/ 431321 w 603849"/>
                <a:gd name="connsiteY4" fmla="*/ 448573 h 448573"/>
                <a:gd name="connsiteX5" fmla="*/ 603849 w 603849"/>
                <a:gd name="connsiteY5" fmla="*/ 448573 h 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849" h="448573">
                  <a:moveTo>
                    <a:pt x="0" y="448573"/>
                  </a:moveTo>
                  <a:lnTo>
                    <a:pt x="129397" y="448573"/>
                  </a:lnTo>
                  <a:lnTo>
                    <a:pt x="129397" y="0"/>
                  </a:lnTo>
                  <a:lnTo>
                    <a:pt x="431321" y="0"/>
                  </a:lnTo>
                  <a:lnTo>
                    <a:pt x="431321" y="448573"/>
                  </a:lnTo>
                  <a:lnTo>
                    <a:pt x="603849" y="448573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6A1118E-9D5E-474E-913B-5B410B981C00}"/>
                </a:ext>
              </a:extLst>
            </p:cNvPr>
            <p:cNvCxnSpPr/>
            <p:nvPr/>
          </p:nvCxnSpPr>
          <p:spPr>
            <a:xfrm flipV="1">
              <a:off x="7507391" y="3140968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99B46E0-282D-45BD-9602-0D86A078B575}"/>
                </a:ext>
              </a:extLst>
            </p:cNvPr>
            <p:cNvCxnSpPr/>
            <p:nvPr/>
          </p:nvCxnSpPr>
          <p:spPr>
            <a:xfrm flipV="1">
              <a:off x="7536442" y="3140968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E26CBB1-DD37-4710-91B8-6136B0EE69CC}"/>
                </a:ext>
              </a:extLst>
            </p:cNvPr>
            <p:cNvCxnSpPr/>
            <p:nvPr/>
          </p:nvCxnSpPr>
          <p:spPr>
            <a:xfrm flipV="1">
              <a:off x="7579399" y="3140968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A653D4C-B945-4E1E-900C-81C4B4E7EE7F}"/>
                </a:ext>
              </a:extLst>
            </p:cNvPr>
            <p:cNvCxnSpPr/>
            <p:nvPr/>
          </p:nvCxnSpPr>
          <p:spPr>
            <a:xfrm flipV="1">
              <a:off x="7651407" y="3140968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ACE5F2D-B2A5-4A37-931B-D83C1B46DD44}"/>
                </a:ext>
              </a:extLst>
            </p:cNvPr>
            <p:cNvCxnSpPr/>
            <p:nvPr/>
          </p:nvCxnSpPr>
          <p:spPr>
            <a:xfrm flipV="1">
              <a:off x="7608187" y="3140968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任意多边形 30">
              <a:extLst>
                <a:ext uri="{FF2B5EF4-FFF2-40B4-BE49-F238E27FC236}">
                  <a16:creationId xmlns:a16="http://schemas.microsoft.com/office/drawing/2014/main" id="{B35B5F3C-BCC0-415D-BF46-E5FABF19586F}"/>
                </a:ext>
              </a:extLst>
            </p:cNvPr>
            <p:cNvSpPr/>
            <p:nvPr/>
          </p:nvSpPr>
          <p:spPr>
            <a:xfrm>
              <a:off x="7277474" y="2772665"/>
              <a:ext cx="603849" cy="808613"/>
            </a:xfrm>
            <a:custGeom>
              <a:avLst/>
              <a:gdLst>
                <a:gd name="connsiteX0" fmla="*/ 0 w 603849"/>
                <a:gd name="connsiteY0" fmla="*/ 448573 h 448573"/>
                <a:gd name="connsiteX1" fmla="*/ 129397 w 603849"/>
                <a:gd name="connsiteY1" fmla="*/ 448573 h 448573"/>
                <a:gd name="connsiteX2" fmla="*/ 129397 w 603849"/>
                <a:gd name="connsiteY2" fmla="*/ 0 h 448573"/>
                <a:gd name="connsiteX3" fmla="*/ 431321 w 603849"/>
                <a:gd name="connsiteY3" fmla="*/ 0 h 448573"/>
                <a:gd name="connsiteX4" fmla="*/ 431321 w 603849"/>
                <a:gd name="connsiteY4" fmla="*/ 448573 h 448573"/>
                <a:gd name="connsiteX5" fmla="*/ 603849 w 603849"/>
                <a:gd name="connsiteY5" fmla="*/ 448573 h 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849" h="448573">
                  <a:moveTo>
                    <a:pt x="0" y="448573"/>
                  </a:moveTo>
                  <a:lnTo>
                    <a:pt x="129397" y="448573"/>
                  </a:lnTo>
                  <a:lnTo>
                    <a:pt x="129397" y="0"/>
                  </a:lnTo>
                  <a:lnTo>
                    <a:pt x="431321" y="0"/>
                  </a:lnTo>
                  <a:lnTo>
                    <a:pt x="431321" y="448573"/>
                  </a:lnTo>
                  <a:lnTo>
                    <a:pt x="603849" y="448573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4B54435-18FA-4382-BE61-ECC1EA6655FB}"/>
                </a:ext>
              </a:extLst>
            </p:cNvPr>
            <p:cNvCxnSpPr/>
            <p:nvPr/>
          </p:nvCxnSpPr>
          <p:spPr>
            <a:xfrm flipV="1">
              <a:off x="7446103" y="3140968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FB69B11A-667B-404B-8F6A-7BE3E41CB2E7}"/>
                </a:ext>
              </a:extLst>
            </p:cNvPr>
            <p:cNvCxnSpPr/>
            <p:nvPr/>
          </p:nvCxnSpPr>
          <p:spPr>
            <a:xfrm flipV="1">
              <a:off x="7651407" y="3140968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86B17E9-3F92-4C1B-AA21-CA5708983A64}"/>
                </a:ext>
              </a:extLst>
            </p:cNvPr>
            <p:cNvCxnSpPr/>
            <p:nvPr/>
          </p:nvCxnSpPr>
          <p:spPr>
            <a:xfrm flipV="1">
              <a:off x="7490742" y="3140968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DB1A32A-27B2-464D-90EF-DAB95F1B586F}"/>
                </a:ext>
              </a:extLst>
            </p:cNvPr>
            <p:cNvCxnSpPr/>
            <p:nvPr/>
          </p:nvCxnSpPr>
          <p:spPr>
            <a:xfrm flipV="1">
              <a:off x="7417831" y="3140968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1BAF9D9-F3CF-4D43-968B-401AA3872859}"/>
                </a:ext>
              </a:extLst>
            </p:cNvPr>
            <p:cNvCxnSpPr/>
            <p:nvPr/>
          </p:nvCxnSpPr>
          <p:spPr>
            <a:xfrm flipV="1">
              <a:off x="7684744" y="3138587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917A242-8210-4148-A734-197382D51780}"/>
              </a:ext>
            </a:extLst>
          </p:cNvPr>
          <p:cNvGrpSpPr/>
          <p:nvPr/>
        </p:nvGrpSpPr>
        <p:grpSpPr>
          <a:xfrm>
            <a:off x="8441395" y="3721245"/>
            <a:ext cx="2489384" cy="452994"/>
            <a:chOff x="6021238" y="5085184"/>
            <a:chExt cx="2489384" cy="452994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2AA4204-B304-44D6-87A4-757B351AADA2}"/>
                </a:ext>
              </a:extLst>
            </p:cNvPr>
            <p:cNvCxnSpPr/>
            <p:nvPr/>
          </p:nvCxnSpPr>
          <p:spPr>
            <a:xfrm flipV="1">
              <a:off x="6126573" y="5085184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0520A2D-9D81-4380-B7AD-2FB95217E004}"/>
                </a:ext>
              </a:extLst>
            </p:cNvPr>
            <p:cNvCxnSpPr/>
            <p:nvPr/>
          </p:nvCxnSpPr>
          <p:spPr>
            <a:xfrm flipV="1">
              <a:off x="6230002" y="5085184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A2136D0-C955-4FB9-A4CB-F20C91CA4043}"/>
                </a:ext>
              </a:extLst>
            </p:cNvPr>
            <p:cNvCxnSpPr/>
            <p:nvPr/>
          </p:nvCxnSpPr>
          <p:spPr>
            <a:xfrm flipV="1">
              <a:off x="6444208" y="5085184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E8C1F5-FCD0-4D86-BE4B-8B8D02B789D8}"/>
                </a:ext>
              </a:extLst>
            </p:cNvPr>
            <p:cNvCxnSpPr/>
            <p:nvPr/>
          </p:nvCxnSpPr>
          <p:spPr>
            <a:xfrm flipV="1">
              <a:off x="6630791" y="5085184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C5E60E2-AC4E-452F-935F-0D8C7B366014}"/>
                </a:ext>
              </a:extLst>
            </p:cNvPr>
            <p:cNvCxnSpPr/>
            <p:nvPr/>
          </p:nvCxnSpPr>
          <p:spPr>
            <a:xfrm flipV="1">
              <a:off x="6948264" y="5085184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8112E9C-EB38-44E5-AC6B-E578F34CACA2}"/>
                </a:ext>
              </a:extLst>
            </p:cNvPr>
            <p:cNvCxnSpPr/>
            <p:nvPr/>
          </p:nvCxnSpPr>
          <p:spPr>
            <a:xfrm flipV="1">
              <a:off x="7332553" y="5085184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5FD4C64-A182-4BAA-8C42-CF15E59C2483}"/>
                </a:ext>
              </a:extLst>
            </p:cNvPr>
            <p:cNvCxnSpPr/>
            <p:nvPr/>
          </p:nvCxnSpPr>
          <p:spPr>
            <a:xfrm flipV="1">
              <a:off x="7524328" y="5085184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4289FD3-A57E-4FAA-9CDF-CD812FE075AA}"/>
                </a:ext>
              </a:extLst>
            </p:cNvPr>
            <p:cNvCxnSpPr/>
            <p:nvPr/>
          </p:nvCxnSpPr>
          <p:spPr>
            <a:xfrm flipV="1">
              <a:off x="7945467" y="5085184"/>
              <a:ext cx="0" cy="432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任意多边形 45">
              <a:extLst>
                <a:ext uri="{FF2B5EF4-FFF2-40B4-BE49-F238E27FC236}">
                  <a16:creationId xmlns:a16="http://schemas.microsoft.com/office/drawing/2014/main" id="{CE32F4C9-6B7B-4E91-9E84-BF18039DD20C}"/>
                </a:ext>
              </a:extLst>
            </p:cNvPr>
            <p:cNvSpPr/>
            <p:nvPr/>
          </p:nvSpPr>
          <p:spPr>
            <a:xfrm>
              <a:off x="6021238" y="5136672"/>
              <a:ext cx="2113471" cy="129396"/>
            </a:xfrm>
            <a:custGeom>
              <a:avLst/>
              <a:gdLst>
                <a:gd name="connsiteX0" fmla="*/ 0 w 2113471"/>
                <a:gd name="connsiteY0" fmla="*/ 129396 h 129396"/>
                <a:gd name="connsiteX1" fmla="*/ 146649 w 2113471"/>
                <a:gd name="connsiteY1" fmla="*/ 103517 h 129396"/>
                <a:gd name="connsiteX2" fmla="*/ 189781 w 2113471"/>
                <a:gd name="connsiteY2" fmla="*/ 77638 h 129396"/>
                <a:gd name="connsiteX3" fmla="*/ 250166 w 2113471"/>
                <a:gd name="connsiteY3" fmla="*/ 60385 h 129396"/>
                <a:gd name="connsiteX4" fmla="*/ 301924 w 2113471"/>
                <a:gd name="connsiteY4" fmla="*/ 43132 h 129396"/>
                <a:gd name="connsiteX5" fmla="*/ 327804 w 2113471"/>
                <a:gd name="connsiteY5" fmla="*/ 34506 h 129396"/>
                <a:gd name="connsiteX6" fmla="*/ 422694 w 2113471"/>
                <a:gd name="connsiteY6" fmla="*/ 25879 h 129396"/>
                <a:gd name="connsiteX7" fmla="*/ 603849 w 2113471"/>
                <a:gd name="connsiteY7" fmla="*/ 34506 h 129396"/>
                <a:gd name="connsiteX8" fmla="*/ 785004 w 2113471"/>
                <a:gd name="connsiteY8" fmla="*/ 51758 h 129396"/>
                <a:gd name="connsiteX9" fmla="*/ 1492370 w 2113471"/>
                <a:gd name="connsiteY9" fmla="*/ 43132 h 129396"/>
                <a:gd name="connsiteX10" fmla="*/ 1518249 w 2113471"/>
                <a:gd name="connsiteY10" fmla="*/ 34506 h 129396"/>
                <a:gd name="connsiteX11" fmla="*/ 1587260 w 2113471"/>
                <a:gd name="connsiteY11" fmla="*/ 17253 h 129396"/>
                <a:gd name="connsiteX12" fmla="*/ 1656271 w 2113471"/>
                <a:gd name="connsiteY12" fmla="*/ 0 h 129396"/>
                <a:gd name="connsiteX13" fmla="*/ 1708030 w 2113471"/>
                <a:gd name="connsiteY13" fmla="*/ 25879 h 129396"/>
                <a:gd name="connsiteX14" fmla="*/ 1768415 w 2113471"/>
                <a:gd name="connsiteY14" fmla="*/ 51758 h 129396"/>
                <a:gd name="connsiteX15" fmla="*/ 1794294 w 2113471"/>
                <a:gd name="connsiteY15" fmla="*/ 69011 h 129396"/>
                <a:gd name="connsiteX16" fmla="*/ 1820173 w 2113471"/>
                <a:gd name="connsiteY16" fmla="*/ 94891 h 129396"/>
                <a:gd name="connsiteX17" fmla="*/ 1906437 w 2113471"/>
                <a:gd name="connsiteY17" fmla="*/ 112143 h 129396"/>
                <a:gd name="connsiteX18" fmla="*/ 2035834 w 2113471"/>
                <a:gd name="connsiteY18" fmla="*/ 103517 h 129396"/>
                <a:gd name="connsiteX19" fmla="*/ 2061713 w 2113471"/>
                <a:gd name="connsiteY19" fmla="*/ 86264 h 129396"/>
                <a:gd name="connsiteX20" fmla="*/ 2113471 w 2113471"/>
                <a:gd name="connsiteY20" fmla="*/ 86264 h 12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3471" h="129396">
                  <a:moveTo>
                    <a:pt x="0" y="129396"/>
                  </a:moveTo>
                  <a:cubicBezTo>
                    <a:pt x="48883" y="120770"/>
                    <a:pt x="98760" y="116578"/>
                    <a:pt x="146649" y="103517"/>
                  </a:cubicBezTo>
                  <a:cubicBezTo>
                    <a:pt x="162825" y="99105"/>
                    <a:pt x="174304" y="84087"/>
                    <a:pt x="189781" y="77638"/>
                  </a:cubicBezTo>
                  <a:cubicBezTo>
                    <a:pt x="209105" y="69587"/>
                    <a:pt x="230158" y="66541"/>
                    <a:pt x="250166" y="60385"/>
                  </a:cubicBezTo>
                  <a:cubicBezTo>
                    <a:pt x="267548" y="55037"/>
                    <a:pt x="284671" y="48883"/>
                    <a:pt x="301924" y="43132"/>
                  </a:cubicBezTo>
                  <a:cubicBezTo>
                    <a:pt x="310551" y="40256"/>
                    <a:pt x="318748" y="35329"/>
                    <a:pt x="327804" y="34506"/>
                  </a:cubicBezTo>
                  <a:lnTo>
                    <a:pt x="422694" y="25879"/>
                  </a:lnTo>
                  <a:cubicBezTo>
                    <a:pt x="483079" y="28755"/>
                    <a:pt x="543549" y="30199"/>
                    <a:pt x="603849" y="34506"/>
                  </a:cubicBezTo>
                  <a:cubicBezTo>
                    <a:pt x="664353" y="38828"/>
                    <a:pt x="785004" y="51758"/>
                    <a:pt x="785004" y="51758"/>
                  </a:cubicBezTo>
                  <a:lnTo>
                    <a:pt x="1492370" y="43132"/>
                  </a:lnTo>
                  <a:cubicBezTo>
                    <a:pt x="1501460" y="42918"/>
                    <a:pt x="1509476" y="36898"/>
                    <a:pt x="1518249" y="34506"/>
                  </a:cubicBezTo>
                  <a:cubicBezTo>
                    <a:pt x="1541125" y="28267"/>
                    <a:pt x="1564765" y="24752"/>
                    <a:pt x="1587260" y="17253"/>
                  </a:cubicBezTo>
                  <a:cubicBezTo>
                    <a:pt x="1627049" y="3989"/>
                    <a:pt x="1604223" y="10409"/>
                    <a:pt x="1656271" y="0"/>
                  </a:cubicBezTo>
                  <a:cubicBezTo>
                    <a:pt x="1706008" y="33157"/>
                    <a:pt x="1658027" y="4450"/>
                    <a:pt x="1708030" y="25879"/>
                  </a:cubicBezTo>
                  <a:cubicBezTo>
                    <a:pt x="1782648" y="57858"/>
                    <a:pt x="1707724" y="31529"/>
                    <a:pt x="1768415" y="51758"/>
                  </a:cubicBezTo>
                  <a:cubicBezTo>
                    <a:pt x="1777041" y="57509"/>
                    <a:pt x="1786329" y="62374"/>
                    <a:pt x="1794294" y="69011"/>
                  </a:cubicBezTo>
                  <a:cubicBezTo>
                    <a:pt x="1803666" y="76821"/>
                    <a:pt x="1810022" y="88124"/>
                    <a:pt x="1820173" y="94891"/>
                  </a:cubicBezTo>
                  <a:cubicBezTo>
                    <a:pt x="1836596" y="105840"/>
                    <a:pt x="1901327" y="111413"/>
                    <a:pt x="1906437" y="112143"/>
                  </a:cubicBezTo>
                  <a:cubicBezTo>
                    <a:pt x="1949569" y="109268"/>
                    <a:pt x="1993194" y="110624"/>
                    <a:pt x="2035834" y="103517"/>
                  </a:cubicBezTo>
                  <a:cubicBezTo>
                    <a:pt x="2046061" y="101813"/>
                    <a:pt x="2051592" y="88513"/>
                    <a:pt x="2061713" y="86264"/>
                  </a:cubicBezTo>
                  <a:cubicBezTo>
                    <a:pt x="2078555" y="82521"/>
                    <a:pt x="2096218" y="86264"/>
                    <a:pt x="2113471" y="8626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6">
              <a:extLst>
                <a:ext uri="{FF2B5EF4-FFF2-40B4-BE49-F238E27FC236}">
                  <a16:creationId xmlns:a16="http://schemas.microsoft.com/office/drawing/2014/main" id="{B895EF91-1B05-4C11-9F6C-B9F703068AAC}"/>
                </a:ext>
              </a:extLst>
            </p:cNvPr>
            <p:cNvSpPr/>
            <p:nvPr/>
          </p:nvSpPr>
          <p:spPr>
            <a:xfrm>
              <a:off x="6120451" y="5339516"/>
              <a:ext cx="565155" cy="198661"/>
            </a:xfrm>
            <a:custGeom>
              <a:avLst/>
              <a:gdLst>
                <a:gd name="connsiteX0" fmla="*/ 0 w 5693434"/>
                <a:gd name="connsiteY0" fmla="*/ 1906438 h 2001329"/>
                <a:gd name="connsiteX1" fmla="*/ 43132 w 5693434"/>
                <a:gd name="connsiteY1" fmla="*/ 1802921 h 2001329"/>
                <a:gd name="connsiteX2" fmla="*/ 69011 w 5693434"/>
                <a:gd name="connsiteY2" fmla="*/ 1733910 h 2001329"/>
                <a:gd name="connsiteX3" fmla="*/ 120769 w 5693434"/>
                <a:gd name="connsiteY3" fmla="*/ 1578634 h 2001329"/>
                <a:gd name="connsiteX4" fmla="*/ 163902 w 5693434"/>
                <a:gd name="connsiteY4" fmla="*/ 1483744 h 2001329"/>
                <a:gd name="connsiteX5" fmla="*/ 172528 w 5693434"/>
                <a:gd name="connsiteY5" fmla="*/ 1423359 h 2001329"/>
                <a:gd name="connsiteX6" fmla="*/ 198407 w 5693434"/>
                <a:gd name="connsiteY6" fmla="*/ 1328468 h 2001329"/>
                <a:gd name="connsiteX7" fmla="*/ 215660 w 5693434"/>
                <a:gd name="connsiteY7" fmla="*/ 1293963 h 2001329"/>
                <a:gd name="connsiteX8" fmla="*/ 241539 w 5693434"/>
                <a:gd name="connsiteY8" fmla="*/ 1285336 h 2001329"/>
                <a:gd name="connsiteX9" fmla="*/ 250166 w 5693434"/>
                <a:gd name="connsiteY9" fmla="*/ 1250830 h 2001329"/>
                <a:gd name="connsiteX10" fmla="*/ 267419 w 5693434"/>
                <a:gd name="connsiteY10" fmla="*/ 1155940 h 2001329"/>
                <a:gd name="connsiteX11" fmla="*/ 284671 w 5693434"/>
                <a:gd name="connsiteY11" fmla="*/ 1112808 h 2001329"/>
                <a:gd name="connsiteX12" fmla="*/ 276045 w 5693434"/>
                <a:gd name="connsiteY12" fmla="*/ 1061049 h 2001329"/>
                <a:gd name="connsiteX13" fmla="*/ 319177 w 5693434"/>
                <a:gd name="connsiteY13" fmla="*/ 957532 h 2001329"/>
                <a:gd name="connsiteX14" fmla="*/ 370936 w 5693434"/>
                <a:gd name="connsiteY14" fmla="*/ 759125 h 2001329"/>
                <a:gd name="connsiteX15" fmla="*/ 379562 w 5693434"/>
                <a:gd name="connsiteY15" fmla="*/ 733246 h 2001329"/>
                <a:gd name="connsiteX16" fmla="*/ 414068 w 5693434"/>
                <a:gd name="connsiteY16" fmla="*/ 707366 h 2001329"/>
                <a:gd name="connsiteX17" fmla="*/ 431320 w 5693434"/>
                <a:gd name="connsiteY17" fmla="*/ 664234 h 2001329"/>
                <a:gd name="connsiteX18" fmla="*/ 483079 w 5693434"/>
                <a:gd name="connsiteY18" fmla="*/ 612476 h 2001329"/>
                <a:gd name="connsiteX19" fmla="*/ 526211 w 5693434"/>
                <a:gd name="connsiteY19" fmla="*/ 534838 h 2001329"/>
                <a:gd name="connsiteX20" fmla="*/ 552090 w 5693434"/>
                <a:gd name="connsiteY20" fmla="*/ 517585 h 2001329"/>
                <a:gd name="connsiteX21" fmla="*/ 612475 w 5693434"/>
                <a:gd name="connsiteY21" fmla="*/ 465827 h 2001329"/>
                <a:gd name="connsiteX22" fmla="*/ 638354 w 5693434"/>
                <a:gd name="connsiteY22" fmla="*/ 422695 h 2001329"/>
                <a:gd name="connsiteX23" fmla="*/ 715992 w 5693434"/>
                <a:gd name="connsiteY23" fmla="*/ 362310 h 2001329"/>
                <a:gd name="connsiteX24" fmla="*/ 741871 w 5693434"/>
                <a:gd name="connsiteY24" fmla="*/ 336430 h 2001329"/>
                <a:gd name="connsiteX25" fmla="*/ 810883 w 5693434"/>
                <a:gd name="connsiteY25" fmla="*/ 276046 h 2001329"/>
                <a:gd name="connsiteX26" fmla="*/ 828136 w 5693434"/>
                <a:gd name="connsiteY26" fmla="*/ 250166 h 2001329"/>
                <a:gd name="connsiteX27" fmla="*/ 854015 w 5693434"/>
                <a:gd name="connsiteY27" fmla="*/ 232913 h 2001329"/>
                <a:gd name="connsiteX28" fmla="*/ 905773 w 5693434"/>
                <a:gd name="connsiteY28" fmla="*/ 189781 h 2001329"/>
                <a:gd name="connsiteX29" fmla="*/ 948905 w 5693434"/>
                <a:gd name="connsiteY29" fmla="*/ 138023 h 2001329"/>
                <a:gd name="connsiteX30" fmla="*/ 992037 w 5693434"/>
                <a:gd name="connsiteY30" fmla="*/ 77638 h 2001329"/>
                <a:gd name="connsiteX31" fmla="*/ 1069675 w 5693434"/>
                <a:gd name="connsiteY31" fmla="*/ 43132 h 2001329"/>
                <a:gd name="connsiteX32" fmla="*/ 1078302 w 5693434"/>
                <a:gd name="connsiteY32" fmla="*/ 17253 h 2001329"/>
                <a:gd name="connsiteX33" fmla="*/ 1104181 w 5693434"/>
                <a:gd name="connsiteY33" fmla="*/ 0 h 2001329"/>
                <a:gd name="connsiteX34" fmla="*/ 1371600 w 5693434"/>
                <a:gd name="connsiteY34" fmla="*/ 8627 h 2001329"/>
                <a:gd name="connsiteX35" fmla="*/ 1431985 w 5693434"/>
                <a:gd name="connsiteY35" fmla="*/ 17253 h 2001329"/>
                <a:gd name="connsiteX36" fmla="*/ 1526875 w 5693434"/>
                <a:gd name="connsiteY36" fmla="*/ 69012 h 2001329"/>
                <a:gd name="connsiteX37" fmla="*/ 1578634 w 5693434"/>
                <a:gd name="connsiteY37" fmla="*/ 86264 h 2001329"/>
                <a:gd name="connsiteX38" fmla="*/ 1639019 w 5693434"/>
                <a:gd name="connsiteY38" fmla="*/ 120770 h 2001329"/>
                <a:gd name="connsiteX39" fmla="*/ 1690777 w 5693434"/>
                <a:gd name="connsiteY39" fmla="*/ 155276 h 2001329"/>
                <a:gd name="connsiteX40" fmla="*/ 1785668 w 5693434"/>
                <a:gd name="connsiteY40" fmla="*/ 215661 h 2001329"/>
                <a:gd name="connsiteX41" fmla="*/ 1863305 w 5693434"/>
                <a:gd name="connsiteY41" fmla="*/ 310551 h 2001329"/>
                <a:gd name="connsiteX42" fmla="*/ 1915064 w 5693434"/>
                <a:gd name="connsiteY42" fmla="*/ 379563 h 2001329"/>
                <a:gd name="connsiteX43" fmla="*/ 1992702 w 5693434"/>
                <a:gd name="connsiteY43" fmla="*/ 457200 h 2001329"/>
                <a:gd name="connsiteX44" fmla="*/ 2018581 w 5693434"/>
                <a:gd name="connsiteY44" fmla="*/ 474453 h 2001329"/>
                <a:gd name="connsiteX45" fmla="*/ 2096219 w 5693434"/>
                <a:gd name="connsiteY45" fmla="*/ 577970 h 2001329"/>
                <a:gd name="connsiteX46" fmla="*/ 2165230 w 5693434"/>
                <a:gd name="connsiteY46" fmla="*/ 638355 h 2001329"/>
                <a:gd name="connsiteX47" fmla="*/ 2208362 w 5693434"/>
                <a:gd name="connsiteY47" fmla="*/ 707366 h 2001329"/>
                <a:gd name="connsiteX48" fmla="*/ 2225615 w 5693434"/>
                <a:gd name="connsiteY48" fmla="*/ 741872 h 2001329"/>
                <a:gd name="connsiteX49" fmla="*/ 2303253 w 5693434"/>
                <a:gd name="connsiteY49" fmla="*/ 819510 h 2001329"/>
                <a:gd name="connsiteX50" fmla="*/ 2415396 w 5693434"/>
                <a:gd name="connsiteY50" fmla="*/ 948906 h 2001329"/>
                <a:gd name="connsiteX51" fmla="*/ 2484407 w 5693434"/>
                <a:gd name="connsiteY51" fmla="*/ 1035170 h 2001329"/>
                <a:gd name="connsiteX52" fmla="*/ 2501660 w 5693434"/>
                <a:gd name="connsiteY52" fmla="*/ 1061049 h 2001329"/>
                <a:gd name="connsiteX53" fmla="*/ 2579298 w 5693434"/>
                <a:gd name="connsiteY53" fmla="*/ 1130061 h 2001329"/>
                <a:gd name="connsiteX54" fmla="*/ 2605177 w 5693434"/>
                <a:gd name="connsiteY54" fmla="*/ 1173193 h 2001329"/>
                <a:gd name="connsiteX55" fmla="*/ 2656936 w 5693434"/>
                <a:gd name="connsiteY55" fmla="*/ 1216325 h 2001329"/>
                <a:gd name="connsiteX56" fmla="*/ 2682815 w 5693434"/>
                <a:gd name="connsiteY56" fmla="*/ 1233578 h 2001329"/>
                <a:gd name="connsiteX57" fmla="*/ 2717320 w 5693434"/>
                <a:gd name="connsiteY57" fmla="*/ 1276710 h 2001329"/>
                <a:gd name="connsiteX58" fmla="*/ 2777705 w 5693434"/>
                <a:gd name="connsiteY58" fmla="*/ 1337095 h 2001329"/>
                <a:gd name="connsiteX59" fmla="*/ 2838090 w 5693434"/>
                <a:gd name="connsiteY59" fmla="*/ 1397480 h 2001329"/>
                <a:gd name="connsiteX60" fmla="*/ 2881222 w 5693434"/>
                <a:gd name="connsiteY60" fmla="*/ 1440612 h 2001329"/>
                <a:gd name="connsiteX61" fmla="*/ 2915728 w 5693434"/>
                <a:gd name="connsiteY61" fmla="*/ 1475117 h 2001329"/>
                <a:gd name="connsiteX62" fmla="*/ 2950234 w 5693434"/>
                <a:gd name="connsiteY62" fmla="*/ 1500997 h 2001329"/>
                <a:gd name="connsiteX63" fmla="*/ 3001992 w 5693434"/>
                <a:gd name="connsiteY63" fmla="*/ 1535502 h 2001329"/>
                <a:gd name="connsiteX64" fmla="*/ 3071003 w 5693434"/>
                <a:gd name="connsiteY64" fmla="*/ 1595887 h 2001329"/>
                <a:gd name="connsiteX65" fmla="*/ 3148641 w 5693434"/>
                <a:gd name="connsiteY65" fmla="*/ 1639019 h 2001329"/>
                <a:gd name="connsiteX66" fmla="*/ 3209026 w 5693434"/>
                <a:gd name="connsiteY66" fmla="*/ 1664898 h 2001329"/>
                <a:gd name="connsiteX67" fmla="*/ 3252158 w 5693434"/>
                <a:gd name="connsiteY67" fmla="*/ 1690778 h 2001329"/>
                <a:gd name="connsiteX68" fmla="*/ 3338422 w 5693434"/>
                <a:gd name="connsiteY68" fmla="*/ 1708030 h 2001329"/>
                <a:gd name="connsiteX69" fmla="*/ 3390181 w 5693434"/>
                <a:gd name="connsiteY69" fmla="*/ 1725283 h 2001329"/>
                <a:gd name="connsiteX70" fmla="*/ 3476445 w 5693434"/>
                <a:gd name="connsiteY70" fmla="*/ 1759789 h 2001329"/>
                <a:gd name="connsiteX71" fmla="*/ 3769743 w 5693434"/>
                <a:gd name="connsiteY71" fmla="*/ 1811547 h 2001329"/>
                <a:gd name="connsiteX72" fmla="*/ 4011283 w 5693434"/>
                <a:gd name="connsiteY72" fmla="*/ 1854680 h 2001329"/>
                <a:gd name="connsiteX73" fmla="*/ 4097547 w 5693434"/>
                <a:gd name="connsiteY73" fmla="*/ 1863306 h 2001329"/>
                <a:gd name="connsiteX74" fmla="*/ 4408098 w 5693434"/>
                <a:gd name="connsiteY74" fmla="*/ 1889185 h 2001329"/>
                <a:gd name="connsiteX75" fmla="*/ 4502988 w 5693434"/>
                <a:gd name="connsiteY75" fmla="*/ 1906438 h 2001329"/>
                <a:gd name="connsiteX76" fmla="*/ 4761781 w 5693434"/>
                <a:gd name="connsiteY76" fmla="*/ 1923691 h 2001329"/>
                <a:gd name="connsiteX77" fmla="*/ 4830792 w 5693434"/>
                <a:gd name="connsiteY77" fmla="*/ 1940944 h 2001329"/>
                <a:gd name="connsiteX78" fmla="*/ 4917056 w 5693434"/>
                <a:gd name="connsiteY78" fmla="*/ 1949570 h 2001329"/>
                <a:gd name="connsiteX79" fmla="*/ 5287992 w 5693434"/>
                <a:gd name="connsiteY79" fmla="*/ 1966823 h 2001329"/>
                <a:gd name="connsiteX80" fmla="*/ 5408762 w 5693434"/>
                <a:gd name="connsiteY80" fmla="*/ 1984076 h 2001329"/>
                <a:gd name="connsiteX81" fmla="*/ 5503653 w 5693434"/>
                <a:gd name="connsiteY81" fmla="*/ 2001329 h 2001329"/>
                <a:gd name="connsiteX82" fmla="*/ 5641675 w 5693434"/>
                <a:gd name="connsiteY82" fmla="*/ 1992702 h 2001329"/>
                <a:gd name="connsiteX83" fmla="*/ 5693434 w 5693434"/>
                <a:gd name="connsiteY83" fmla="*/ 1984076 h 200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693434" h="2001329">
                  <a:moveTo>
                    <a:pt x="0" y="1906438"/>
                  </a:moveTo>
                  <a:cubicBezTo>
                    <a:pt x="14377" y="1871932"/>
                    <a:pt x="31311" y="1838384"/>
                    <a:pt x="43132" y="1802921"/>
                  </a:cubicBezTo>
                  <a:cubicBezTo>
                    <a:pt x="56655" y="1762352"/>
                    <a:pt x="48381" y="1785485"/>
                    <a:pt x="69011" y="1733910"/>
                  </a:cubicBezTo>
                  <a:cubicBezTo>
                    <a:pt x="97282" y="1592550"/>
                    <a:pt x="63787" y="1635616"/>
                    <a:pt x="120769" y="1578634"/>
                  </a:cubicBezTo>
                  <a:cubicBezTo>
                    <a:pt x="135147" y="1547004"/>
                    <a:pt x="152915" y="1516705"/>
                    <a:pt x="163902" y="1483744"/>
                  </a:cubicBezTo>
                  <a:cubicBezTo>
                    <a:pt x="170332" y="1464455"/>
                    <a:pt x="169436" y="1443455"/>
                    <a:pt x="172528" y="1423359"/>
                  </a:cubicBezTo>
                  <a:cubicBezTo>
                    <a:pt x="180807" y="1369540"/>
                    <a:pt x="177218" y="1376142"/>
                    <a:pt x="198407" y="1328468"/>
                  </a:cubicBezTo>
                  <a:cubicBezTo>
                    <a:pt x="203630" y="1316717"/>
                    <a:pt x="206567" y="1303056"/>
                    <a:pt x="215660" y="1293963"/>
                  </a:cubicBezTo>
                  <a:cubicBezTo>
                    <a:pt x="222090" y="1287533"/>
                    <a:pt x="232913" y="1288212"/>
                    <a:pt x="241539" y="1285336"/>
                  </a:cubicBezTo>
                  <a:cubicBezTo>
                    <a:pt x="244415" y="1273834"/>
                    <a:pt x="247841" y="1262456"/>
                    <a:pt x="250166" y="1250830"/>
                  </a:cubicBezTo>
                  <a:cubicBezTo>
                    <a:pt x="253445" y="1234433"/>
                    <a:pt x="261864" y="1174457"/>
                    <a:pt x="267419" y="1155940"/>
                  </a:cubicBezTo>
                  <a:cubicBezTo>
                    <a:pt x="271868" y="1141108"/>
                    <a:pt x="278920" y="1127185"/>
                    <a:pt x="284671" y="1112808"/>
                  </a:cubicBezTo>
                  <a:cubicBezTo>
                    <a:pt x="281796" y="1095555"/>
                    <a:pt x="274592" y="1078480"/>
                    <a:pt x="276045" y="1061049"/>
                  </a:cubicBezTo>
                  <a:cubicBezTo>
                    <a:pt x="278380" y="1033028"/>
                    <a:pt x="307458" y="980970"/>
                    <a:pt x="319177" y="957532"/>
                  </a:cubicBezTo>
                  <a:cubicBezTo>
                    <a:pt x="336694" y="878708"/>
                    <a:pt x="343075" y="842713"/>
                    <a:pt x="370936" y="759125"/>
                  </a:cubicBezTo>
                  <a:cubicBezTo>
                    <a:pt x="373811" y="750499"/>
                    <a:pt x="373741" y="740231"/>
                    <a:pt x="379562" y="733246"/>
                  </a:cubicBezTo>
                  <a:cubicBezTo>
                    <a:pt x="388766" y="722201"/>
                    <a:pt x="402566" y="715993"/>
                    <a:pt x="414068" y="707366"/>
                  </a:cubicBezTo>
                  <a:cubicBezTo>
                    <a:pt x="419819" y="692989"/>
                    <a:pt x="422212" y="676757"/>
                    <a:pt x="431320" y="664234"/>
                  </a:cubicBezTo>
                  <a:cubicBezTo>
                    <a:pt x="445671" y="644502"/>
                    <a:pt x="483079" y="612476"/>
                    <a:pt x="483079" y="612476"/>
                  </a:cubicBezTo>
                  <a:cubicBezTo>
                    <a:pt x="497254" y="577040"/>
                    <a:pt x="498857" y="562192"/>
                    <a:pt x="526211" y="534838"/>
                  </a:cubicBezTo>
                  <a:cubicBezTo>
                    <a:pt x="533542" y="527507"/>
                    <a:pt x="543994" y="524062"/>
                    <a:pt x="552090" y="517585"/>
                  </a:cubicBezTo>
                  <a:cubicBezTo>
                    <a:pt x="572791" y="501024"/>
                    <a:pt x="594642" y="485443"/>
                    <a:pt x="612475" y="465827"/>
                  </a:cubicBezTo>
                  <a:cubicBezTo>
                    <a:pt x="623754" y="453421"/>
                    <a:pt x="627880" y="435788"/>
                    <a:pt x="638354" y="422695"/>
                  </a:cubicBezTo>
                  <a:cubicBezTo>
                    <a:pt x="673171" y="379174"/>
                    <a:pt x="674310" y="383151"/>
                    <a:pt x="715992" y="362310"/>
                  </a:cubicBezTo>
                  <a:cubicBezTo>
                    <a:pt x="724618" y="353683"/>
                    <a:pt x="732844" y="344636"/>
                    <a:pt x="741871" y="336430"/>
                  </a:cubicBezTo>
                  <a:cubicBezTo>
                    <a:pt x="764489" y="315869"/>
                    <a:pt x="789269" y="297660"/>
                    <a:pt x="810883" y="276046"/>
                  </a:cubicBezTo>
                  <a:cubicBezTo>
                    <a:pt x="818214" y="268715"/>
                    <a:pt x="820805" y="257497"/>
                    <a:pt x="828136" y="250166"/>
                  </a:cubicBezTo>
                  <a:cubicBezTo>
                    <a:pt x="835467" y="242835"/>
                    <a:pt x="845831" y="239278"/>
                    <a:pt x="854015" y="232913"/>
                  </a:cubicBezTo>
                  <a:cubicBezTo>
                    <a:pt x="871742" y="219125"/>
                    <a:pt x="889893" y="205661"/>
                    <a:pt x="905773" y="189781"/>
                  </a:cubicBezTo>
                  <a:cubicBezTo>
                    <a:pt x="921653" y="173901"/>
                    <a:pt x="935212" y="155824"/>
                    <a:pt x="948905" y="138023"/>
                  </a:cubicBezTo>
                  <a:cubicBezTo>
                    <a:pt x="963987" y="118417"/>
                    <a:pt x="972587" y="92920"/>
                    <a:pt x="992037" y="77638"/>
                  </a:cubicBezTo>
                  <a:cubicBezTo>
                    <a:pt x="1014306" y="60141"/>
                    <a:pt x="1043796" y="54634"/>
                    <a:pt x="1069675" y="43132"/>
                  </a:cubicBezTo>
                  <a:cubicBezTo>
                    <a:pt x="1072551" y="34506"/>
                    <a:pt x="1072622" y="24353"/>
                    <a:pt x="1078302" y="17253"/>
                  </a:cubicBezTo>
                  <a:cubicBezTo>
                    <a:pt x="1084779" y="9157"/>
                    <a:pt x="1093818" y="305"/>
                    <a:pt x="1104181" y="0"/>
                  </a:cubicBezTo>
                  <a:lnTo>
                    <a:pt x="1371600" y="8627"/>
                  </a:lnTo>
                  <a:cubicBezTo>
                    <a:pt x="1391728" y="11502"/>
                    <a:pt x="1412551" y="11274"/>
                    <a:pt x="1431985" y="17253"/>
                  </a:cubicBezTo>
                  <a:cubicBezTo>
                    <a:pt x="1479326" y="31819"/>
                    <a:pt x="1484078" y="49559"/>
                    <a:pt x="1526875" y="69012"/>
                  </a:cubicBezTo>
                  <a:cubicBezTo>
                    <a:pt x="1543431" y="76537"/>
                    <a:pt x="1561381" y="80513"/>
                    <a:pt x="1578634" y="86264"/>
                  </a:cubicBezTo>
                  <a:cubicBezTo>
                    <a:pt x="1691817" y="171156"/>
                    <a:pt x="1554338" y="73726"/>
                    <a:pt x="1639019" y="120770"/>
                  </a:cubicBezTo>
                  <a:cubicBezTo>
                    <a:pt x="1657145" y="130840"/>
                    <a:pt x="1672231" y="146003"/>
                    <a:pt x="1690777" y="155276"/>
                  </a:cubicBezTo>
                  <a:cubicBezTo>
                    <a:pt x="1747407" y="183591"/>
                    <a:pt x="1714819" y="165055"/>
                    <a:pt x="1785668" y="215661"/>
                  </a:cubicBezTo>
                  <a:cubicBezTo>
                    <a:pt x="1819273" y="299677"/>
                    <a:pt x="1780022" y="220862"/>
                    <a:pt x="1863305" y="310551"/>
                  </a:cubicBezTo>
                  <a:cubicBezTo>
                    <a:pt x="1882871" y="331622"/>
                    <a:pt x="1896039" y="358001"/>
                    <a:pt x="1915064" y="379563"/>
                  </a:cubicBezTo>
                  <a:cubicBezTo>
                    <a:pt x="1939279" y="407006"/>
                    <a:pt x="1965723" y="432469"/>
                    <a:pt x="1992702" y="457200"/>
                  </a:cubicBezTo>
                  <a:cubicBezTo>
                    <a:pt x="2000345" y="464206"/>
                    <a:pt x="2011250" y="467122"/>
                    <a:pt x="2018581" y="474453"/>
                  </a:cubicBezTo>
                  <a:cubicBezTo>
                    <a:pt x="2143611" y="599485"/>
                    <a:pt x="2017258" y="479270"/>
                    <a:pt x="2096219" y="577970"/>
                  </a:cubicBezTo>
                  <a:cubicBezTo>
                    <a:pt x="2125055" y="614015"/>
                    <a:pt x="2133461" y="617175"/>
                    <a:pt x="2165230" y="638355"/>
                  </a:cubicBezTo>
                  <a:cubicBezTo>
                    <a:pt x="2179607" y="661359"/>
                    <a:pt x="2194693" y="683934"/>
                    <a:pt x="2208362" y="707366"/>
                  </a:cubicBezTo>
                  <a:cubicBezTo>
                    <a:pt x="2214842" y="718474"/>
                    <a:pt x="2217308" y="732055"/>
                    <a:pt x="2225615" y="741872"/>
                  </a:cubicBezTo>
                  <a:cubicBezTo>
                    <a:pt x="2249256" y="769811"/>
                    <a:pt x="2282952" y="789058"/>
                    <a:pt x="2303253" y="819510"/>
                  </a:cubicBezTo>
                  <a:cubicBezTo>
                    <a:pt x="2350888" y="890965"/>
                    <a:pt x="2293550" y="807822"/>
                    <a:pt x="2415396" y="948906"/>
                  </a:cubicBezTo>
                  <a:cubicBezTo>
                    <a:pt x="2439465" y="976775"/>
                    <a:pt x="2461955" y="1005983"/>
                    <a:pt x="2484407" y="1035170"/>
                  </a:cubicBezTo>
                  <a:cubicBezTo>
                    <a:pt x="2490728" y="1043388"/>
                    <a:pt x="2494329" y="1053718"/>
                    <a:pt x="2501660" y="1061049"/>
                  </a:cubicBezTo>
                  <a:cubicBezTo>
                    <a:pt x="2526144" y="1085533"/>
                    <a:pt x="2555812" y="1104618"/>
                    <a:pt x="2579298" y="1130061"/>
                  </a:cubicBezTo>
                  <a:cubicBezTo>
                    <a:pt x="2590670" y="1142381"/>
                    <a:pt x="2593961" y="1160730"/>
                    <a:pt x="2605177" y="1173193"/>
                  </a:cubicBezTo>
                  <a:cubicBezTo>
                    <a:pt x="2620201" y="1189886"/>
                    <a:pt x="2639209" y="1202537"/>
                    <a:pt x="2656936" y="1216325"/>
                  </a:cubicBezTo>
                  <a:cubicBezTo>
                    <a:pt x="2665120" y="1222690"/>
                    <a:pt x="2675484" y="1226247"/>
                    <a:pt x="2682815" y="1233578"/>
                  </a:cubicBezTo>
                  <a:cubicBezTo>
                    <a:pt x="2695834" y="1246597"/>
                    <a:pt x="2704879" y="1263138"/>
                    <a:pt x="2717320" y="1276710"/>
                  </a:cubicBezTo>
                  <a:cubicBezTo>
                    <a:pt x="2736555" y="1297694"/>
                    <a:pt x="2757577" y="1316967"/>
                    <a:pt x="2777705" y="1337095"/>
                  </a:cubicBezTo>
                  <a:lnTo>
                    <a:pt x="2838090" y="1397480"/>
                  </a:lnTo>
                  <a:lnTo>
                    <a:pt x="2881222" y="1440612"/>
                  </a:lnTo>
                  <a:cubicBezTo>
                    <a:pt x="2892724" y="1452114"/>
                    <a:pt x="2902715" y="1465357"/>
                    <a:pt x="2915728" y="1475117"/>
                  </a:cubicBezTo>
                  <a:cubicBezTo>
                    <a:pt x="2927230" y="1483744"/>
                    <a:pt x="2938455" y="1492752"/>
                    <a:pt x="2950234" y="1500997"/>
                  </a:cubicBezTo>
                  <a:cubicBezTo>
                    <a:pt x="2967221" y="1512888"/>
                    <a:pt x="2985801" y="1522549"/>
                    <a:pt x="3001992" y="1535502"/>
                  </a:cubicBezTo>
                  <a:cubicBezTo>
                    <a:pt x="3080064" y="1597959"/>
                    <a:pt x="2993964" y="1544528"/>
                    <a:pt x="3071003" y="1595887"/>
                  </a:cubicBezTo>
                  <a:cubicBezTo>
                    <a:pt x="3094302" y="1611420"/>
                    <a:pt x="3122808" y="1627276"/>
                    <a:pt x="3148641" y="1639019"/>
                  </a:cubicBezTo>
                  <a:cubicBezTo>
                    <a:pt x="3168577" y="1648081"/>
                    <a:pt x="3189439" y="1655104"/>
                    <a:pt x="3209026" y="1664898"/>
                  </a:cubicBezTo>
                  <a:cubicBezTo>
                    <a:pt x="3224023" y="1672396"/>
                    <a:pt x="3236252" y="1685476"/>
                    <a:pt x="3252158" y="1690778"/>
                  </a:cubicBezTo>
                  <a:cubicBezTo>
                    <a:pt x="3279977" y="1700051"/>
                    <a:pt x="3310603" y="1698757"/>
                    <a:pt x="3338422" y="1708030"/>
                  </a:cubicBezTo>
                  <a:cubicBezTo>
                    <a:pt x="3355675" y="1713781"/>
                    <a:pt x="3373153" y="1718897"/>
                    <a:pt x="3390181" y="1725283"/>
                  </a:cubicBezTo>
                  <a:cubicBezTo>
                    <a:pt x="3419179" y="1736157"/>
                    <a:pt x="3446245" y="1752925"/>
                    <a:pt x="3476445" y="1759789"/>
                  </a:cubicBezTo>
                  <a:cubicBezTo>
                    <a:pt x="3573253" y="1781791"/>
                    <a:pt x="3671999" y="1794170"/>
                    <a:pt x="3769743" y="1811547"/>
                  </a:cubicBezTo>
                  <a:lnTo>
                    <a:pt x="4011283" y="1854680"/>
                  </a:lnTo>
                  <a:lnTo>
                    <a:pt x="4097547" y="1863306"/>
                  </a:lnTo>
                  <a:cubicBezTo>
                    <a:pt x="4263304" y="1904746"/>
                    <a:pt x="4079710" y="1863925"/>
                    <a:pt x="4408098" y="1889185"/>
                  </a:cubicBezTo>
                  <a:cubicBezTo>
                    <a:pt x="4440152" y="1891651"/>
                    <a:pt x="4471068" y="1902608"/>
                    <a:pt x="4502988" y="1906438"/>
                  </a:cubicBezTo>
                  <a:cubicBezTo>
                    <a:pt x="4528861" y="1909543"/>
                    <a:pt x="4744384" y="1922604"/>
                    <a:pt x="4761781" y="1923691"/>
                  </a:cubicBezTo>
                  <a:cubicBezTo>
                    <a:pt x="4784785" y="1929442"/>
                    <a:pt x="4807403" y="1937046"/>
                    <a:pt x="4830792" y="1940944"/>
                  </a:cubicBezTo>
                  <a:cubicBezTo>
                    <a:pt x="4859297" y="1945695"/>
                    <a:pt x="4888204" y="1947937"/>
                    <a:pt x="4917056" y="1949570"/>
                  </a:cubicBezTo>
                  <a:cubicBezTo>
                    <a:pt x="5040637" y="1956565"/>
                    <a:pt x="5164347" y="1961072"/>
                    <a:pt x="5287992" y="1966823"/>
                  </a:cubicBezTo>
                  <a:cubicBezTo>
                    <a:pt x="5328249" y="1972574"/>
                    <a:pt x="5368886" y="1976101"/>
                    <a:pt x="5408762" y="1984076"/>
                  </a:cubicBezTo>
                  <a:cubicBezTo>
                    <a:pt x="5469045" y="1996132"/>
                    <a:pt x="5437431" y="1990291"/>
                    <a:pt x="5503653" y="2001329"/>
                  </a:cubicBezTo>
                  <a:cubicBezTo>
                    <a:pt x="5549660" y="1998453"/>
                    <a:pt x="5595807" y="1997289"/>
                    <a:pt x="5641675" y="1992702"/>
                  </a:cubicBezTo>
                  <a:cubicBezTo>
                    <a:pt x="5741881" y="1982681"/>
                    <a:pt x="5635162" y="1984076"/>
                    <a:pt x="5693434" y="1984076"/>
                  </a:cubicBez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7">
              <a:extLst>
                <a:ext uri="{FF2B5EF4-FFF2-40B4-BE49-F238E27FC236}">
                  <a16:creationId xmlns:a16="http://schemas.microsoft.com/office/drawing/2014/main" id="{BE1BF3B5-742C-4003-917E-C50FF9EFBA96}"/>
                </a:ext>
              </a:extLst>
            </p:cNvPr>
            <p:cNvSpPr/>
            <p:nvPr/>
          </p:nvSpPr>
          <p:spPr>
            <a:xfrm>
              <a:off x="6230982" y="5373216"/>
              <a:ext cx="565155" cy="164961"/>
            </a:xfrm>
            <a:custGeom>
              <a:avLst/>
              <a:gdLst>
                <a:gd name="connsiteX0" fmla="*/ 0 w 5693434"/>
                <a:gd name="connsiteY0" fmla="*/ 1906438 h 2001329"/>
                <a:gd name="connsiteX1" fmla="*/ 43132 w 5693434"/>
                <a:gd name="connsiteY1" fmla="*/ 1802921 h 2001329"/>
                <a:gd name="connsiteX2" fmla="*/ 69011 w 5693434"/>
                <a:gd name="connsiteY2" fmla="*/ 1733910 h 2001329"/>
                <a:gd name="connsiteX3" fmla="*/ 120769 w 5693434"/>
                <a:gd name="connsiteY3" fmla="*/ 1578634 h 2001329"/>
                <a:gd name="connsiteX4" fmla="*/ 163902 w 5693434"/>
                <a:gd name="connsiteY4" fmla="*/ 1483744 h 2001329"/>
                <a:gd name="connsiteX5" fmla="*/ 172528 w 5693434"/>
                <a:gd name="connsiteY5" fmla="*/ 1423359 h 2001329"/>
                <a:gd name="connsiteX6" fmla="*/ 198407 w 5693434"/>
                <a:gd name="connsiteY6" fmla="*/ 1328468 h 2001329"/>
                <a:gd name="connsiteX7" fmla="*/ 215660 w 5693434"/>
                <a:gd name="connsiteY7" fmla="*/ 1293963 h 2001329"/>
                <a:gd name="connsiteX8" fmla="*/ 241539 w 5693434"/>
                <a:gd name="connsiteY8" fmla="*/ 1285336 h 2001329"/>
                <a:gd name="connsiteX9" fmla="*/ 250166 w 5693434"/>
                <a:gd name="connsiteY9" fmla="*/ 1250830 h 2001329"/>
                <a:gd name="connsiteX10" fmla="*/ 267419 w 5693434"/>
                <a:gd name="connsiteY10" fmla="*/ 1155940 h 2001329"/>
                <a:gd name="connsiteX11" fmla="*/ 284671 w 5693434"/>
                <a:gd name="connsiteY11" fmla="*/ 1112808 h 2001329"/>
                <a:gd name="connsiteX12" fmla="*/ 276045 w 5693434"/>
                <a:gd name="connsiteY12" fmla="*/ 1061049 h 2001329"/>
                <a:gd name="connsiteX13" fmla="*/ 319177 w 5693434"/>
                <a:gd name="connsiteY13" fmla="*/ 957532 h 2001329"/>
                <a:gd name="connsiteX14" fmla="*/ 370936 w 5693434"/>
                <a:gd name="connsiteY14" fmla="*/ 759125 h 2001329"/>
                <a:gd name="connsiteX15" fmla="*/ 379562 w 5693434"/>
                <a:gd name="connsiteY15" fmla="*/ 733246 h 2001329"/>
                <a:gd name="connsiteX16" fmla="*/ 414068 w 5693434"/>
                <a:gd name="connsiteY16" fmla="*/ 707366 h 2001329"/>
                <a:gd name="connsiteX17" fmla="*/ 431320 w 5693434"/>
                <a:gd name="connsiteY17" fmla="*/ 664234 h 2001329"/>
                <a:gd name="connsiteX18" fmla="*/ 483079 w 5693434"/>
                <a:gd name="connsiteY18" fmla="*/ 612476 h 2001329"/>
                <a:gd name="connsiteX19" fmla="*/ 526211 w 5693434"/>
                <a:gd name="connsiteY19" fmla="*/ 534838 h 2001329"/>
                <a:gd name="connsiteX20" fmla="*/ 552090 w 5693434"/>
                <a:gd name="connsiteY20" fmla="*/ 517585 h 2001329"/>
                <a:gd name="connsiteX21" fmla="*/ 612475 w 5693434"/>
                <a:gd name="connsiteY21" fmla="*/ 465827 h 2001329"/>
                <a:gd name="connsiteX22" fmla="*/ 638354 w 5693434"/>
                <a:gd name="connsiteY22" fmla="*/ 422695 h 2001329"/>
                <a:gd name="connsiteX23" fmla="*/ 715992 w 5693434"/>
                <a:gd name="connsiteY23" fmla="*/ 362310 h 2001329"/>
                <a:gd name="connsiteX24" fmla="*/ 741871 w 5693434"/>
                <a:gd name="connsiteY24" fmla="*/ 336430 h 2001329"/>
                <a:gd name="connsiteX25" fmla="*/ 810883 w 5693434"/>
                <a:gd name="connsiteY25" fmla="*/ 276046 h 2001329"/>
                <a:gd name="connsiteX26" fmla="*/ 828136 w 5693434"/>
                <a:gd name="connsiteY26" fmla="*/ 250166 h 2001329"/>
                <a:gd name="connsiteX27" fmla="*/ 854015 w 5693434"/>
                <a:gd name="connsiteY27" fmla="*/ 232913 h 2001329"/>
                <a:gd name="connsiteX28" fmla="*/ 905773 w 5693434"/>
                <a:gd name="connsiteY28" fmla="*/ 189781 h 2001329"/>
                <a:gd name="connsiteX29" fmla="*/ 948905 w 5693434"/>
                <a:gd name="connsiteY29" fmla="*/ 138023 h 2001329"/>
                <a:gd name="connsiteX30" fmla="*/ 992037 w 5693434"/>
                <a:gd name="connsiteY30" fmla="*/ 77638 h 2001329"/>
                <a:gd name="connsiteX31" fmla="*/ 1069675 w 5693434"/>
                <a:gd name="connsiteY31" fmla="*/ 43132 h 2001329"/>
                <a:gd name="connsiteX32" fmla="*/ 1078302 w 5693434"/>
                <a:gd name="connsiteY32" fmla="*/ 17253 h 2001329"/>
                <a:gd name="connsiteX33" fmla="*/ 1104181 w 5693434"/>
                <a:gd name="connsiteY33" fmla="*/ 0 h 2001329"/>
                <a:gd name="connsiteX34" fmla="*/ 1371600 w 5693434"/>
                <a:gd name="connsiteY34" fmla="*/ 8627 h 2001329"/>
                <a:gd name="connsiteX35" fmla="*/ 1431985 w 5693434"/>
                <a:gd name="connsiteY35" fmla="*/ 17253 h 2001329"/>
                <a:gd name="connsiteX36" fmla="*/ 1526875 w 5693434"/>
                <a:gd name="connsiteY36" fmla="*/ 69012 h 2001329"/>
                <a:gd name="connsiteX37" fmla="*/ 1578634 w 5693434"/>
                <a:gd name="connsiteY37" fmla="*/ 86264 h 2001329"/>
                <a:gd name="connsiteX38" fmla="*/ 1639019 w 5693434"/>
                <a:gd name="connsiteY38" fmla="*/ 120770 h 2001329"/>
                <a:gd name="connsiteX39" fmla="*/ 1690777 w 5693434"/>
                <a:gd name="connsiteY39" fmla="*/ 155276 h 2001329"/>
                <a:gd name="connsiteX40" fmla="*/ 1785668 w 5693434"/>
                <a:gd name="connsiteY40" fmla="*/ 215661 h 2001329"/>
                <a:gd name="connsiteX41" fmla="*/ 1863305 w 5693434"/>
                <a:gd name="connsiteY41" fmla="*/ 310551 h 2001329"/>
                <a:gd name="connsiteX42" fmla="*/ 1915064 w 5693434"/>
                <a:gd name="connsiteY42" fmla="*/ 379563 h 2001329"/>
                <a:gd name="connsiteX43" fmla="*/ 1992702 w 5693434"/>
                <a:gd name="connsiteY43" fmla="*/ 457200 h 2001329"/>
                <a:gd name="connsiteX44" fmla="*/ 2018581 w 5693434"/>
                <a:gd name="connsiteY44" fmla="*/ 474453 h 2001329"/>
                <a:gd name="connsiteX45" fmla="*/ 2096219 w 5693434"/>
                <a:gd name="connsiteY45" fmla="*/ 577970 h 2001329"/>
                <a:gd name="connsiteX46" fmla="*/ 2165230 w 5693434"/>
                <a:gd name="connsiteY46" fmla="*/ 638355 h 2001329"/>
                <a:gd name="connsiteX47" fmla="*/ 2208362 w 5693434"/>
                <a:gd name="connsiteY47" fmla="*/ 707366 h 2001329"/>
                <a:gd name="connsiteX48" fmla="*/ 2225615 w 5693434"/>
                <a:gd name="connsiteY48" fmla="*/ 741872 h 2001329"/>
                <a:gd name="connsiteX49" fmla="*/ 2303253 w 5693434"/>
                <a:gd name="connsiteY49" fmla="*/ 819510 h 2001329"/>
                <a:gd name="connsiteX50" fmla="*/ 2415396 w 5693434"/>
                <a:gd name="connsiteY50" fmla="*/ 948906 h 2001329"/>
                <a:gd name="connsiteX51" fmla="*/ 2484407 w 5693434"/>
                <a:gd name="connsiteY51" fmla="*/ 1035170 h 2001329"/>
                <a:gd name="connsiteX52" fmla="*/ 2501660 w 5693434"/>
                <a:gd name="connsiteY52" fmla="*/ 1061049 h 2001329"/>
                <a:gd name="connsiteX53" fmla="*/ 2579298 w 5693434"/>
                <a:gd name="connsiteY53" fmla="*/ 1130061 h 2001329"/>
                <a:gd name="connsiteX54" fmla="*/ 2605177 w 5693434"/>
                <a:gd name="connsiteY54" fmla="*/ 1173193 h 2001329"/>
                <a:gd name="connsiteX55" fmla="*/ 2656936 w 5693434"/>
                <a:gd name="connsiteY55" fmla="*/ 1216325 h 2001329"/>
                <a:gd name="connsiteX56" fmla="*/ 2682815 w 5693434"/>
                <a:gd name="connsiteY56" fmla="*/ 1233578 h 2001329"/>
                <a:gd name="connsiteX57" fmla="*/ 2717320 w 5693434"/>
                <a:gd name="connsiteY57" fmla="*/ 1276710 h 2001329"/>
                <a:gd name="connsiteX58" fmla="*/ 2777705 w 5693434"/>
                <a:gd name="connsiteY58" fmla="*/ 1337095 h 2001329"/>
                <a:gd name="connsiteX59" fmla="*/ 2838090 w 5693434"/>
                <a:gd name="connsiteY59" fmla="*/ 1397480 h 2001329"/>
                <a:gd name="connsiteX60" fmla="*/ 2881222 w 5693434"/>
                <a:gd name="connsiteY60" fmla="*/ 1440612 h 2001329"/>
                <a:gd name="connsiteX61" fmla="*/ 2915728 w 5693434"/>
                <a:gd name="connsiteY61" fmla="*/ 1475117 h 2001329"/>
                <a:gd name="connsiteX62" fmla="*/ 2950234 w 5693434"/>
                <a:gd name="connsiteY62" fmla="*/ 1500997 h 2001329"/>
                <a:gd name="connsiteX63" fmla="*/ 3001992 w 5693434"/>
                <a:gd name="connsiteY63" fmla="*/ 1535502 h 2001329"/>
                <a:gd name="connsiteX64" fmla="*/ 3071003 w 5693434"/>
                <a:gd name="connsiteY64" fmla="*/ 1595887 h 2001329"/>
                <a:gd name="connsiteX65" fmla="*/ 3148641 w 5693434"/>
                <a:gd name="connsiteY65" fmla="*/ 1639019 h 2001329"/>
                <a:gd name="connsiteX66" fmla="*/ 3209026 w 5693434"/>
                <a:gd name="connsiteY66" fmla="*/ 1664898 h 2001329"/>
                <a:gd name="connsiteX67" fmla="*/ 3252158 w 5693434"/>
                <a:gd name="connsiteY67" fmla="*/ 1690778 h 2001329"/>
                <a:gd name="connsiteX68" fmla="*/ 3338422 w 5693434"/>
                <a:gd name="connsiteY68" fmla="*/ 1708030 h 2001329"/>
                <a:gd name="connsiteX69" fmla="*/ 3390181 w 5693434"/>
                <a:gd name="connsiteY69" fmla="*/ 1725283 h 2001329"/>
                <a:gd name="connsiteX70" fmla="*/ 3476445 w 5693434"/>
                <a:gd name="connsiteY70" fmla="*/ 1759789 h 2001329"/>
                <a:gd name="connsiteX71" fmla="*/ 3769743 w 5693434"/>
                <a:gd name="connsiteY71" fmla="*/ 1811547 h 2001329"/>
                <a:gd name="connsiteX72" fmla="*/ 4011283 w 5693434"/>
                <a:gd name="connsiteY72" fmla="*/ 1854680 h 2001329"/>
                <a:gd name="connsiteX73" fmla="*/ 4097547 w 5693434"/>
                <a:gd name="connsiteY73" fmla="*/ 1863306 h 2001329"/>
                <a:gd name="connsiteX74" fmla="*/ 4408098 w 5693434"/>
                <a:gd name="connsiteY74" fmla="*/ 1889185 h 2001329"/>
                <a:gd name="connsiteX75" fmla="*/ 4502988 w 5693434"/>
                <a:gd name="connsiteY75" fmla="*/ 1906438 h 2001329"/>
                <a:gd name="connsiteX76" fmla="*/ 4761781 w 5693434"/>
                <a:gd name="connsiteY76" fmla="*/ 1923691 h 2001329"/>
                <a:gd name="connsiteX77" fmla="*/ 4830792 w 5693434"/>
                <a:gd name="connsiteY77" fmla="*/ 1940944 h 2001329"/>
                <a:gd name="connsiteX78" fmla="*/ 4917056 w 5693434"/>
                <a:gd name="connsiteY78" fmla="*/ 1949570 h 2001329"/>
                <a:gd name="connsiteX79" fmla="*/ 5287992 w 5693434"/>
                <a:gd name="connsiteY79" fmla="*/ 1966823 h 2001329"/>
                <a:gd name="connsiteX80" fmla="*/ 5408762 w 5693434"/>
                <a:gd name="connsiteY80" fmla="*/ 1984076 h 2001329"/>
                <a:gd name="connsiteX81" fmla="*/ 5503653 w 5693434"/>
                <a:gd name="connsiteY81" fmla="*/ 2001329 h 2001329"/>
                <a:gd name="connsiteX82" fmla="*/ 5641675 w 5693434"/>
                <a:gd name="connsiteY82" fmla="*/ 1992702 h 2001329"/>
                <a:gd name="connsiteX83" fmla="*/ 5693434 w 5693434"/>
                <a:gd name="connsiteY83" fmla="*/ 1984076 h 200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693434" h="2001329">
                  <a:moveTo>
                    <a:pt x="0" y="1906438"/>
                  </a:moveTo>
                  <a:cubicBezTo>
                    <a:pt x="14377" y="1871932"/>
                    <a:pt x="31311" y="1838384"/>
                    <a:pt x="43132" y="1802921"/>
                  </a:cubicBezTo>
                  <a:cubicBezTo>
                    <a:pt x="56655" y="1762352"/>
                    <a:pt x="48381" y="1785485"/>
                    <a:pt x="69011" y="1733910"/>
                  </a:cubicBezTo>
                  <a:cubicBezTo>
                    <a:pt x="97282" y="1592550"/>
                    <a:pt x="63787" y="1635616"/>
                    <a:pt x="120769" y="1578634"/>
                  </a:cubicBezTo>
                  <a:cubicBezTo>
                    <a:pt x="135147" y="1547004"/>
                    <a:pt x="152915" y="1516705"/>
                    <a:pt x="163902" y="1483744"/>
                  </a:cubicBezTo>
                  <a:cubicBezTo>
                    <a:pt x="170332" y="1464455"/>
                    <a:pt x="169436" y="1443455"/>
                    <a:pt x="172528" y="1423359"/>
                  </a:cubicBezTo>
                  <a:cubicBezTo>
                    <a:pt x="180807" y="1369540"/>
                    <a:pt x="177218" y="1376142"/>
                    <a:pt x="198407" y="1328468"/>
                  </a:cubicBezTo>
                  <a:cubicBezTo>
                    <a:pt x="203630" y="1316717"/>
                    <a:pt x="206567" y="1303056"/>
                    <a:pt x="215660" y="1293963"/>
                  </a:cubicBezTo>
                  <a:cubicBezTo>
                    <a:pt x="222090" y="1287533"/>
                    <a:pt x="232913" y="1288212"/>
                    <a:pt x="241539" y="1285336"/>
                  </a:cubicBezTo>
                  <a:cubicBezTo>
                    <a:pt x="244415" y="1273834"/>
                    <a:pt x="247841" y="1262456"/>
                    <a:pt x="250166" y="1250830"/>
                  </a:cubicBezTo>
                  <a:cubicBezTo>
                    <a:pt x="253445" y="1234433"/>
                    <a:pt x="261864" y="1174457"/>
                    <a:pt x="267419" y="1155940"/>
                  </a:cubicBezTo>
                  <a:cubicBezTo>
                    <a:pt x="271868" y="1141108"/>
                    <a:pt x="278920" y="1127185"/>
                    <a:pt x="284671" y="1112808"/>
                  </a:cubicBezTo>
                  <a:cubicBezTo>
                    <a:pt x="281796" y="1095555"/>
                    <a:pt x="274592" y="1078480"/>
                    <a:pt x="276045" y="1061049"/>
                  </a:cubicBezTo>
                  <a:cubicBezTo>
                    <a:pt x="278380" y="1033028"/>
                    <a:pt x="307458" y="980970"/>
                    <a:pt x="319177" y="957532"/>
                  </a:cubicBezTo>
                  <a:cubicBezTo>
                    <a:pt x="336694" y="878708"/>
                    <a:pt x="343075" y="842713"/>
                    <a:pt x="370936" y="759125"/>
                  </a:cubicBezTo>
                  <a:cubicBezTo>
                    <a:pt x="373811" y="750499"/>
                    <a:pt x="373741" y="740231"/>
                    <a:pt x="379562" y="733246"/>
                  </a:cubicBezTo>
                  <a:cubicBezTo>
                    <a:pt x="388766" y="722201"/>
                    <a:pt x="402566" y="715993"/>
                    <a:pt x="414068" y="707366"/>
                  </a:cubicBezTo>
                  <a:cubicBezTo>
                    <a:pt x="419819" y="692989"/>
                    <a:pt x="422212" y="676757"/>
                    <a:pt x="431320" y="664234"/>
                  </a:cubicBezTo>
                  <a:cubicBezTo>
                    <a:pt x="445671" y="644502"/>
                    <a:pt x="483079" y="612476"/>
                    <a:pt x="483079" y="612476"/>
                  </a:cubicBezTo>
                  <a:cubicBezTo>
                    <a:pt x="497254" y="577040"/>
                    <a:pt x="498857" y="562192"/>
                    <a:pt x="526211" y="534838"/>
                  </a:cubicBezTo>
                  <a:cubicBezTo>
                    <a:pt x="533542" y="527507"/>
                    <a:pt x="543994" y="524062"/>
                    <a:pt x="552090" y="517585"/>
                  </a:cubicBezTo>
                  <a:cubicBezTo>
                    <a:pt x="572791" y="501024"/>
                    <a:pt x="594642" y="485443"/>
                    <a:pt x="612475" y="465827"/>
                  </a:cubicBezTo>
                  <a:cubicBezTo>
                    <a:pt x="623754" y="453421"/>
                    <a:pt x="627880" y="435788"/>
                    <a:pt x="638354" y="422695"/>
                  </a:cubicBezTo>
                  <a:cubicBezTo>
                    <a:pt x="673171" y="379174"/>
                    <a:pt x="674310" y="383151"/>
                    <a:pt x="715992" y="362310"/>
                  </a:cubicBezTo>
                  <a:cubicBezTo>
                    <a:pt x="724618" y="353683"/>
                    <a:pt x="732844" y="344636"/>
                    <a:pt x="741871" y="336430"/>
                  </a:cubicBezTo>
                  <a:cubicBezTo>
                    <a:pt x="764489" y="315869"/>
                    <a:pt x="789269" y="297660"/>
                    <a:pt x="810883" y="276046"/>
                  </a:cubicBezTo>
                  <a:cubicBezTo>
                    <a:pt x="818214" y="268715"/>
                    <a:pt x="820805" y="257497"/>
                    <a:pt x="828136" y="250166"/>
                  </a:cubicBezTo>
                  <a:cubicBezTo>
                    <a:pt x="835467" y="242835"/>
                    <a:pt x="845831" y="239278"/>
                    <a:pt x="854015" y="232913"/>
                  </a:cubicBezTo>
                  <a:cubicBezTo>
                    <a:pt x="871742" y="219125"/>
                    <a:pt x="889893" y="205661"/>
                    <a:pt x="905773" y="189781"/>
                  </a:cubicBezTo>
                  <a:cubicBezTo>
                    <a:pt x="921653" y="173901"/>
                    <a:pt x="935212" y="155824"/>
                    <a:pt x="948905" y="138023"/>
                  </a:cubicBezTo>
                  <a:cubicBezTo>
                    <a:pt x="963987" y="118417"/>
                    <a:pt x="972587" y="92920"/>
                    <a:pt x="992037" y="77638"/>
                  </a:cubicBezTo>
                  <a:cubicBezTo>
                    <a:pt x="1014306" y="60141"/>
                    <a:pt x="1043796" y="54634"/>
                    <a:pt x="1069675" y="43132"/>
                  </a:cubicBezTo>
                  <a:cubicBezTo>
                    <a:pt x="1072551" y="34506"/>
                    <a:pt x="1072622" y="24353"/>
                    <a:pt x="1078302" y="17253"/>
                  </a:cubicBezTo>
                  <a:cubicBezTo>
                    <a:pt x="1084779" y="9157"/>
                    <a:pt x="1093818" y="305"/>
                    <a:pt x="1104181" y="0"/>
                  </a:cubicBezTo>
                  <a:lnTo>
                    <a:pt x="1371600" y="8627"/>
                  </a:lnTo>
                  <a:cubicBezTo>
                    <a:pt x="1391728" y="11502"/>
                    <a:pt x="1412551" y="11274"/>
                    <a:pt x="1431985" y="17253"/>
                  </a:cubicBezTo>
                  <a:cubicBezTo>
                    <a:pt x="1479326" y="31819"/>
                    <a:pt x="1484078" y="49559"/>
                    <a:pt x="1526875" y="69012"/>
                  </a:cubicBezTo>
                  <a:cubicBezTo>
                    <a:pt x="1543431" y="76537"/>
                    <a:pt x="1561381" y="80513"/>
                    <a:pt x="1578634" y="86264"/>
                  </a:cubicBezTo>
                  <a:cubicBezTo>
                    <a:pt x="1691817" y="171156"/>
                    <a:pt x="1554338" y="73726"/>
                    <a:pt x="1639019" y="120770"/>
                  </a:cubicBezTo>
                  <a:cubicBezTo>
                    <a:pt x="1657145" y="130840"/>
                    <a:pt x="1672231" y="146003"/>
                    <a:pt x="1690777" y="155276"/>
                  </a:cubicBezTo>
                  <a:cubicBezTo>
                    <a:pt x="1747407" y="183591"/>
                    <a:pt x="1714819" y="165055"/>
                    <a:pt x="1785668" y="215661"/>
                  </a:cubicBezTo>
                  <a:cubicBezTo>
                    <a:pt x="1819273" y="299677"/>
                    <a:pt x="1780022" y="220862"/>
                    <a:pt x="1863305" y="310551"/>
                  </a:cubicBezTo>
                  <a:cubicBezTo>
                    <a:pt x="1882871" y="331622"/>
                    <a:pt x="1896039" y="358001"/>
                    <a:pt x="1915064" y="379563"/>
                  </a:cubicBezTo>
                  <a:cubicBezTo>
                    <a:pt x="1939279" y="407006"/>
                    <a:pt x="1965723" y="432469"/>
                    <a:pt x="1992702" y="457200"/>
                  </a:cubicBezTo>
                  <a:cubicBezTo>
                    <a:pt x="2000345" y="464206"/>
                    <a:pt x="2011250" y="467122"/>
                    <a:pt x="2018581" y="474453"/>
                  </a:cubicBezTo>
                  <a:cubicBezTo>
                    <a:pt x="2143611" y="599485"/>
                    <a:pt x="2017258" y="479270"/>
                    <a:pt x="2096219" y="577970"/>
                  </a:cubicBezTo>
                  <a:cubicBezTo>
                    <a:pt x="2125055" y="614015"/>
                    <a:pt x="2133461" y="617175"/>
                    <a:pt x="2165230" y="638355"/>
                  </a:cubicBezTo>
                  <a:cubicBezTo>
                    <a:pt x="2179607" y="661359"/>
                    <a:pt x="2194693" y="683934"/>
                    <a:pt x="2208362" y="707366"/>
                  </a:cubicBezTo>
                  <a:cubicBezTo>
                    <a:pt x="2214842" y="718474"/>
                    <a:pt x="2217308" y="732055"/>
                    <a:pt x="2225615" y="741872"/>
                  </a:cubicBezTo>
                  <a:cubicBezTo>
                    <a:pt x="2249256" y="769811"/>
                    <a:pt x="2282952" y="789058"/>
                    <a:pt x="2303253" y="819510"/>
                  </a:cubicBezTo>
                  <a:cubicBezTo>
                    <a:pt x="2350888" y="890965"/>
                    <a:pt x="2293550" y="807822"/>
                    <a:pt x="2415396" y="948906"/>
                  </a:cubicBezTo>
                  <a:cubicBezTo>
                    <a:pt x="2439465" y="976775"/>
                    <a:pt x="2461955" y="1005983"/>
                    <a:pt x="2484407" y="1035170"/>
                  </a:cubicBezTo>
                  <a:cubicBezTo>
                    <a:pt x="2490728" y="1043388"/>
                    <a:pt x="2494329" y="1053718"/>
                    <a:pt x="2501660" y="1061049"/>
                  </a:cubicBezTo>
                  <a:cubicBezTo>
                    <a:pt x="2526144" y="1085533"/>
                    <a:pt x="2555812" y="1104618"/>
                    <a:pt x="2579298" y="1130061"/>
                  </a:cubicBezTo>
                  <a:cubicBezTo>
                    <a:pt x="2590670" y="1142381"/>
                    <a:pt x="2593961" y="1160730"/>
                    <a:pt x="2605177" y="1173193"/>
                  </a:cubicBezTo>
                  <a:cubicBezTo>
                    <a:pt x="2620201" y="1189886"/>
                    <a:pt x="2639209" y="1202537"/>
                    <a:pt x="2656936" y="1216325"/>
                  </a:cubicBezTo>
                  <a:cubicBezTo>
                    <a:pt x="2665120" y="1222690"/>
                    <a:pt x="2675484" y="1226247"/>
                    <a:pt x="2682815" y="1233578"/>
                  </a:cubicBezTo>
                  <a:cubicBezTo>
                    <a:pt x="2695834" y="1246597"/>
                    <a:pt x="2704879" y="1263138"/>
                    <a:pt x="2717320" y="1276710"/>
                  </a:cubicBezTo>
                  <a:cubicBezTo>
                    <a:pt x="2736555" y="1297694"/>
                    <a:pt x="2757577" y="1316967"/>
                    <a:pt x="2777705" y="1337095"/>
                  </a:cubicBezTo>
                  <a:lnTo>
                    <a:pt x="2838090" y="1397480"/>
                  </a:lnTo>
                  <a:lnTo>
                    <a:pt x="2881222" y="1440612"/>
                  </a:lnTo>
                  <a:cubicBezTo>
                    <a:pt x="2892724" y="1452114"/>
                    <a:pt x="2902715" y="1465357"/>
                    <a:pt x="2915728" y="1475117"/>
                  </a:cubicBezTo>
                  <a:cubicBezTo>
                    <a:pt x="2927230" y="1483744"/>
                    <a:pt x="2938455" y="1492752"/>
                    <a:pt x="2950234" y="1500997"/>
                  </a:cubicBezTo>
                  <a:cubicBezTo>
                    <a:pt x="2967221" y="1512888"/>
                    <a:pt x="2985801" y="1522549"/>
                    <a:pt x="3001992" y="1535502"/>
                  </a:cubicBezTo>
                  <a:cubicBezTo>
                    <a:pt x="3080064" y="1597959"/>
                    <a:pt x="2993964" y="1544528"/>
                    <a:pt x="3071003" y="1595887"/>
                  </a:cubicBezTo>
                  <a:cubicBezTo>
                    <a:pt x="3094302" y="1611420"/>
                    <a:pt x="3122808" y="1627276"/>
                    <a:pt x="3148641" y="1639019"/>
                  </a:cubicBezTo>
                  <a:cubicBezTo>
                    <a:pt x="3168577" y="1648081"/>
                    <a:pt x="3189439" y="1655104"/>
                    <a:pt x="3209026" y="1664898"/>
                  </a:cubicBezTo>
                  <a:cubicBezTo>
                    <a:pt x="3224023" y="1672396"/>
                    <a:pt x="3236252" y="1685476"/>
                    <a:pt x="3252158" y="1690778"/>
                  </a:cubicBezTo>
                  <a:cubicBezTo>
                    <a:pt x="3279977" y="1700051"/>
                    <a:pt x="3310603" y="1698757"/>
                    <a:pt x="3338422" y="1708030"/>
                  </a:cubicBezTo>
                  <a:cubicBezTo>
                    <a:pt x="3355675" y="1713781"/>
                    <a:pt x="3373153" y="1718897"/>
                    <a:pt x="3390181" y="1725283"/>
                  </a:cubicBezTo>
                  <a:cubicBezTo>
                    <a:pt x="3419179" y="1736157"/>
                    <a:pt x="3446245" y="1752925"/>
                    <a:pt x="3476445" y="1759789"/>
                  </a:cubicBezTo>
                  <a:cubicBezTo>
                    <a:pt x="3573253" y="1781791"/>
                    <a:pt x="3671999" y="1794170"/>
                    <a:pt x="3769743" y="1811547"/>
                  </a:cubicBezTo>
                  <a:lnTo>
                    <a:pt x="4011283" y="1854680"/>
                  </a:lnTo>
                  <a:lnTo>
                    <a:pt x="4097547" y="1863306"/>
                  </a:lnTo>
                  <a:cubicBezTo>
                    <a:pt x="4263304" y="1904746"/>
                    <a:pt x="4079710" y="1863925"/>
                    <a:pt x="4408098" y="1889185"/>
                  </a:cubicBezTo>
                  <a:cubicBezTo>
                    <a:pt x="4440152" y="1891651"/>
                    <a:pt x="4471068" y="1902608"/>
                    <a:pt x="4502988" y="1906438"/>
                  </a:cubicBezTo>
                  <a:cubicBezTo>
                    <a:pt x="4528861" y="1909543"/>
                    <a:pt x="4744384" y="1922604"/>
                    <a:pt x="4761781" y="1923691"/>
                  </a:cubicBezTo>
                  <a:cubicBezTo>
                    <a:pt x="4784785" y="1929442"/>
                    <a:pt x="4807403" y="1937046"/>
                    <a:pt x="4830792" y="1940944"/>
                  </a:cubicBezTo>
                  <a:cubicBezTo>
                    <a:pt x="4859297" y="1945695"/>
                    <a:pt x="4888204" y="1947937"/>
                    <a:pt x="4917056" y="1949570"/>
                  </a:cubicBezTo>
                  <a:cubicBezTo>
                    <a:pt x="5040637" y="1956565"/>
                    <a:pt x="5164347" y="1961072"/>
                    <a:pt x="5287992" y="1966823"/>
                  </a:cubicBezTo>
                  <a:cubicBezTo>
                    <a:pt x="5328249" y="1972574"/>
                    <a:pt x="5368886" y="1976101"/>
                    <a:pt x="5408762" y="1984076"/>
                  </a:cubicBezTo>
                  <a:cubicBezTo>
                    <a:pt x="5469045" y="1996132"/>
                    <a:pt x="5437431" y="1990291"/>
                    <a:pt x="5503653" y="2001329"/>
                  </a:cubicBezTo>
                  <a:cubicBezTo>
                    <a:pt x="5549660" y="1998453"/>
                    <a:pt x="5595807" y="1997289"/>
                    <a:pt x="5641675" y="1992702"/>
                  </a:cubicBezTo>
                  <a:cubicBezTo>
                    <a:pt x="5741881" y="1982681"/>
                    <a:pt x="5635162" y="1984076"/>
                    <a:pt x="5693434" y="1984076"/>
                  </a:cubicBez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8">
              <a:extLst>
                <a:ext uri="{FF2B5EF4-FFF2-40B4-BE49-F238E27FC236}">
                  <a16:creationId xmlns:a16="http://schemas.microsoft.com/office/drawing/2014/main" id="{DA2D0737-7243-4B66-B56B-14C0BB031E86}"/>
                </a:ext>
              </a:extLst>
            </p:cNvPr>
            <p:cNvSpPr/>
            <p:nvPr/>
          </p:nvSpPr>
          <p:spPr>
            <a:xfrm>
              <a:off x="6443924" y="5395913"/>
              <a:ext cx="565155" cy="142264"/>
            </a:xfrm>
            <a:custGeom>
              <a:avLst/>
              <a:gdLst>
                <a:gd name="connsiteX0" fmla="*/ 0 w 5693434"/>
                <a:gd name="connsiteY0" fmla="*/ 1906438 h 2001329"/>
                <a:gd name="connsiteX1" fmla="*/ 43132 w 5693434"/>
                <a:gd name="connsiteY1" fmla="*/ 1802921 h 2001329"/>
                <a:gd name="connsiteX2" fmla="*/ 69011 w 5693434"/>
                <a:gd name="connsiteY2" fmla="*/ 1733910 h 2001329"/>
                <a:gd name="connsiteX3" fmla="*/ 120769 w 5693434"/>
                <a:gd name="connsiteY3" fmla="*/ 1578634 h 2001329"/>
                <a:gd name="connsiteX4" fmla="*/ 163902 w 5693434"/>
                <a:gd name="connsiteY4" fmla="*/ 1483744 h 2001329"/>
                <a:gd name="connsiteX5" fmla="*/ 172528 w 5693434"/>
                <a:gd name="connsiteY5" fmla="*/ 1423359 h 2001329"/>
                <a:gd name="connsiteX6" fmla="*/ 198407 w 5693434"/>
                <a:gd name="connsiteY6" fmla="*/ 1328468 h 2001329"/>
                <a:gd name="connsiteX7" fmla="*/ 215660 w 5693434"/>
                <a:gd name="connsiteY7" fmla="*/ 1293963 h 2001329"/>
                <a:gd name="connsiteX8" fmla="*/ 241539 w 5693434"/>
                <a:gd name="connsiteY8" fmla="*/ 1285336 h 2001329"/>
                <a:gd name="connsiteX9" fmla="*/ 250166 w 5693434"/>
                <a:gd name="connsiteY9" fmla="*/ 1250830 h 2001329"/>
                <a:gd name="connsiteX10" fmla="*/ 267419 w 5693434"/>
                <a:gd name="connsiteY10" fmla="*/ 1155940 h 2001329"/>
                <a:gd name="connsiteX11" fmla="*/ 284671 w 5693434"/>
                <a:gd name="connsiteY11" fmla="*/ 1112808 h 2001329"/>
                <a:gd name="connsiteX12" fmla="*/ 276045 w 5693434"/>
                <a:gd name="connsiteY12" fmla="*/ 1061049 h 2001329"/>
                <a:gd name="connsiteX13" fmla="*/ 319177 w 5693434"/>
                <a:gd name="connsiteY13" fmla="*/ 957532 h 2001329"/>
                <a:gd name="connsiteX14" fmla="*/ 370936 w 5693434"/>
                <a:gd name="connsiteY14" fmla="*/ 759125 h 2001329"/>
                <a:gd name="connsiteX15" fmla="*/ 379562 w 5693434"/>
                <a:gd name="connsiteY15" fmla="*/ 733246 h 2001329"/>
                <a:gd name="connsiteX16" fmla="*/ 414068 w 5693434"/>
                <a:gd name="connsiteY16" fmla="*/ 707366 h 2001329"/>
                <a:gd name="connsiteX17" fmla="*/ 431320 w 5693434"/>
                <a:gd name="connsiteY17" fmla="*/ 664234 h 2001329"/>
                <a:gd name="connsiteX18" fmla="*/ 483079 w 5693434"/>
                <a:gd name="connsiteY18" fmla="*/ 612476 h 2001329"/>
                <a:gd name="connsiteX19" fmla="*/ 526211 w 5693434"/>
                <a:gd name="connsiteY19" fmla="*/ 534838 h 2001329"/>
                <a:gd name="connsiteX20" fmla="*/ 552090 w 5693434"/>
                <a:gd name="connsiteY20" fmla="*/ 517585 h 2001329"/>
                <a:gd name="connsiteX21" fmla="*/ 612475 w 5693434"/>
                <a:gd name="connsiteY21" fmla="*/ 465827 h 2001329"/>
                <a:gd name="connsiteX22" fmla="*/ 638354 w 5693434"/>
                <a:gd name="connsiteY22" fmla="*/ 422695 h 2001329"/>
                <a:gd name="connsiteX23" fmla="*/ 715992 w 5693434"/>
                <a:gd name="connsiteY23" fmla="*/ 362310 h 2001329"/>
                <a:gd name="connsiteX24" fmla="*/ 741871 w 5693434"/>
                <a:gd name="connsiteY24" fmla="*/ 336430 h 2001329"/>
                <a:gd name="connsiteX25" fmla="*/ 810883 w 5693434"/>
                <a:gd name="connsiteY25" fmla="*/ 276046 h 2001329"/>
                <a:gd name="connsiteX26" fmla="*/ 828136 w 5693434"/>
                <a:gd name="connsiteY26" fmla="*/ 250166 h 2001329"/>
                <a:gd name="connsiteX27" fmla="*/ 854015 w 5693434"/>
                <a:gd name="connsiteY27" fmla="*/ 232913 h 2001329"/>
                <a:gd name="connsiteX28" fmla="*/ 905773 w 5693434"/>
                <a:gd name="connsiteY28" fmla="*/ 189781 h 2001329"/>
                <a:gd name="connsiteX29" fmla="*/ 948905 w 5693434"/>
                <a:gd name="connsiteY29" fmla="*/ 138023 h 2001329"/>
                <a:gd name="connsiteX30" fmla="*/ 992037 w 5693434"/>
                <a:gd name="connsiteY30" fmla="*/ 77638 h 2001329"/>
                <a:gd name="connsiteX31" fmla="*/ 1069675 w 5693434"/>
                <a:gd name="connsiteY31" fmla="*/ 43132 h 2001329"/>
                <a:gd name="connsiteX32" fmla="*/ 1078302 w 5693434"/>
                <a:gd name="connsiteY32" fmla="*/ 17253 h 2001329"/>
                <a:gd name="connsiteX33" fmla="*/ 1104181 w 5693434"/>
                <a:gd name="connsiteY33" fmla="*/ 0 h 2001329"/>
                <a:gd name="connsiteX34" fmla="*/ 1371600 w 5693434"/>
                <a:gd name="connsiteY34" fmla="*/ 8627 h 2001329"/>
                <a:gd name="connsiteX35" fmla="*/ 1431985 w 5693434"/>
                <a:gd name="connsiteY35" fmla="*/ 17253 h 2001329"/>
                <a:gd name="connsiteX36" fmla="*/ 1526875 w 5693434"/>
                <a:gd name="connsiteY36" fmla="*/ 69012 h 2001329"/>
                <a:gd name="connsiteX37" fmla="*/ 1578634 w 5693434"/>
                <a:gd name="connsiteY37" fmla="*/ 86264 h 2001329"/>
                <a:gd name="connsiteX38" fmla="*/ 1639019 w 5693434"/>
                <a:gd name="connsiteY38" fmla="*/ 120770 h 2001329"/>
                <a:gd name="connsiteX39" fmla="*/ 1690777 w 5693434"/>
                <a:gd name="connsiteY39" fmla="*/ 155276 h 2001329"/>
                <a:gd name="connsiteX40" fmla="*/ 1785668 w 5693434"/>
                <a:gd name="connsiteY40" fmla="*/ 215661 h 2001329"/>
                <a:gd name="connsiteX41" fmla="*/ 1863305 w 5693434"/>
                <a:gd name="connsiteY41" fmla="*/ 310551 h 2001329"/>
                <a:gd name="connsiteX42" fmla="*/ 1915064 w 5693434"/>
                <a:gd name="connsiteY42" fmla="*/ 379563 h 2001329"/>
                <a:gd name="connsiteX43" fmla="*/ 1992702 w 5693434"/>
                <a:gd name="connsiteY43" fmla="*/ 457200 h 2001329"/>
                <a:gd name="connsiteX44" fmla="*/ 2018581 w 5693434"/>
                <a:gd name="connsiteY44" fmla="*/ 474453 h 2001329"/>
                <a:gd name="connsiteX45" fmla="*/ 2096219 w 5693434"/>
                <a:gd name="connsiteY45" fmla="*/ 577970 h 2001329"/>
                <a:gd name="connsiteX46" fmla="*/ 2165230 w 5693434"/>
                <a:gd name="connsiteY46" fmla="*/ 638355 h 2001329"/>
                <a:gd name="connsiteX47" fmla="*/ 2208362 w 5693434"/>
                <a:gd name="connsiteY47" fmla="*/ 707366 h 2001329"/>
                <a:gd name="connsiteX48" fmla="*/ 2225615 w 5693434"/>
                <a:gd name="connsiteY48" fmla="*/ 741872 h 2001329"/>
                <a:gd name="connsiteX49" fmla="*/ 2303253 w 5693434"/>
                <a:gd name="connsiteY49" fmla="*/ 819510 h 2001329"/>
                <a:gd name="connsiteX50" fmla="*/ 2415396 w 5693434"/>
                <a:gd name="connsiteY50" fmla="*/ 948906 h 2001329"/>
                <a:gd name="connsiteX51" fmla="*/ 2484407 w 5693434"/>
                <a:gd name="connsiteY51" fmla="*/ 1035170 h 2001329"/>
                <a:gd name="connsiteX52" fmla="*/ 2501660 w 5693434"/>
                <a:gd name="connsiteY52" fmla="*/ 1061049 h 2001329"/>
                <a:gd name="connsiteX53" fmla="*/ 2579298 w 5693434"/>
                <a:gd name="connsiteY53" fmla="*/ 1130061 h 2001329"/>
                <a:gd name="connsiteX54" fmla="*/ 2605177 w 5693434"/>
                <a:gd name="connsiteY54" fmla="*/ 1173193 h 2001329"/>
                <a:gd name="connsiteX55" fmla="*/ 2656936 w 5693434"/>
                <a:gd name="connsiteY55" fmla="*/ 1216325 h 2001329"/>
                <a:gd name="connsiteX56" fmla="*/ 2682815 w 5693434"/>
                <a:gd name="connsiteY56" fmla="*/ 1233578 h 2001329"/>
                <a:gd name="connsiteX57" fmla="*/ 2717320 w 5693434"/>
                <a:gd name="connsiteY57" fmla="*/ 1276710 h 2001329"/>
                <a:gd name="connsiteX58" fmla="*/ 2777705 w 5693434"/>
                <a:gd name="connsiteY58" fmla="*/ 1337095 h 2001329"/>
                <a:gd name="connsiteX59" fmla="*/ 2838090 w 5693434"/>
                <a:gd name="connsiteY59" fmla="*/ 1397480 h 2001329"/>
                <a:gd name="connsiteX60" fmla="*/ 2881222 w 5693434"/>
                <a:gd name="connsiteY60" fmla="*/ 1440612 h 2001329"/>
                <a:gd name="connsiteX61" fmla="*/ 2915728 w 5693434"/>
                <a:gd name="connsiteY61" fmla="*/ 1475117 h 2001329"/>
                <a:gd name="connsiteX62" fmla="*/ 2950234 w 5693434"/>
                <a:gd name="connsiteY62" fmla="*/ 1500997 h 2001329"/>
                <a:gd name="connsiteX63" fmla="*/ 3001992 w 5693434"/>
                <a:gd name="connsiteY63" fmla="*/ 1535502 h 2001329"/>
                <a:gd name="connsiteX64" fmla="*/ 3071003 w 5693434"/>
                <a:gd name="connsiteY64" fmla="*/ 1595887 h 2001329"/>
                <a:gd name="connsiteX65" fmla="*/ 3148641 w 5693434"/>
                <a:gd name="connsiteY65" fmla="*/ 1639019 h 2001329"/>
                <a:gd name="connsiteX66" fmla="*/ 3209026 w 5693434"/>
                <a:gd name="connsiteY66" fmla="*/ 1664898 h 2001329"/>
                <a:gd name="connsiteX67" fmla="*/ 3252158 w 5693434"/>
                <a:gd name="connsiteY67" fmla="*/ 1690778 h 2001329"/>
                <a:gd name="connsiteX68" fmla="*/ 3338422 w 5693434"/>
                <a:gd name="connsiteY68" fmla="*/ 1708030 h 2001329"/>
                <a:gd name="connsiteX69" fmla="*/ 3390181 w 5693434"/>
                <a:gd name="connsiteY69" fmla="*/ 1725283 h 2001329"/>
                <a:gd name="connsiteX70" fmla="*/ 3476445 w 5693434"/>
                <a:gd name="connsiteY70" fmla="*/ 1759789 h 2001329"/>
                <a:gd name="connsiteX71" fmla="*/ 3769743 w 5693434"/>
                <a:gd name="connsiteY71" fmla="*/ 1811547 h 2001329"/>
                <a:gd name="connsiteX72" fmla="*/ 4011283 w 5693434"/>
                <a:gd name="connsiteY72" fmla="*/ 1854680 h 2001329"/>
                <a:gd name="connsiteX73" fmla="*/ 4097547 w 5693434"/>
                <a:gd name="connsiteY73" fmla="*/ 1863306 h 2001329"/>
                <a:gd name="connsiteX74" fmla="*/ 4408098 w 5693434"/>
                <a:gd name="connsiteY74" fmla="*/ 1889185 h 2001329"/>
                <a:gd name="connsiteX75" fmla="*/ 4502988 w 5693434"/>
                <a:gd name="connsiteY75" fmla="*/ 1906438 h 2001329"/>
                <a:gd name="connsiteX76" fmla="*/ 4761781 w 5693434"/>
                <a:gd name="connsiteY76" fmla="*/ 1923691 h 2001329"/>
                <a:gd name="connsiteX77" fmla="*/ 4830792 w 5693434"/>
                <a:gd name="connsiteY77" fmla="*/ 1940944 h 2001329"/>
                <a:gd name="connsiteX78" fmla="*/ 4917056 w 5693434"/>
                <a:gd name="connsiteY78" fmla="*/ 1949570 h 2001329"/>
                <a:gd name="connsiteX79" fmla="*/ 5287992 w 5693434"/>
                <a:gd name="connsiteY79" fmla="*/ 1966823 h 2001329"/>
                <a:gd name="connsiteX80" fmla="*/ 5408762 w 5693434"/>
                <a:gd name="connsiteY80" fmla="*/ 1984076 h 2001329"/>
                <a:gd name="connsiteX81" fmla="*/ 5503653 w 5693434"/>
                <a:gd name="connsiteY81" fmla="*/ 2001329 h 2001329"/>
                <a:gd name="connsiteX82" fmla="*/ 5641675 w 5693434"/>
                <a:gd name="connsiteY82" fmla="*/ 1992702 h 2001329"/>
                <a:gd name="connsiteX83" fmla="*/ 5693434 w 5693434"/>
                <a:gd name="connsiteY83" fmla="*/ 1984076 h 200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693434" h="2001329">
                  <a:moveTo>
                    <a:pt x="0" y="1906438"/>
                  </a:moveTo>
                  <a:cubicBezTo>
                    <a:pt x="14377" y="1871932"/>
                    <a:pt x="31311" y="1838384"/>
                    <a:pt x="43132" y="1802921"/>
                  </a:cubicBezTo>
                  <a:cubicBezTo>
                    <a:pt x="56655" y="1762352"/>
                    <a:pt x="48381" y="1785485"/>
                    <a:pt x="69011" y="1733910"/>
                  </a:cubicBezTo>
                  <a:cubicBezTo>
                    <a:pt x="97282" y="1592550"/>
                    <a:pt x="63787" y="1635616"/>
                    <a:pt x="120769" y="1578634"/>
                  </a:cubicBezTo>
                  <a:cubicBezTo>
                    <a:pt x="135147" y="1547004"/>
                    <a:pt x="152915" y="1516705"/>
                    <a:pt x="163902" y="1483744"/>
                  </a:cubicBezTo>
                  <a:cubicBezTo>
                    <a:pt x="170332" y="1464455"/>
                    <a:pt x="169436" y="1443455"/>
                    <a:pt x="172528" y="1423359"/>
                  </a:cubicBezTo>
                  <a:cubicBezTo>
                    <a:pt x="180807" y="1369540"/>
                    <a:pt x="177218" y="1376142"/>
                    <a:pt x="198407" y="1328468"/>
                  </a:cubicBezTo>
                  <a:cubicBezTo>
                    <a:pt x="203630" y="1316717"/>
                    <a:pt x="206567" y="1303056"/>
                    <a:pt x="215660" y="1293963"/>
                  </a:cubicBezTo>
                  <a:cubicBezTo>
                    <a:pt x="222090" y="1287533"/>
                    <a:pt x="232913" y="1288212"/>
                    <a:pt x="241539" y="1285336"/>
                  </a:cubicBezTo>
                  <a:cubicBezTo>
                    <a:pt x="244415" y="1273834"/>
                    <a:pt x="247841" y="1262456"/>
                    <a:pt x="250166" y="1250830"/>
                  </a:cubicBezTo>
                  <a:cubicBezTo>
                    <a:pt x="253445" y="1234433"/>
                    <a:pt x="261864" y="1174457"/>
                    <a:pt x="267419" y="1155940"/>
                  </a:cubicBezTo>
                  <a:cubicBezTo>
                    <a:pt x="271868" y="1141108"/>
                    <a:pt x="278920" y="1127185"/>
                    <a:pt x="284671" y="1112808"/>
                  </a:cubicBezTo>
                  <a:cubicBezTo>
                    <a:pt x="281796" y="1095555"/>
                    <a:pt x="274592" y="1078480"/>
                    <a:pt x="276045" y="1061049"/>
                  </a:cubicBezTo>
                  <a:cubicBezTo>
                    <a:pt x="278380" y="1033028"/>
                    <a:pt x="307458" y="980970"/>
                    <a:pt x="319177" y="957532"/>
                  </a:cubicBezTo>
                  <a:cubicBezTo>
                    <a:pt x="336694" y="878708"/>
                    <a:pt x="343075" y="842713"/>
                    <a:pt x="370936" y="759125"/>
                  </a:cubicBezTo>
                  <a:cubicBezTo>
                    <a:pt x="373811" y="750499"/>
                    <a:pt x="373741" y="740231"/>
                    <a:pt x="379562" y="733246"/>
                  </a:cubicBezTo>
                  <a:cubicBezTo>
                    <a:pt x="388766" y="722201"/>
                    <a:pt x="402566" y="715993"/>
                    <a:pt x="414068" y="707366"/>
                  </a:cubicBezTo>
                  <a:cubicBezTo>
                    <a:pt x="419819" y="692989"/>
                    <a:pt x="422212" y="676757"/>
                    <a:pt x="431320" y="664234"/>
                  </a:cubicBezTo>
                  <a:cubicBezTo>
                    <a:pt x="445671" y="644502"/>
                    <a:pt x="483079" y="612476"/>
                    <a:pt x="483079" y="612476"/>
                  </a:cubicBezTo>
                  <a:cubicBezTo>
                    <a:pt x="497254" y="577040"/>
                    <a:pt x="498857" y="562192"/>
                    <a:pt x="526211" y="534838"/>
                  </a:cubicBezTo>
                  <a:cubicBezTo>
                    <a:pt x="533542" y="527507"/>
                    <a:pt x="543994" y="524062"/>
                    <a:pt x="552090" y="517585"/>
                  </a:cubicBezTo>
                  <a:cubicBezTo>
                    <a:pt x="572791" y="501024"/>
                    <a:pt x="594642" y="485443"/>
                    <a:pt x="612475" y="465827"/>
                  </a:cubicBezTo>
                  <a:cubicBezTo>
                    <a:pt x="623754" y="453421"/>
                    <a:pt x="627880" y="435788"/>
                    <a:pt x="638354" y="422695"/>
                  </a:cubicBezTo>
                  <a:cubicBezTo>
                    <a:pt x="673171" y="379174"/>
                    <a:pt x="674310" y="383151"/>
                    <a:pt x="715992" y="362310"/>
                  </a:cubicBezTo>
                  <a:cubicBezTo>
                    <a:pt x="724618" y="353683"/>
                    <a:pt x="732844" y="344636"/>
                    <a:pt x="741871" y="336430"/>
                  </a:cubicBezTo>
                  <a:cubicBezTo>
                    <a:pt x="764489" y="315869"/>
                    <a:pt x="789269" y="297660"/>
                    <a:pt x="810883" y="276046"/>
                  </a:cubicBezTo>
                  <a:cubicBezTo>
                    <a:pt x="818214" y="268715"/>
                    <a:pt x="820805" y="257497"/>
                    <a:pt x="828136" y="250166"/>
                  </a:cubicBezTo>
                  <a:cubicBezTo>
                    <a:pt x="835467" y="242835"/>
                    <a:pt x="845831" y="239278"/>
                    <a:pt x="854015" y="232913"/>
                  </a:cubicBezTo>
                  <a:cubicBezTo>
                    <a:pt x="871742" y="219125"/>
                    <a:pt x="889893" y="205661"/>
                    <a:pt x="905773" y="189781"/>
                  </a:cubicBezTo>
                  <a:cubicBezTo>
                    <a:pt x="921653" y="173901"/>
                    <a:pt x="935212" y="155824"/>
                    <a:pt x="948905" y="138023"/>
                  </a:cubicBezTo>
                  <a:cubicBezTo>
                    <a:pt x="963987" y="118417"/>
                    <a:pt x="972587" y="92920"/>
                    <a:pt x="992037" y="77638"/>
                  </a:cubicBezTo>
                  <a:cubicBezTo>
                    <a:pt x="1014306" y="60141"/>
                    <a:pt x="1043796" y="54634"/>
                    <a:pt x="1069675" y="43132"/>
                  </a:cubicBezTo>
                  <a:cubicBezTo>
                    <a:pt x="1072551" y="34506"/>
                    <a:pt x="1072622" y="24353"/>
                    <a:pt x="1078302" y="17253"/>
                  </a:cubicBezTo>
                  <a:cubicBezTo>
                    <a:pt x="1084779" y="9157"/>
                    <a:pt x="1093818" y="305"/>
                    <a:pt x="1104181" y="0"/>
                  </a:cubicBezTo>
                  <a:lnTo>
                    <a:pt x="1371600" y="8627"/>
                  </a:lnTo>
                  <a:cubicBezTo>
                    <a:pt x="1391728" y="11502"/>
                    <a:pt x="1412551" y="11274"/>
                    <a:pt x="1431985" y="17253"/>
                  </a:cubicBezTo>
                  <a:cubicBezTo>
                    <a:pt x="1479326" y="31819"/>
                    <a:pt x="1484078" y="49559"/>
                    <a:pt x="1526875" y="69012"/>
                  </a:cubicBezTo>
                  <a:cubicBezTo>
                    <a:pt x="1543431" y="76537"/>
                    <a:pt x="1561381" y="80513"/>
                    <a:pt x="1578634" y="86264"/>
                  </a:cubicBezTo>
                  <a:cubicBezTo>
                    <a:pt x="1691817" y="171156"/>
                    <a:pt x="1554338" y="73726"/>
                    <a:pt x="1639019" y="120770"/>
                  </a:cubicBezTo>
                  <a:cubicBezTo>
                    <a:pt x="1657145" y="130840"/>
                    <a:pt x="1672231" y="146003"/>
                    <a:pt x="1690777" y="155276"/>
                  </a:cubicBezTo>
                  <a:cubicBezTo>
                    <a:pt x="1747407" y="183591"/>
                    <a:pt x="1714819" y="165055"/>
                    <a:pt x="1785668" y="215661"/>
                  </a:cubicBezTo>
                  <a:cubicBezTo>
                    <a:pt x="1819273" y="299677"/>
                    <a:pt x="1780022" y="220862"/>
                    <a:pt x="1863305" y="310551"/>
                  </a:cubicBezTo>
                  <a:cubicBezTo>
                    <a:pt x="1882871" y="331622"/>
                    <a:pt x="1896039" y="358001"/>
                    <a:pt x="1915064" y="379563"/>
                  </a:cubicBezTo>
                  <a:cubicBezTo>
                    <a:pt x="1939279" y="407006"/>
                    <a:pt x="1965723" y="432469"/>
                    <a:pt x="1992702" y="457200"/>
                  </a:cubicBezTo>
                  <a:cubicBezTo>
                    <a:pt x="2000345" y="464206"/>
                    <a:pt x="2011250" y="467122"/>
                    <a:pt x="2018581" y="474453"/>
                  </a:cubicBezTo>
                  <a:cubicBezTo>
                    <a:pt x="2143611" y="599485"/>
                    <a:pt x="2017258" y="479270"/>
                    <a:pt x="2096219" y="577970"/>
                  </a:cubicBezTo>
                  <a:cubicBezTo>
                    <a:pt x="2125055" y="614015"/>
                    <a:pt x="2133461" y="617175"/>
                    <a:pt x="2165230" y="638355"/>
                  </a:cubicBezTo>
                  <a:cubicBezTo>
                    <a:pt x="2179607" y="661359"/>
                    <a:pt x="2194693" y="683934"/>
                    <a:pt x="2208362" y="707366"/>
                  </a:cubicBezTo>
                  <a:cubicBezTo>
                    <a:pt x="2214842" y="718474"/>
                    <a:pt x="2217308" y="732055"/>
                    <a:pt x="2225615" y="741872"/>
                  </a:cubicBezTo>
                  <a:cubicBezTo>
                    <a:pt x="2249256" y="769811"/>
                    <a:pt x="2282952" y="789058"/>
                    <a:pt x="2303253" y="819510"/>
                  </a:cubicBezTo>
                  <a:cubicBezTo>
                    <a:pt x="2350888" y="890965"/>
                    <a:pt x="2293550" y="807822"/>
                    <a:pt x="2415396" y="948906"/>
                  </a:cubicBezTo>
                  <a:cubicBezTo>
                    <a:pt x="2439465" y="976775"/>
                    <a:pt x="2461955" y="1005983"/>
                    <a:pt x="2484407" y="1035170"/>
                  </a:cubicBezTo>
                  <a:cubicBezTo>
                    <a:pt x="2490728" y="1043388"/>
                    <a:pt x="2494329" y="1053718"/>
                    <a:pt x="2501660" y="1061049"/>
                  </a:cubicBezTo>
                  <a:cubicBezTo>
                    <a:pt x="2526144" y="1085533"/>
                    <a:pt x="2555812" y="1104618"/>
                    <a:pt x="2579298" y="1130061"/>
                  </a:cubicBezTo>
                  <a:cubicBezTo>
                    <a:pt x="2590670" y="1142381"/>
                    <a:pt x="2593961" y="1160730"/>
                    <a:pt x="2605177" y="1173193"/>
                  </a:cubicBezTo>
                  <a:cubicBezTo>
                    <a:pt x="2620201" y="1189886"/>
                    <a:pt x="2639209" y="1202537"/>
                    <a:pt x="2656936" y="1216325"/>
                  </a:cubicBezTo>
                  <a:cubicBezTo>
                    <a:pt x="2665120" y="1222690"/>
                    <a:pt x="2675484" y="1226247"/>
                    <a:pt x="2682815" y="1233578"/>
                  </a:cubicBezTo>
                  <a:cubicBezTo>
                    <a:pt x="2695834" y="1246597"/>
                    <a:pt x="2704879" y="1263138"/>
                    <a:pt x="2717320" y="1276710"/>
                  </a:cubicBezTo>
                  <a:cubicBezTo>
                    <a:pt x="2736555" y="1297694"/>
                    <a:pt x="2757577" y="1316967"/>
                    <a:pt x="2777705" y="1337095"/>
                  </a:cubicBezTo>
                  <a:lnTo>
                    <a:pt x="2838090" y="1397480"/>
                  </a:lnTo>
                  <a:lnTo>
                    <a:pt x="2881222" y="1440612"/>
                  </a:lnTo>
                  <a:cubicBezTo>
                    <a:pt x="2892724" y="1452114"/>
                    <a:pt x="2902715" y="1465357"/>
                    <a:pt x="2915728" y="1475117"/>
                  </a:cubicBezTo>
                  <a:cubicBezTo>
                    <a:pt x="2927230" y="1483744"/>
                    <a:pt x="2938455" y="1492752"/>
                    <a:pt x="2950234" y="1500997"/>
                  </a:cubicBezTo>
                  <a:cubicBezTo>
                    <a:pt x="2967221" y="1512888"/>
                    <a:pt x="2985801" y="1522549"/>
                    <a:pt x="3001992" y="1535502"/>
                  </a:cubicBezTo>
                  <a:cubicBezTo>
                    <a:pt x="3080064" y="1597959"/>
                    <a:pt x="2993964" y="1544528"/>
                    <a:pt x="3071003" y="1595887"/>
                  </a:cubicBezTo>
                  <a:cubicBezTo>
                    <a:pt x="3094302" y="1611420"/>
                    <a:pt x="3122808" y="1627276"/>
                    <a:pt x="3148641" y="1639019"/>
                  </a:cubicBezTo>
                  <a:cubicBezTo>
                    <a:pt x="3168577" y="1648081"/>
                    <a:pt x="3189439" y="1655104"/>
                    <a:pt x="3209026" y="1664898"/>
                  </a:cubicBezTo>
                  <a:cubicBezTo>
                    <a:pt x="3224023" y="1672396"/>
                    <a:pt x="3236252" y="1685476"/>
                    <a:pt x="3252158" y="1690778"/>
                  </a:cubicBezTo>
                  <a:cubicBezTo>
                    <a:pt x="3279977" y="1700051"/>
                    <a:pt x="3310603" y="1698757"/>
                    <a:pt x="3338422" y="1708030"/>
                  </a:cubicBezTo>
                  <a:cubicBezTo>
                    <a:pt x="3355675" y="1713781"/>
                    <a:pt x="3373153" y="1718897"/>
                    <a:pt x="3390181" y="1725283"/>
                  </a:cubicBezTo>
                  <a:cubicBezTo>
                    <a:pt x="3419179" y="1736157"/>
                    <a:pt x="3446245" y="1752925"/>
                    <a:pt x="3476445" y="1759789"/>
                  </a:cubicBezTo>
                  <a:cubicBezTo>
                    <a:pt x="3573253" y="1781791"/>
                    <a:pt x="3671999" y="1794170"/>
                    <a:pt x="3769743" y="1811547"/>
                  </a:cubicBezTo>
                  <a:lnTo>
                    <a:pt x="4011283" y="1854680"/>
                  </a:lnTo>
                  <a:lnTo>
                    <a:pt x="4097547" y="1863306"/>
                  </a:lnTo>
                  <a:cubicBezTo>
                    <a:pt x="4263304" y="1904746"/>
                    <a:pt x="4079710" y="1863925"/>
                    <a:pt x="4408098" y="1889185"/>
                  </a:cubicBezTo>
                  <a:cubicBezTo>
                    <a:pt x="4440152" y="1891651"/>
                    <a:pt x="4471068" y="1902608"/>
                    <a:pt x="4502988" y="1906438"/>
                  </a:cubicBezTo>
                  <a:cubicBezTo>
                    <a:pt x="4528861" y="1909543"/>
                    <a:pt x="4744384" y="1922604"/>
                    <a:pt x="4761781" y="1923691"/>
                  </a:cubicBezTo>
                  <a:cubicBezTo>
                    <a:pt x="4784785" y="1929442"/>
                    <a:pt x="4807403" y="1937046"/>
                    <a:pt x="4830792" y="1940944"/>
                  </a:cubicBezTo>
                  <a:cubicBezTo>
                    <a:pt x="4859297" y="1945695"/>
                    <a:pt x="4888204" y="1947937"/>
                    <a:pt x="4917056" y="1949570"/>
                  </a:cubicBezTo>
                  <a:cubicBezTo>
                    <a:pt x="5040637" y="1956565"/>
                    <a:pt x="5164347" y="1961072"/>
                    <a:pt x="5287992" y="1966823"/>
                  </a:cubicBezTo>
                  <a:cubicBezTo>
                    <a:pt x="5328249" y="1972574"/>
                    <a:pt x="5368886" y="1976101"/>
                    <a:pt x="5408762" y="1984076"/>
                  </a:cubicBezTo>
                  <a:cubicBezTo>
                    <a:pt x="5469045" y="1996132"/>
                    <a:pt x="5437431" y="1990291"/>
                    <a:pt x="5503653" y="2001329"/>
                  </a:cubicBezTo>
                  <a:cubicBezTo>
                    <a:pt x="5549660" y="1998453"/>
                    <a:pt x="5595807" y="1997289"/>
                    <a:pt x="5641675" y="1992702"/>
                  </a:cubicBezTo>
                  <a:cubicBezTo>
                    <a:pt x="5741881" y="1982681"/>
                    <a:pt x="5635162" y="1984076"/>
                    <a:pt x="5693434" y="1984076"/>
                  </a:cubicBez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9">
              <a:extLst>
                <a:ext uri="{FF2B5EF4-FFF2-40B4-BE49-F238E27FC236}">
                  <a16:creationId xmlns:a16="http://schemas.microsoft.com/office/drawing/2014/main" id="{9E3BB5AC-9839-4D85-9045-DA2214B03F3D}"/>
                </a:ext>
              </a:extLst>
            </p:cNvPr>
            <p:cNvSpPr/>
            <p:nvPr/>
          </p:nvSpPr>
          <p:spPr>
            <a:xfrm>
              <a:off x="6638735" y="5301208"/>
              <a:ext cx="565155" cy="236969"/>
            </a:xfrm>
            <a:custGeom>
              <a:avLst/>
              <a:gdLst>
                <a:gd name="connsiteX0" fmla="*/ 0 w 5693434"/>
                <a:gd name="connsiteY0" fmla="*/ 1906438 h 2001329"/>
                <a:gd name="connsiteX1" fmla="*/ 43132 w 5693434"/>
                <a:gd name="connsiteY1" fmla="*/ 1802921 h 2001329"/>
                <a:gd name="connsiteX2" fmla="*/ 69011 w 5693434"/>
                <a:gd name="connsiteY2" fmla="*/ 1733910 h 2001329"/>
                <a:gd name="connsiteX3" fmla="*/ 120769 w 5693434"/>
                <a:gd name="connsiteY3" fmla="*/ 1578634 h 2001329"/>
                <a:gd name="connsiteX4" fmla="*/ 163902 w 5693434"/>
                <a:gd name="connsiteY4" fmla="*/ 1483744 h 2001329"/>
                <a:gd name="connsiteX5" fmla="*/ 172528 w 5693434"/>
                <a:gd name="connsiteY5" fmla="*/ 1423359 h 2001329"/>
                <a:gd name="connsiteX6" fmla="*/ 198407 w 5693434"/>
                <a:gd name="connsiteY6" fmla="*/ 1328468 h 2001329"/>
                <a:gd name="connsiteX7" fmla="*/ 215660 w 5693434"/>
                <a:gd name="connsiteY7" fmla="*/ 1293963 h 2001329"/>
                <a:gd name="connsiteX8" fmla="*/ 241539 w 5693434"/>
                <a:gd name="connsiteY8" fmla="*/ 1285336 h 2001329"/>
                <a:gd name="connsiteX9" fmla="*/ 250166 w 5693434"/>
                <a:gd name="connsiteY9" fmla="*/ 1250830 h 2001329"/>
                <a:gd name="connsiteX10" fmla="*/ 267419 w 5693434"/>
                <a:gd name="connsiteY10" fmla="*/ 1155940 h 2001329"/>
                <a:gd name="connsiteX11" fmla="*/ 284671 w 5693434"/>
                <a:gd name="connsiteY11" fmla="*/ 1112808 h 2001329"/>
                <a:gd name="connsiteX12" fmla="*/ 276045 w 5693434"/>
                <a:gd name="connsiteY12" fmla="*/ 1061049 h 2001329"/>
                <a:gd name="connsiteX13" fmla="*/ 319177 w 5693434"/>
                <a:gd name="connsiteY13" fmla="*/ 957532 h 2001329"/>
                <a:gd name="connsiteX14" fmla="*/ 370936 w 5693434"/>
                <a:gd name="connsiteY14" fmla="*/ 759125 h 2001329"/>
                <a:gd name="connsiteX15" fmla="*/ 379562 w 5693434"/>
                <a:gd name="connsiteY15" fmla="*/ 733246 h 2001329"/>
                <a:gd name="connsiteX16" fmla="*/ 414068 w 5693434"/>
                <a:gd name="connsiteY16" fmla="*/ 707366 h 2001329"/>
                <a:gd name="connsiteX17" fmla="*/ 431320 w 5693434"/>
                <a:gd name="connsiteY17" fmla="*/ 664234 h 2001329"/>
                <a:gd name="connsiteX18" fmla="*/ 483079 w 5693434"/>
                <a:gd name="connsiteY18" fmla="*/ 612476 h 2001329"/>
                <a:gd name="connsiteX19" fmla="*/ 526211 w 5693434"/>
                <a:gd name="connsiteY19" fmla="*/ 534838 h 2001329"/>
                <a:gd name="connsiteX20" fmla="*/ 552090 w 5693434"/>
                <a:gd name="connsiteY20" fmla="*/ 517585 h 2001329"/>
                <a:gd name="connsiteX21" fmla="*/ 612475 w 5693434"/>
                <a:gd name="connsiteY21" fmla="*/ 465827 h 2001329"/>
                <a:gd name="connsiteX22" fmla="*/ 638354 w 5693434"/>
                <a:gd name="connsiteY22" fmla="*/ 422695 h 2001329"/>
                <a:gd name="connsiteX23" fmla="*/ 715992 w 5693434"/>
                <a:gd name="connsiteY23" fmla="*/ 362310 h 2001329"/>
                <a:gd name="connsiteX24" fmla="*/ 741871 w 5693434"/>
                <a:gd name="connsiteY24" fmla="*/ 336430 h 2001329"/>
                <a:gd name="connsiteX25" fmla="*/ 810883 w 5693434"/>
                <a:gd name="connsiteY25" fmla="*/ 276046 h 2001329"/>
                <a:gd name="connsiteX26" fmla="*/ 828136 w 5693434"/>
                <a:gd name="connsiteY26" fmla="*/ 250166 h 2001329"/>
                <a:gd name="connsiteX27" fmla="*/ 854015 w 5693434"/>
                <a:gd name="connsiteY27" fmla="*/ 232913 h 2001329"/>
                <a:gd name="connsiteX28" fmla="*/ 905773 w 5693434"/>
                <a:gd name="connsiteY28" fmla="*/ 189781 h 2001329"/>
                <a:gd name="connsiteX29" fmla="*/ 948905 w 5693434"/>
                <a:gd name="connsiteY29" fmla="*/ 138023 h 2001329"/>
                <a:gd name="connsiteX30" fmla="*/ 992037 w 5693434"/>
                <a:gd name="connsiteY30" fmla="*/ 77638 h 2001329"/>
                <a:gd name="connsiteX31" fmla="*/ 1069675 w 5693434"/>
                <a:gd name="connsiteY31" fmla="*/ 43132 h 2001329"/>
                <a:gd name="connsiteX32" fmla="*/ 1078302 w 5693434"/>
                <a:gd name="connsiteY32" fmla="*/ 17253 h 2001329"/>
                <a:gd name="connsiteX33" fmla="*/ 1104181 w 5693434"/>
                <a:gd name="connsiteY33" fmla="*/ 0 h 2001329"/>
                <a:gd name="connsiteX34" fmla="*/ 1371600 w 5693434"/>
                <a:gd name="connsiteY34" fmla="*/ 8627 h 2001329"/>
                <a:gd name="connsiteX35" fmla="*/ 1431985 w 5693434"/>
                <a:gd name="connsiteY35" fmla="*/ 17253 h 2001329"/>
                <a:gd name="connsiteX36" fmla="*/ 1526875 w 5693434"/>
                <a:gd name="connsiteY36" fmla="*/ 69012 h 2001329"/>
                <a:gd name="connsiteX37" fmla="*/ 1578634 w 5693434"/>
                <a:gd name="connsiteY37" fmla="*/ 86264 h 2001329"/>
                <a:gd name="connsiteX38" fmla="*/ 1639019 w 5693434"/>
                <a:gd name="connsiteY38" fmla="*/ 120770 h 2001329"/>
                <a:gd name="connsiteX39" fmla="*/ 1690777 w 5693434"/>
                <a:gd name="connsiteY39" fmla="*/ 155276 h 2001329"/>
                <a:gd name="connsiteX40" fmla="*/ 1785668 w 5693434"/>
                <a:gd name="connsiteY40" fmla="*/ 215661 h 2001329"/>
                <a:gd name="connsiteX41" fmla="*/ 1863305 w 5693434"/>
                <a:gd name="connsiteY41" fmla="*/ 310551 h 2001329"/>
                <a:gd name="connsiteX42" fmla="*/ 1915064 w 5693434"/>
                <a:gd name="connsiteY42" fmla="*/ 379563 h 2001329"/>
                <a:gd name="connsiteX43" fmla="*/ 1992702 w 5693434"/>
                <a:gd name="connsiteY43" fmla="*/ 457200 h 2001329"/>
                <a:gd name="connsiteX44" fmla="*/ 2018581 w 5693434"/>
                <a:gd name="connsiteY44" fmla="*/ 474453 h 2001329"/>
                <a:gd name="connsiteX45" fmla="*/ 2096219 w 5693434"/>
                <a:gd name="connsiteY45" fmla="*/ 577970 h 2001329"/>
                <a:gd name="connsiteX46" fmla="*/ 2165230 w 5693434"/>
                <a:gd name="connsiteY46" fmla="*/ 638355 h 2001329"/>
                <a:gd name="connsiteX47" fmla="*/ 2208362 w 5693434"/>
                <a:gd name="connsiteY47" fmla="*/ 707366 h 2001329"/>
                <a:gd name="connsiteX48" fmla="*/ 2225615 w 5693434"/>
                <a:gd name="connsiteY48" fmla="*/ 741872 h 2001329"/>
                <a:gd name="connsiteX49" fmla="*/ 2303253 w 5693434"/>
                <a:gd name="connsiteY49" fmla="*/ 819510 h 2001329"/>
                <a:gd name="connsiteX50" fmla="*/ 2415396 w 5693434"/>
                <a:gd name="connsiteY50" fmla="*/ 948906 h 2001329"/>
                <a:gd name="connsiteX51" fmla="*/ 2484407 w 5693434"/>
                <a:gd name="connsiteY51" fmla="*/ 1035170 h 2001329"/>
                <a:gd name="connsiteX52" fmla="*/ 2501660 w 5693434"/>
                <a:gd name="connsiteY52" fmla="*/ 1061049 h 2001329"/>
                <a:gd name="connsiteX53" fmla="*/ 2579298 w 5693434"/>
                <a:gd name="connsiteY53" fmla="*/ 1130061 h 2001329"/>
                <a:gd name="connsiteX54" fmla="*/ 2605177 w 5693434"/>
                <a:gd name="connsiteY54" fmla="*/ 1173193 h 2001329"/>
                <a:gd name="connsiteX55" fmla="*/ 2656936 w 5693434"/>
                <a:gd name="connsiteY55" fmla="*/ 1216325 h 2001329"/>
                <a:gd name="connsiteX56" fmla="*/ 2682815 w 5693434"/>
                <a:gd name="connsiteY56" fmla="*/ 1233578 h 2001329"/>
                <a:gd name="connsiteX57" fmla="*/ 2717320 w 5693434"/>
                <a:gd name="connsiteY57" fmla="*/ 1276710 h 2001329"/>
                <a:gd name="connsiteX58" fmla="*/ 2777705 w 5693434"/>
                <a:gd name="connsiteY58" fmla="*/ 1337095 h 2001329"/>
                <a:gd name="connsiteX59" fmla="*/ 2838090 w 5693434"/>
                <a:gd name="connsiteY59" fmla="*/ 1397480 h 2001329"/>
                <a:gd name="connsiteX60" fmla="*/ 2881222 w 5693434"/>
                <a:gd name="connsiteY60" fmla="*/ 1440612 h 2001329"/>
                <a:gd name="connsiteX61" fmla="*/ 2915728 w 5693434"/>
                <a:gd name="connsiteY61" fmla="*/ 1475117 h 2001329"/>
                <a:gd name="connsiteX62" fmla="*/ 2950234 w 5693434"/>
                <a:gd name="connsiteY62" fmla="*/ 1500997 h 2001329"/>
                <a:gd name="connsiteX63" fmla="*/ 3001992 w 5693434"/>
                <a:gd name="connsiteY63" fmla="*/ 1535502 h 2001329"/>
                <a:gd name="connsiteX64" fmla="*/ 3071003 w 5693434"/>
                <a:gd name="connsiteY64" fmla="*/ 1595887 h 2001329"/>
                <a:gd name="connsiteX65" fmla="*/ 3148641 w 5693434"/>
                <a:gd name="connsiteY65" fmla="*/ 1639019 h 2001329"/>
                <a:gd name="connsiteX66" fmla="*/ 3209026 w 5693434"/>
                <a:gd name="connsiteY66" fmla="*/ 1664898 h 2001329"/>
                <a:gd name="connsiteX67" fmla="*/ 3252158 w 5693434"/>
                <a:gd name="connsiteY67" fmla="*/ 1690778 h 2001329"/>
                <a:gd name="connsiteX68" fmla="*/ 3338422 w 5693434"/>
                <a:gd name="connsiteY68" fmla="*/ 1708030 h 2001329"/>
                <a:gd name="connsiteX69" fmla="*/ 3390181 w 5693434"/>
                <a:gd name="connsiteY69" fmla="*/ 1725283 h 2001329"/>
                <a:gd name="connsiteX70" fmla="*/ 3476445 w 5693434"/>
                <a:gd name="connsiteY70" fmla="*/ 1759789 h 2001329"/>
                <a:gd name="connsiteX71" fmla="*/ 3769743 w 5693434"/>
                <a:gd name="connsiteY71" fmla="*/ 1811547 h 2001329"/>
                <a:gd name="connsiteX72" fmla="*/ 4011283 w 5693434"/>
                <a:gd name="connsiteY72" fmla="*/ 1854680 h 2001329"/>
                <a:gd name="connsiteX73" fmla="*/ 4097547 w 5693434"/>
                <a:gd name="connsiteY73" fmla="*/ 1863306 h 2001329"/>
                <a:gd name="connsiteX74" fmla="*/ 4408098 w 5693434"/>
                <a:gd name="connsiteY74" fmla="*/ 1889185 h 2001329"/>
                <a:gd name="connsiteX75" fmla="*/ 4502988 w 5693434"/>
                <a:gd name="connsiteY75" fmla="*/ 1906438 h 2001329"/>
                <a:gd name="connsiteX76" fmla="*/ 4761781 w 5693434"/>
                <a:gd name="connsiteY76" fmla="*/ 1923691 h 2001329"/>
                <a:gd name="connsiteX77" fmla="*/ 4830792 w 5693434"/>
                <a:gd name="connsiteY77" fmla="*/ 1940944 h 2001329"/>
                <a:gd name="connsiteX78" fmla="*/ 4917056 w 5693434"/>
                <a:gd name="connsiteY78" fmla="*/ 1949570 h 2001329"/>
                <a:gd name="connsiteX79" fmla="*/ 5287992 w 5693434"/>
                <a:gd name="connsiteY79" fmla="*/ 1966823 h 2001329"/>
                <a:gd name="connsiteX80" fmla="*/ 5408762 w 5693434"/>
                <a:gd name="connsiteY80" fmla="*/ 1984076 h 2001329"/>
                <a:gd name="connsiteX81" fmla="*/ 5503653 w 5693434"/>
                <a:gd name="connsiteY81" fmla="*/ 2001329 h 2001329"/>
                <a:gd name="connsiteX82" fmla="*/ 5641675 w 5693434"/>
                <a:gd name="connsiteY82" fmla="*/ 1992702 h 2001329"/>
                <a:gd name="connsiteX83" fmla="*/ 5693434 w 5693434"/>
                <a:gd name="connsiteY83" fmla="*/ 1984076 h 200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693434" h="2001329">
                  <a:moveTo>
                    <a:pt x="0" y="1906438"/>
                  </a:moveTo>
                  <a:cubicBezTo>
                    <a:pt x="14377" y="1871932"/>
                    <a:pt x="31311" y="1838384"/>
                    <a:pt x="43132" y="1802921"/>
                  </a:cubicBezTo>
                  <a:cubicBezTo>
                    <a:pt x="56655" y="1762352"/>
                    <a:pt x="48381" y="1785485"/>
                    <a:pt x="69011" y="1733910"/>
                  </a:cubicBezTo>
                  <a:cubicBezTo>
                    <a:pt x="97282" y="1592550"/>
                    <a:pt x="63787" y="1635616"/>
                    <a:pt x="120769" y="1578634"/>
                  </a:cubicBezTo>
                  <a:cubicBezTo>
                    <a:pt x="135147" y="1547004"/>
                    <a:pt x="152915" y="1516705"/>
                    <a:pt x="163902" y="1483744"/>
                  </a:cubicBezTo>
                  <a:cubicBezTo>
                    <a:pt x="170332" y="1464455"/>
                    <a:pt x="169436" y="1443455"/>
                    <a:pt x="172528" y="1423359"/>
                  </a:cubicBezTo>
                  <a:cubicBezTo>
                    <a:pt x="180807" y="1369540"/>
                    <a:pt x="177218" y="1376142"/>
                    <a:pt x="198407" y="1328468"/>
                  </a:cubicBezTo>
                  <a:cubicBezTo>
                    <a:pt x="203630" y="1316717"/>
                    <a:pt x="206567" y="1303056"/>
                    <a:pt x="215660" y="1293963"/>
                  </a:cubicBezTo>
                  <a:cubicBezTo>
                    <a:pt x="222090" y="1287533"/>
                    <a:pt x="232913" y="1288212"/>
                    <a:pt x="241539" y="1285336"/>
                  </a:cubicBezTo>
                  <a:cubicBezTo>
                    <a:pt x="244415" y="1273834"/>
                    <a:pt x="247841" y="1262456"/>
                    <a:pt x="250166" y="1250830"/>
                  </a:cubicBezTo>
                  <a:cubicBezTo>
                    <a:pt x="253445" y="1234433"/>
                    <a:pt x="261864" y="1174457"/>
                    <a:pt x="267419" y="1155940"/>
                  </a:cubicBezTo>
                  <a:cubicBezTo>
                    <a:pt x="271868" y="1141108"/>
                    <a:pt x="278920" y="1127185"/>
                    <a:pt x="284671" y="1112808"/>
                  </a:cubicBezTo>
                  <a:cubicBezTo>
                    <a:pt x="281796" y="1095555"/>
                    <a:pt x="274592" y="1078480"/>
                    <a:pt x="276045" y="1061049"/>
                  </a:cubicBezTo>
                  <a:cubicBezTo>
                    <a:pt x="278380" y="1033028"/>
                    <a:pt x="307458" y="980970"/>
                    <a:pt x="319177" y="957532"/>
                  </a:cubicBezTo>
                  <a:cubicBezTo>
                    <a:pt x="336694" y="878708"/>
                    <a:pt x="343075" y="842713"/>
                    <a:pt x="370936" y="759125"/>
                  </a:cubicBezTo>
                  <a:cubicBezTo>
                    <a:pt x="373811" y="750499"/>
                    <a:pt x="373741" y="740231"/>
                    <a:pt x="379562" y="733246"/>
                  </a:cubicBezTo>
                  <a:cubicBezTo>
                    <a:pt x="388766" y="722201"/>
                    <a:pt x="402566" y="715993"/>
                    <a:pt x="414068" y="707366"/>
                  </a:cubicBezTo>
                  <a:cubicBezTo>
                    <a:pt x="419819" y="692989"/>
                    <a:pt x="422212" y="676757"/>
                    <a:pt x="431320" y="664234"/>
                  </a:cubicBezTo>
                  <a:cubicBezTo>
                    <a:pt x="445671" y="644502"/>
                    <a:pt x="483079" y="612476"/>
                    <a:pt x="483079" y="612476"/>
                  </a:cubicBezTo>
                  <a:cubicBezTo>
                    <a:pt x="497254" y="577040"/>
                    <a:pt x="498857" y="562192"/>
                    <a:pt x="526211" y="534838"/>
                  </a:cubicBezTo>
                  <a:cubicBezTo>
                    <a:pt x="533542" y="527507"/>
                    <a:pt x="543994" y="524062"/>
                    <a:pt x="552090" y="517585"/>
                  </a:cubicBezTo>
                  <a:cubicBezTo>
                    <a:pt x="572791" y="501024"/>
                    <a:pt x="594642" y="485443"/>
                    <a:pt x="612475" y="465827"/>
                  </a:cubicBezTo>
                  <a:cubicBezTo>
                    <a:pt x="623754" y="453421"/>
                    <a:pt x="627880" y="435788"/>
                    <a:pt x="638354" y="422695"/>
                  </a:cubicBezTo>
                  <a:cubicBezTo>
                    <a:pt x="673171" y="379174"/>
                    <a:pt x="674310" y="383151"/>
                    <a:pt x="715992" y="362310"/>
                  </a:cubicBezTo>
                  <a:cubicBezTo>
                    <a:pt x="724618" y="353683"/>
                    <a:pt x="732844" y="344636"/>
                    <a:pt x="741871" y="336430"/>
                  </a:cubicBezTo>
                  <a:cubicBezTo>
                    <a:pt x="764489" y="315869"/>
                    <a:pt x="789269" y="297660"/>
                    <a:pt x="810883" y="276046"/>
                  </a:cubicBezTo>
                  <a:cubicBezTo>
                    <a:pt x="818214" y="268715"/>
                    <a:pt x="820805" y="257497"/>
                    <a:pt x="828136" y="250166"/>
                  </a:cubicBezTo>
                  <a:cubicBezTo>
                    <a:pt x="835467" y="242835"/>
                    <a:pt x="845831" y="239278"/>
                    <a:pt x="854015" y="232913"/>
                  </a:cubicBezTo>
                  <a:cubicBezTo>
                    <a:pt x="871742" y="219125"/>
                    <a:pt x="889893" y="205661"/>
                    <a:pt x="905773" y="189781"/>
                  </a:cubicBezTo>
                  <a:cubicBezTo>
                    <a:pt x="921653" y="173901"/>
                    <a:pt x="935212" y="155824"/>
                    <a:pt x="948905" y="138023"/>
                  </a:cubicBezTo>
                  <a:cubicBezTo>
                    <a:pt x="963987" y="118417"/>
                    <a:pt x="972587" y="92920"/>
                    <a:pt x="992037" y="77638"/>
                  </a:cubicBezTo>
                  <a:cubicBezTo>
                    <a:pt x="1014306" y="60141"/>
                    <a:pt x="1043796" y="54634"/>
                    <a:pt x="1069675" y="43132"/>
                  </a:cubicBezTo>
                  <a:cubicBezTo>
                    <a:pt x="1072551" y="34506"/>
                    <a:pt x="1072622" y="24353"/>
                    <a:pt x="1078302" y="17253"/>
                  </a:cubicBezTo>
                  <a:cubicBezTo>
                    <a:pt x="1084779" y="9157"/>
                    <a:pt x="1093818" y="305"/>
                    <a:pt x="1104181" y="0"/>
                  </a:cubicBezTo>
                  <a:lnTo>
                    <a:pt x="1371600" y="8627"/>
                  </a:lnTo>
                  <a:cubicBezTo>
                    <a:pt x="1391728" y="11502"/>
                    <a:pt x="1412551" y="11274"/>
                    <a:pt x="1431985" y="17253"/>
                  </a:cubicBezTo>
                  <a:cubicBezTo>
                    <a:pt x="1479326" y="31819"/>
                    <a:pt x="1484078" y="49559"/>
                    <a:pt x="1526875" y="69012"/>
                  </a:cubicBezTo>
                  <a:cubicBezTo>
                    <a:pt x="1543431" y="76537"/>
                    <a:pt x="1561381" y="80513"/>
                    <a:pt x="1578634" y="86264"/>
                  </a:cubicBezTo>
                  <a:cubicBezTo>
                    <a:pt x="1691817" y="171156"/>
                    <a:pt x="1554338" y="73726"/>
                    <a:pt x="1639019" y="120770"/>
                  </a:cubicBezTo>
                  <a:cubicBezTo>
                    <a:pt x="1657145" y="130840"/>
                    <a:pt x="1672231" y="146003"/>
                    <a:pt x="1690777" y="155276"/>
                  </a:cubicBezTo>
                  <a:cubicBezTo>
                    <a:pt x="1747407" y="183591"/>
                    <a:pt x="1714819" y="165055"/>
                    <a:pt x="1785668" y="215661"/>
                  </a:cubicBezTo>
                  <a:cubicBezTo>
                    <a:pt x="1819273" y="299677"/>
                    <a:pt x="1780022" y="220862"/>
                    <a:pt x="1863305" y="310551"/>
                  </a:cubicBezTo>
                  <a:cubicBezTo>
                    <a:pt x="1882871" y="331622"/>
                    <a:pt x="1896039" y="358001"/>
                    <a:pt x="1915064" y="379563"/>
                  </a:cubicBezTo>
                  <a:cubicBezTo>
                    <a:pt x="1939279" y="407006"/>
                    <a:pt x="1965723" y="432469"/>
                    <a:pt x="1992702" y="457200"/>
                  </a:cubicBezTo>
                  <a:cubicBezTo>
                    <a:pt x="2000345" y="464206"/>
                    <a:pt x="2011250" y="467122"/>
                    <a:pt x="2018581" y="474453"/>
                  </a:cubicBezTo>
                  <a:cubicBezTo>
                    <a:pt x="2143611" y="599485"/>
                    <a:pt x="2017258" y="479270"/>
                    <a:pt x="2096219" y="577970"/>
                  </a:cubicBezTo>
                  <a:cubicBezTo>
                    <a:pt x="2125055" y="614015"/>
                    <a:pt x="2133461" y="617175"/>
                    <a:pt x="2165230" y="638355"/>
                  </a:cubicBezTo>
                  <a:cubicBezTo>
                    <a:pt x="2179607" y="661359"/>
                    <a:pt x="2194693" y="683934"/>
                    <a:pt x="2208362" y="707366"/>
                  </a:cubicBezTo>
                  <a:cubicBezTo>
                    <a:pt x="2214842" y="718474"/>
                    <a:pt x="2217308" y="732055"/>
                    <a:pt x="2225615" y="741872"/>
                  </a:cubicBezTo>
                  <a:cubicBezTo>
                    <a:pt x="2249256" y="769811"/>
                    <a:pt x="2282952" y="789058"/>
                    <a:pt x="2303253" y="819510"/>
                  </a:cubicBezTo>
                  <a:cubicBezTo>
                    <a:pt x="2350888" y="890965"/>
                    <a:pt x="2293550" y="807822"/>
                    <a:pt x="2415396" y="948906"/>
                  </a:cubicBezTo>
                  <a:cubicBezTo>
                    <a:pt x="2439465" y="976775"/>
                    <a:pt x="2461955" y="1005983"/>
                    <a:pt x="2484407" y="1035170"/>
                  </a:cubicBezTo>
                  <a:cubicBezTo>
                    <a:pt x="2490728" y="1043388"/>
                    <a:pt x="2494329" y="1053718"/>
                    <a:pt x="2501660" y="1061049"/>
                  </a:cubicBezTo>
                  <a:cubicBezTo>
                    <a:pt x="2526144" y="1085533"/>
                    <a:pt x="2555812" y="1104618"/>
                    <a:pt x="2579298" y="1130061"/>
                  </a:cubicBezTo>
                  <a:cubicBezTo>
                    <a:pt x="2590670" y="1142381"/>
                    <a:pt x="2593961" y="1160730"/>
                    <a:pt x="2605177" y="1173193"/>
                  </a:cubicBezTo>
                  <a:cubicBezTo>
                    <a:pt x="2620201" y="1189886"/>
                    <a:pt x="2639209" y="1202537"/>
                    <a:pt x="2656936" y="1216325"/>
                  </a:cubicBezTo>
                  <a:cubicBezTo>
                    <a:pt x="2665120" y="1222690"/>
                    <a:pt x="2675484" y="1226247"/>
                    <a:pt x="2682815" y="1233578"/>
                  </a:cubicBezTo>
                  <a:cubicBezTo>
                    <a:pt x="2695834" y="1246597"/>
                    <a:pt x="2704879" y="1263138"/>
                    <a:pt x="2717320" y="1276710"/>
                  </a:cubicBezTo>
                  <a:cubicBezTo>
                    <a:pt x="2736555" y="1297694"/>
                    <a:pt x="2757577" y="1316967"/>
                    <a:pt x="2777705" y="1337095"/>
                  </a:cubicBezTo>
                  <a:lnTo>
                    <a:pt x="2838090" y="1397480"/>
                  </a:lnTo>
                  <a:lnTo>
                    <a:pt x="2881222" y="1440612"/>
                  </a:lnTo>
                  <a:cubicBezTo>
                    <a:pt x="2892724" y="1452114"/>
                    <a:pt x="2902715" y="1465357"/>
                    <a:pt x="2915728" y="1475117"/>
                  </a:cubicBezTo>
                  <a:cubicBezTo>
                    <a:pt x="2927230" y="1483744"/>
                    <a:pt x="2938455" y="1492752"/>
                    <a:pt x="2950234" y="1500997"/>
                  </a:cubicBezTo>
                  <a:cubicBezTo>
                    <a:pt x="2967221" y="1512888"/>
                    <a:pt x="2985801" y="1522549"/>
                    <a:pt x="3001992" y="1535502"/>
                  </a:cubicBezTo>
                  <a:cubicBezTo>
                    <a:pt x="3080064" y="1597959"/>
                    <a:pt x="2993964" y="1544528"/>
                    <a:pt x="3071003" y="1595887"/>
                  </a:cubicBezTo>
                  <a:cubicBezTo>
                    <a:pt x="3094302" y="1611420"/>
                    <a:pt x="3122808" y="1627276"/>
                    <a:pt x="3148641" y="1639019"/>
                  </a:cubicBezTo>
                  <a:cubicBezTo>
                    <a:pt x="3168577" y="1648081"/>
                    <a:pt x="3189439" y="1655104"/>
                    <a:pt x="3209026" y="1664898"/>
                  </a:cubicBezTo>
                  <a:cubicBezTo>
                    <a:pt x="3224023" y="1672396"/>
                    <a:pt x="3236252" y="1685476"/>
                    <a:pt x="3252158" y="1690778"/>
                  </a:cubicBezTo>
                  <a:cubicBezTo>
                    <a:pt x="3279977" y="1700051"/>
                    <a:pt x="3310603" y="1698757"/>
                    <a:pt x="3338422" y="1708030"/>
                  </a:cubicBezTo>
                  <a:cubicBezTo>
                    <a:pt x="3355675" y="1713781"/>
                    <a:pt x="3373153" y="1718897"/>
                    <a:pt x="3390181" y="1725283"/>
                  </a:cubicBezTo>
                  <a:cubicBezTo>
                    <a:pt x="3419179" y="1736157"/>
                    <a:pt x="3446245" y="1752925"/>
                    <a:pt x="3476445" y="1759789"/>
                  </a:cubicBezTo>
                  <a:cubicBezTo>
                    <a:pt x="3573253" y="1781791"/>
                    <a:pt x="3671999" y="1794170"/>
                    <a:pt x="3769743" y="1811547"/>
                  </a:cubicBezTo>
                  <a:lnTo>
                    <a:pt x="4011283" y="1854680"/>
                  </a:lnTo>
                  <a:lnTo>
                    <a:pt x="4097547" y="1863306"/>
                  </a:lnTo>
                  <a:cubicBezTo>
                    <a:pt x="4263304" y="1904746"/>
                    <a:pt x="4079710" y="1863925"/>
                    <a:pt x="4408098" y="1889185"/>
                  </a:cubicBezTo>
                  <a:cubicBezTo>
                    <a:pt x="4440152" y="1891651"/>
                    <a:pt x="4471068" y="1902608"/>
                    <a:pt x="4502988" y="1906438"/>
                  </a:cubicBezTo>
                  <a:cubicBezTo>
                    <a:pt x="4528861" y="1909543"/>
                    <a:pt x="4744384" y="1922604"/>
                    <a:pt x="4761781" y="1923691"/>
                  </a:cubicBezTo>
                  <a:cubicBezTo>
                    <a:pt x="4784785" y="1929442"/>
                    <a:pt x="4807403" y="1937046"/>
                    <a:pt x="4830792" y="1940944"/>
                  </a:cubicBezTo>
                  <a:cubicBezTo>
                    <a:pt x="4859297" y="1945695"/>
                    <a:pt x="4888204" y="1947937"/>
                    <a:pt x="4917056" y="1949570"/>
                  </a:cubicBezTo>
                  <a:cubicBezTo>
                    <a:pt x="5040637" y="1956565"/>
                    <a:pt x="5164347" y="1961072"/>
                    <a:pt x="5287992" y="1966823"/>
                  </a:cubicBezTo>
                  <a:cubicBezTo>
                    <a:pt x="5328249" y="1972574"/>
                    <a:pt x="5368886" y="1976101"/>
                    <a:pt x="5408762" y="1984076"/>
                  </a:cubicBezTo>
                  <a:cubicBezTo>
                    <a:pt x="5469045" y="1996132"/>
                    <a:pt x="5437431" y="1990291"/>
                    <a:pt x="5503653" y="2001329"/>
                  </a:cubicBezTo>
                  <a:cubicBezTo>
                    <a:pt x="5549660" y="1998453"/>
                    <a:pt x="5595807" y="1997289"/>
                    <a:pt x="5641675" y="1992702"/>
                  </a:cubicBezTo>
                  <a:cubicBezTo>
                    <a:pt x="5741881" y="1982681"/>
                    <a:pt x="5635162" y="1984076"/>
                    <a:pt x="5693434" y="1984076"/>
                  </a:cubicBez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50">
              <a:extLst>
                <a:ext uri="{FF2B5EF4-FFF2-40B4-BE49-F238E27FC236}">
                  <a16:creationId xmlns:a16="http://schemas.microsoft.com/office/drawing/2014/main" id="{E2CD532C-1364-4D4D-9F34-CA4F16470FDD}"/>
                </a:ext>
              </a:extLst>
            </p:cNvPr>
            <p:cNvSpPr/>
            <p:nvPr/>
          </p:nvSpPr>
          <p:spPr>
            <a:xfrm>
              <a:off x="6951499" y="5362575"/>
              <a:ext cx="565155" cy="175602"/>
            </a:xfrm>
            <a:custGeom>
              <a:avLst/>
              <a:gdLst>
                <a:gd name="connsiteX0" fmla="*/ 0 w 5693434"/>
                <a:gd name="connsiteY0" fmla="*/ 1906438 h 2001329"/>
                <a:gd name="connsiteX1" fmla="*/ 43132 w 5693434"/>
                <a:gd name="connsiteY1" fmla="*/ 1802921 h 2001329"/>
                <a:gd name="connsiteX2" fmla="*/ 69011 w 5693434"/>
                <a:gd name="connsiteY2" fmla="*/ 1733910 h 2001329"/>
                <a:gd name="connsiteX3" fmla="*/ 120769 w 5693434"/>
                <a:gd name="connsiteY3" fmla="*/ 1578634 h 2001329"/>
                <a:gd name="connsiteX4" fmla="*/ 163902 w 5693434"/>
                <a:gd name="connsiteY4" fmla="*/ 1483744 h 2001329"/>
                <a:gd name="connsiteX5" fmla="*/ 172528 w 5693434"/>
                <a:gd name="connsiteY5" fmla="*/ 1423359 h 2001329"/>
                <a:gd name="connsiteX6" fmla="*/ 198407 w 5693434"/>
                <a:gd name="connsiteY6" fmla="*/ 1328468 h 2001329"/>
                <a:gd name="connsiteX7" fmla="*/ 215660 w 5693434"/>
                <a:gd name="connsiteY7" fmla="*/ 1293963 h 2001329"/>
                <a:gd name="connsiteX8" fmla="*/ 241539 w 5693434"/>
                <a:gd name="connsiteY8" fmla="*/ 1285336 h 2001329"/>
                <a:gd name="connsiteX9" fmla="*/ 250166 w 5693434"/>
                <a:gd name="connsiteY9" fmla="*/ 1250830 h 2001329"/>
                <a:gd name="connsiteX10" fmla="*/ 267419 w 5693434"/>
                <a:gd name="connsiteY10" fmla="*/ 1155940 h 2001329"/>
                <a:gd name="connsiteX11" fmla="*/ 284671 w 5693434"/>
                <a:gd name="connsiteY11" fmla="*/ 1112808 h 2001329"/>
                <a:gd name="connsiteX12" fmla="*/ 276045 w 5693434"/>
                <a:gd name="connsiteY12" fmla="*/ 1061049 h 2001329"/>
                <a:gd name="connsiteX13" fmla="*/ 319177 w 5693434"/>
                <a:gd name="connsiteY13" fmla="*/ 957532 h 2001329"/>
                <a:gd name="connsiteX14" fmla="*/ 370936 w 5693434"/>
                <a:gd name="connsiteY14" fmla="*/ 759125 h 2001329"/>
                <a:gd name="connsiteX15" fmla="*/ 379562 w 5693434"/>
                <a:gd name="connsiteY15" fmla="*/ 733246 h 2001329"/>
                <a:gd name="connsiteX16" fmla="*/ 414068 w 5693434"/>
                <a:gd name="connsiteY16" fmla="*/ 707366 h 2001329"/>
                <a:gd name="connsiteX17" fmla="*/ 431320 w 5693434"/>
                <a:gd name="connsiteY17" fmla="*/ 664234 h 2001329"/>
                <a:gd name="connsiteX18" fmla="*/ 483079 w 5693434"/>
                <a:gd name="connsiteY18" fmla="*/ 612476 h 2001329"/>
                <a:gd name="connsiteX19" fmla="*/ 526211 w 5693434"/>
                <a:gd name="connsiteY19" fmla="*/ 534838 h 2001329"/>
                <a:gd name="connsiteX20" fmla="*/ 552090 w 5693434"/>
                <a:gd name="connsiteY20" fmla="*/ 517585 h 2001329"/>
                <a:gd name="connsiteX21" fmla="*/ 612475 w 5693434"/>
                <a:gd name="connsiteY21" fmla="*/ 465827 h 2001329"/>
                <a:gd name="connsiteX22" fmla="*/ 638354 w 5693434"/>
                <a:gd name="connsiteY22" fmla="*/ 422695 h 2001329"/>
                <a:gd name="connsiteX23" fmla="*/ 715992 w 5693434"/>
                <a:gd name="connsiteY23" fmla="*/ 362310 h 2001329"/>
                <a:gd name="connsiteX24" fmla="*/ 741871 w 5693434"/>
                <a:gd name="connsiteY24" fmla="*/ 336430 h 2001329"/>
                <a:gd name="connsiteX25" fmla="*/ 810883 w 5693434"/>
                <a:gd name="connsiteY25" fmla="*/ 276046 h 2001329"/>
                <a:gd name="connsiteX26" fmla="*/ 828136 w 5693434"/>
                <a:gd name="connsiteY26" fmla="*/ 250166 h 2001329"/>
                <a:gd name="connsiteX27" fmla="*/ 854015 w 5693434"/>
                <a:gd name="connsiteY27" fmla="*/ 232913 h 2001329"/>
                <a:gd name="connsiteX28" fmla="*/ 905773 w 5693434"/>
                <a:gd name="connsiteY28" fmla="*/ 189781 h 2001329"/>
                <a:gd name="connsiteX29" fmla="*/ 948905 w 5693434"/>
                <a:gd name="connsiteY29" fmla="*/ 138023 h 2001329"/>
                <a:gd name="connsiteX30" fmla="*/ 992037 w 5693434"/>
                <a:gd name="connsiteY30" fmla="*/ 77638 h 2001329"/>
                <a:gd name="connsiteX31" fmla="*/ 1069675 w 5693434"/>
                <a:gd name="connsiteY31" fmla="*/ 43132 h 2001329"/>
                <a:gd name="connsiteX32" fmla="*/ 1078302 w 5693434"/>
                <a:gd name="connsiteY32" fmla="*/ 17253 h 2001329"/>
                <a:gd name="connsiteX33" fmla="*/ 1104181 w 5693434"/>
                <a:gd name="connsiteY33" fmla="*/ 0 h 2001329"/>
                <a:gd name="connsiteX34" fmla="*/ 1371600 w 5693434"/>
                <a:gd name="connsiteY34" fmla="*/ 8627 h 2001329"/>
                <a:gd name="connsiteX35" fmla="*/ 1431985 w 5693434"/>
                <a:gd name="connsiteY35" fmla="*/ 17253 h 2001329"/>
                <a:gd name="connsiteX36" fmla="*/ 1526875 w 5693434"/>
                <a:gd name="connsiteY36" fmla="*/ 69012 h 2001329"/>
                <a:gd name="connsiteX37" fmla="*/ 1578634 w 5693434"/>
                <a:gd name="connsiteY37" fmla="*/ 86264 h 2001329"/>
                <a:gd name="connsiteX38" fmla="*/ 1639019 w 5693434"/>
                <a:gd name="connsiteY38" fmla="*/ 120770 h 2001329"/>
                <a:gd name="connsiteX39" fmla="*/ 1690777 w 5693434"/>
                <a:gd name="connsiteY39" fmla="*/ 155276 h 2001329"/>
                <a:gd name="connsiteX40" fmla="*/ 1785668 w 5693434"/>
                <a:gd name="connsiteY40" fmla="*/ 215661 h 2001329"/>
                <a:gd name="connsiteX41" fmla="*/ 1863305 w 5693434"/>
                <a:gd name="connsiteY41" fmla="*/ 310551 h 2001329"/>
                <a:gd name="connsiteX42" fmla="*/ 1915064 w 5693434"/>
                <a:gd name="connsiteY42" fmla="*/ 379563 h 2001329"/>
                <a:gd name="connsiteX43" fmla="*/ 1992702 w 5693434"/>
                <a:gd name="connsiteY43" fmla="*/ 457200 h 2001329"/>
                <a:gd name="connsiteX44" fmla="*/ 2018581 w 5693434"/>
                <a:gd name="connsiteY44" fmla="*/ 474453 h 2001329"/>
                <a:gd name="connsiteX45" fmla="*/ 2096219 w 5693434"/>
                <a:gd name="connsiteY45" fmla="*/ 577970 h 2001329"/>
                <a:gd name="connsiteX46" fmla="*/ 2165230 w 5693434"/>
                <a:gd name="connsiteY46" fmla="*/ 638355 h 2001329"/>
                <a:gd name="connsiteX47" fmla="*/ 2208362 w 5693434"/>
                <a:gd name="connsiteY47" fmla="*/ 707366 h 2001329"/>
                <a:gd name="connsiteX48" fmla="*/ 2225615 w 5693434"/>
                <a:gd name="connsiteY48" fmla="*/ 741872 h 2001329"/>
                <a:gd name="connsiteX49" fmla="*/ 2303253 w 5693434"/>
                <a:gd name="connsiteY49" fmla="*/ 819510 h 2001329"/>
                <a:gd name="connsiteX50" fmla="*/ 2415396 w 5693434"/>
                <a:gd name="connsiteY50" fmla="*/ 948906 h 2001329"/>
                <a:gd name="connsiteX51" fmla="*/ 2484407 w 5693434"/>
                <a:gd name="connsiteY51" fmla="*/ 1035170 h 2001329"/>
                <a:gd name="connsiteX52" fmla="*/ 2501660 w 5693434"/>
                <a:gd name="connsiteY52" fmla="*/ 1061049 h 2001329"/>
                <a:gd name="connsiteX53" fmla="*/ 2579298 w 5693434"/>
                <a:gd name="connsiteY53" fmla="*/ 1130061 h 2001329"/>
                <a:gd name="connsiteX54" fmla="*/ 2605177 w 5693434"/>
                <a:gd name="connsiteY54" fmla="*/ 1173193 h 2001329"/>
                <a:gd name="connsiteX55" fmla="*/ 2656936 w 5693434"/>
                <a:gd name="connsiteY55" fmla="*/ 1216325 h 2001329"/>
                <a:gd name="connsiteX56" fmla="*/ 2682815 w 5693434"/>
                <a:gd name="connsiteY56" fmla="*/ 1233578 h 2001329"/>
                <a:gd name="connsiteX57" fmla="*/ 2717320 w 5693434"/>
                <a:gd name="connsiteY57" fmla="*/ 1276710 h 2001329"/>
                <a:gd name="connsiteX58" fmla="*/ 2777705 w 5693434"/>
                <a:gd name="connsiteY58" fmla="*/ 1337095 h 2001329"/>
                <a:gd name="connsiteX59" fmla="*/ 2838090 w 5693434"/>
                <a:gd name="connsiteY59" fmla="*/ 1397480 h 2001329"/>
                <a:gd name="connsiteX60" fmla="*/ 2881222 w 5693434"/>
                <a:gd name="connsiteY60" fmla="*/ 1440612 h 2001329"/>
                <a:gd name="connsiteX61" fmla="*/ 2915728 w 5693434"/>
                <a:gd name="connsiteY61" fmla="*/ 1475117 h 2001329"/>
                <a:gd name="connsiteX62" fmla="*/ 2950234 w 5693434"/>
                <a:gd name="connsiteY62" fmla="*/ 1500997 h 2001329"/>
                <a:gd name="connsiteX63" fmla="*/ 3001992 w 5693434"/>
                <a:gd name="connsiteY63" fmla="*/ 1535502 h 2001329"/>
                <a:gd name="connsiteX64" fmla="*/ 3071003 w 5693434"/>
                <a:gd name="connsiteY64" fmla="*/ 1595887 h 2001329"/>
                <a:gd name="connsiteX65" fmla="*/ 3148641 w 5693434"/>
                <a:gd name="connsiteY65" fmla="*/ 1639019 h 2001329"/>
                <a:gd name="connsiteX66" fmla="*/ 3209026 w 5693434"/>
                <a:gd name="connsiteY66" fmla="*/ 1664898 h 2001329"/>
                <a:gd name="connsiteX67" fmla="*/ 3252158 w 5693434"/>
                <a:gd name="connsiteY67" fmla="*/ 1690778 h 2001329"/>
                <a:gd name="connsiteX68" fmla="*/ 3338422 w 5693434"/>
                <a:gd name="connsiteY68" fmla="*/ 1708030 h 2001329"/>
                <a:gd name="connsiteX69" fmla="*/ 3390181 w 5693434"/>
                <a:gd name="connsiteY69" fmla="*/ 1725283 h 2001329"/>
                <a:gd name="connsiteX70" fmla="*/ 3476445 w 5693434"/>
                <a:gd name="connsiteY70" fmla="*/ 1759789 h 2001329"/>
                <a:gd name="connsiteX71" fmla="*/ 3769743 w 5693434"/>
                <a:gd name="connsiteY71" fmla="*/ 1811547 h 2001329"/>
                <a:gd name="connsiteX72" fmla="*/ 4011283 w 5693434"/>
                <a:gd name="connsiteY72" fmla="*/ 1854680 h 2001329"/>
                <a:gd name="connsiteX73" fmla="*/ 4097547 w 5693434"/>
                <a:gd name="connsiteY73" fmla="*/ 1863306 h 2001329"/>
                <a:gd name="connsiteX74" fmla="*/ 4408098 w 5693434"/>
                <a:gd name="connsiteY74" fmla="*/ 1889185 h 2001329"/>
                <a:gd name="connsiteX75" fmla="*/ 4502988 w 5693434"/>
                <a:gd name="connsiteY75" fmla="*/ 1906438 h 2001329"/>
                <a:gd name="connsiteX76" fmla="*/ 4761781 w 5693434"/>
                <a:gd name="connsiteY76" fmla="*/ 1923691 h 2001329"/>
                <a:gd name="connsiteX77" fmla="*/ 4830792 w 5693434"/>
                <a:gd name="connsiteY77" fmla="*/ 1940944 h 2001329"/>
                <a:gd name="connsiteX78" fmla="*/ 4917056 w 5693434"/>
                <a:gd name="connsiteY78" fmla="*/ 1949570 h 2001329"/>
                <a:gd name="connsiteX79" fmla="*/ 5287992 w 5693434"/>
                <a:gd name="connsiteY79" fmla="*/ 1966823 h 2001329"/>
                <a:gd name="connsiteX80" fmla="*/ 5408762 w 5693434"/>
                <a:gd name="connsiteY80" fmla="*/ 1984076 h 2001329"/>
                <a:gd name="connsiteX81" fmla="*/ 5503653 w 5693434"/>
                <a:gd name="connsiteY81" fmla="*/ 2001329 h 2001329"/>
                <a:gd name="connsiteX82" fmla="*/ 5641675 w 5693434"/>
                <a:gd name="connsiteY82" fmla="*/ 1992702 h 2001329"/>
                <a:gd name="connsiteX83" fmla="*/ 5693434 w 5693434"/>
                <a:gd name="connsiteY83" fmla="*/ 1984076 h 200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693434" h="2001329">
                  <a:moveTo>
                    <a:pt x="0" y="1906438"/>
                  </a:moveTo>
                  <a:cubicBezTo>
                    <a:pt x="14377" y="1871932"/>
                    <a:pt x="31311" y="1838384"/>
                    <a:pt x="43132" y="1802921"/>
                  </a:cubicBezTo>
                  <a:cubicBezTo>
                    <a:pt x="56655" y="1762352"/>
                    <a:pt x="48381" y="1785485"/>
                    <a:pt x="69011" y="1733910"/>
                  </a:cubicBezTo>
                  <a:cubicBezTo>
                    <a:pt x="97282" y="1592550"/>
                    <a:pt x="63787" y="1635616"/>
                    <a:pt x="120769" y="1578634"/>
                  </a:cubicBezTo>
                  <a:cubicBezTo>
                    <a:pt x="135147" y="1547004"/>
                    <a:pt x="152915" y="1516705"/>
                    <a:pt x="163902" y="1483744"/>
                  </a:cubicBezTo>
                  <a:cubicBezTo>
                    <a:pt x="170332" y="1464455"/>
                    <a:pt x="169436" y="1443455"/>
                    <a:pt x="172528" y="1423359"/>
                  </a:cubicBezTo>
                  <a:cubicBezTo>
                    <a:pt x="180807" y="1369540"/>
                    <a:pt x="177218" y="1376142"/>
                    <a:pt x="198407" y="1328468"/>
                  </a:cubicBezTo>
                  <a:cubicBezTo>
                    <a:pt x="203630" y="1316717"/>
                    <a:pt x="206567" y="1303056"/>
                    <a:pt x="215660" y="1293963"/>
                  </a:cubicBezTo>
                  <a:cubicBezTo>
                    <a:pt x="222090" y="1287533"/>
                    <a:pt x="232913" y="1288212"/>
                    <a:pt x="241539" y="1285336"/>
                  </a:cubicBezTo>
                  <a:cubicBezTo>
                    <a:pt x="244415" y="1273834"/>
                    <a:pt x="247841" y="1262456"/>
                    <a:pt x="250166" y="1250830"/>
                  </a:cubicBezTo>
                  <a:cubicBezTo>
                    <a:pt x="253445" y="1234433"/>
                    <a:pt x="261864" y="1174457"/>
                    <a:pt x="267419" y="1155940"/>
                  </a:cubicBezTo>
                  <a:cubicBezTo>
                    <a:pt x="271868" y="1141108"/>
                    <a:pt x="278920" y="1127185"/>
                    <a:pt x="284671" y="1112808"/>
                  </a:cubicBezTo>
                  <a:cubicBezTo>
                    <a:pt x="281796" y="1095555"/>
                    <a:pt x="274592" y="1078480"/>
                    <a:pt x="276045" y="1061049"/>
                  </a:cubicBezTo>
                  <a:cubicBezTo>
                    <a:pt x="278380" y="1033028"/>
                    <a:pt x="307458" y="980970"/>
                    <a:pt x="319177" y="957532"/>
                  </a:cubicBezTo>
                  <a:cubicBezTo>
                    <a:pt x="336694" y="878708"/>
                    <a:pt x="343075" y="842713"/>
                    <a:pt x="370936" y="759125"/>
                  </a:cubicBezTo>
                  <a:cubicBezTo>
                    <a:pt x="373811" y="750499"/>
                    <a:pt x="373741" y="740231"/>
                    <a:pt x="379562" y="733246"/>
                  </a:cubicBezTo>
                  <a:cubicBezTo>
                    <a:pt x="388766" y="722201"/>
                    <a:pt x="402566" y="715993"/>
                    <a:pt x="414068" y="707366"/>
                  </a:cubicBezTo>
                  <a:cubicBezTo>
                    <a:pt x="419819" y="692989"/>
                    <a:pt x="422212" y="676757"/>
                    <a:pt x="431320" y="664234"/>
                  </a:cubicBezTo>
                  <a:cubicBezTo>
                    <a:pt x="445671" y="644502"/>
                    <a:pt x="483079" y="612476"/>
                    <a:pt x="483079" y="612476"/>
                  </a:cubicBezTo>
                  <a:cubicBezTo>
                    <a:pt x="497254" y="577040"/>
                    <a:pt x="498857" y="562192"/>
                    <a:pt x="526211" y="534838"/>
                  </a:cubicBezTo>
                  <a:cubicBezTo>
                    <a:pt x="533542" y="527507"/>
                    <a:pt x="543994" y="524062"/>
                    <a:pt x="552090" y="517585"/>
                  </a:cubicBezTo>
                  <a:cubicBezTo>
                    <a:pt x="572791" y="501024"/>
                    <a:pt x="594642" y="485443"/>
                    <a:pt x="612475" y="465827"/>
                  </a:cubicBezTo>
                  <a:cubicBezTo>
                    <a:pt x="623754" y="453421"/>
                    <a:pt x="627880" y="435788"/>
                    <a:pt x="638354" y="422695"/>
                  </a:cubicBezTo>
                  <a:cubicBezTo>
                    <a:pt x="673171" y="379174"/>
                    <a:pt x="674310" y="383151"/>
                    <a:pt x="715992" y="362310"/>
                  </a:cubicBezTo>
                  <a:cubicBezTo>
                    <a:pt x="724618" y="353683"/>
                    <a:pt x="732844" y="344636"/>
                    <a:pt x="741871" y="336430"/>
                  </a:cubicBezTo>
                  <a:cubicBezTo>
                    <a:pt x="764489" y="315869"/>
                    <a:pt x="789269" y="297660"/>
                    <a:pt x="810883" y="276046"/>
                  </a:cubicBezTo>
                  <a:cubicBezTo>
                    <a:pt x="818214" y="268715"/>
                    <a:pt x="820805" y="257497"/>
                    <a:pt x="828136" y="250166"/>
                  </a:cubicBezTo>
                  <a:cubicBezTo>
                    <a:pt x="835467" y="242835"/>
                    <a:pt x="845831" y="239278"/>
                    <a:pt x="854015" y="232913"/>
                  </a:cubicBezTo>
                  <a:cubicBezTo>
                    <a:pt x="871742" y="219125"/>
                    <a:pt x="889893" y="205661"/>
                    <a:pt x="905773" y="189781"/>
                  </a:cubicBezTo>
                  <a:cubicBezTo>
                    <a:pt x="921653" y="173901"/>
                    <a:pt x="935212" y="155824"/>
                    <a:pt x="948905" y="138023"/>
                  </a:cubicBezTo>
                  <a:cubicBezTo>
                    <a:pt x="963987" y="118417"/>
                    <a:pt x="972587" y="92920"/>
                    <a:pt x="992037" y="77638"/>
                  </a:cubicBezTo>
                  <a:cubicBezTo>
                    <a:pt x="1014306" y="60141"/>
                    <a:pt x="1043796" y="54634"/>
                    <a:pt x="1069675" y="43132"/>
                  </a:cubicBezTo>
                  <a:cubicBezTo>
                    <a:pt x="1072551" y="34506"/>
                    <a:pt x="1072622" y="24353"/>
                    <a:pt x="1078302" y="17253"/>
                  </a:cubicBezTo>
                  <a:cubicBezTo>
                    <a:pt x="1084779" y="9157"/>
                    <a:pt x="1093818" y="305"/>
                    <a:pt x="1104181" y="0"/>
                  </a:cubicBezTo>
                  <a:lnTo>
                    <a:pt x="1371600" y="8627"/>
                  </a:lnTo>
                  <a:cubicBezTo>
                    <a:pt x="1391728" y="11502"/>
                    <a:pt x="1412551" y="11274"/>
                    <a:pt x="1431985" y="17253"/>
                  </a:cubicBezTo>
                  <a:cubicBezTo>
                    <a:pt x="1479326" y="31819"/>
                    <a:pt x="1484078" y="49559"/>
                    <a:pt x="1526875" y="69012"/>
                  </a:cubicBezTo>
                  <a:cubicBezTo>
                    <a:pt x="1543431" y="76537"/>
                    <a:pt x="1561381" y="80513"/>
                    <a:pt x="1578634" y="86264"/>
                  </a:cubicBezTo>
                  <a:cubicBezTo>
                    <a:pt x="1691817" y="171156"/>
                    <a:pt x="1554338" y="73726"/>
                    <a:pt x="1639019" y="120770"/>
                  </a:cubicBezTo>
                  <a:cubicBezTo>
                    <a:pt x="1657145" y="130840"/>
                    <a:pt x="1672231" y="146003"/>
                    <a:pt x="1690777" y="155276"/>
                  </a:cubicBezTo>
                  <a:cubicBezTo>
                    <a:pt x="1747407" y="183591"/>
                    <a:pt x="1714819" y="165055"/>
                    <a:pt x="1785668" y="215661"/>
                  </a:cubicBezTo>
                  <a:cubicBezTo>
                    <a:pt x="1819273" y="299677"/>
                    <a:pt x="1780022" y="220862"/>
                    <a:pt x="1863305" y="310551"/>
                  </a:cubicBezTo>
                  <a:cubicBezTo>
                    <a:pt x="1882871" y="331622"/>
                    <a:pt x="1896039" y="358001"/>
                    <a:pt x="1915064" y="379563"/>
                  </a:cubicBezTo>
                  <a:cubicBezTo>
                    <a:pt x="1939279" y="407006"/>
                    <a:pt x="1965723" y="432469"/>
                    <a:pt x="1992702" y="457200"/>
                  </a:cubicBezTo>
                  <a:cubicBezTo>
                    <a:pt x="2000345" y="464206"/>
                    <a:pt x="2011250" y="467122"/>
                    <a:pt x="2018581" y="474453"/>
                  </a:cubicBezTo>
                  <a:cubicBezTo>
                    <a:pt x="2143611" y="599485"/>
                    <a:pt x="2017258" y="479270"/>
                    <a:pt x="2096219" y="577970"/>
                  </a:cubicBezTo>
                  <a:cubicBezTo>
                    <a:pt x="2125055" y="614015"/>
                    <a:pt x="2133461" y="617175"/>
                    <a:pt x="2165230" y="638355"/>
                  </a:cubicBezTo>
                  <a:cubicBezTo>
                    <a:pt x="2179607" y="661359"/>
                    <a:pt x="2194693" y="683934"/>
                    <a:pt x="2208362" y="707366"/>
                  </a:cubicBezTo>
                  <a:cubicBezTo>
                    <a:pt x="2214842" y="718474"/>
                    <a:pt x="2217308" y="732055"/>
                    <a:pt x="2225615" y="741872"/>
                  </a:cubicBezTo>
                  <a:cubicBezTo>
                    <a:pt x="2249256" y="769811"/>
                    <a:pt x="2282952" y="789058"/>
                    <a:pt x="2303253" y="819510"/>
                  </a:cubicBezTo>
                  <a:cubicBezTo>
                    <a:pt x="2350888" y="890965"/>
                    <a:pt x="2293550" y="807822"/>
                    <a:pt x="2415396" y="948906"/>
                  </a:cubicBezTo>
                  <a:cubicBezTo>
                    <a:pt x="2439465" y="976775"/>
                    <a:pt x="2461955" y="1005983"/>
                    <a:pt x="2484407" y="1035170"/>
                  </a:cubicBezTo>
                  <a:cubicBezTo>
                    <a:pt x="2490728" y="1043388"/>
                    <a:pt x="2494329" y="1053718"/>
                    <a:pt x="2501660" y="1061049"/>
                  </a:cubicBezTo>
                  <a:cubicBezTo>
                    <a:pt x="2526144" y="1085533"/>
                    <a:pt x="2555812" y="1104618"/>
                    <a:pt x="2579298" y="1130061"/>
                  </a:cubicBezTo>
                  <a:cubicBezTo>
                    <a:pt x="2590670" y="1142381"/>
                    <a:pt x="2593961" y="1160730"/>
                    <a:pt x="2605177" y="1173193"/>
                  </a:cubicBezTo>
                  <a:cubicBezTo>
                    <a:pt x="2620201" y="1189886"/>
                    <a:pt x="2639209" y="1202537"/>
                    <a:pt x="2656936" y="1216325"/>
                  </a:cubicBezTo>
                  <a:cubicBezTo>
                    <a:pt x="2665120" y="1222690"/>
                    <a:pt x="2675484" y="1226247"/>
                    <a:pt x="2682815" y="1233578"/>
                  </a:cubicBezTo>
                  <a:cubicBezTo>
                    <a:pt x="2695834" y="1246597"/>
                    <a:pt x="2704879" y="1263138"/>
                    <a:pt x="2717320" y="1276710"/>
                  </a:cubicBezTo>
                  <a:cubicBezTo>
                    <a:pt x="2736555" y="1297694"/>
                    <a:pt x="2757577" y="1316967"/>
                    <a:pt x="2777705" y="1337095"/>
                  </a:cubicBezTo>
                  <a:lnTo>
                    <a:pt x="2838090" y="1397480"/>
                  </a:lnTo>
                  <a:lnTo>
                    <a:pt x="2881222" y="1440612"/>
                  </a:lnTo>
                  <a:cubicBezTo>
                    <a:pt x="2892724" y="1452114"/>
                    <a:pt x="2902715" y="1465357"/>
                    <a:pt x="2915728" y="1475117"/>
                  </a:cubicBezTo>
                  <a:cubicBezTo>
                    <a:pt x="2927230" y="1483744"/>
                    <a:pt x="2938455" y="1492752"/>
                    <a:pt x="2950234" y="1500997"/>
                  </a:cubicBezTo>
                  <a:cubicBezTo>
                    <a:pt x="2967221" y="1512888"/>
                    <a:pt x="2985801" y="1522549"/>
                    <a:pt x="3001992" y="1535502"/>
                  </a:cubicBezTo>
                  <a:cubicBezTo>
                    <a:pt x="3080064" y="1597959"/>
                    <a:pt x="2993964" y="1544528"/>
                    <a:pt x="3071003" y="1595887"/>
                  </a:cubicBezTo>
                  <a:cubicBezTo>
                    <a:pt x="3094302" y="1611420"/>
                    <a:pt x="3122808" y="1627276"/>
                    <a:pt x="3148641" y="1639019"/>
                  </a:cubicBezTo>
                  <a:cubicBezTo>
                    <a:pt x="3168577" y="1648081"/>
                    <a:pt x="3189439" y="1655104"/>
                    <a:pt x="3209026" y="1664898"/>
                  </a:cubicBezTo>
                  <a:cubicBezTo>
                    <a:pt x="3224023" y="1672396"/>
                    <a:pt x="3236252" y="1685476"/>
                    <a:pt x="3252158" y="1690778"/>
                  </a:cubicBezTo>
                  <a:cubicBezTo>
                    <a:pt x="3279977" y="1700051"/>
                    <a:pt x="3310603" y="1698757"/>
                    <a:pt x="3338422" y="1708030"/>
                  </a:cubicBezTo>
                  <a:cubicBezTo>
                    <a:pt x="3355675" y="1713781"/>
                    <a:pt x="3373153" y="1718897"/>
                    <a:pt x="3390181" y="1725283"/>
                  </a:cubicBezTo>
                  <a:cubicBezTo>
                    <a:pt x="3419179" y="1736157"/>
                    <a:pt x="3446245" y="1752925"/>
                    <a:pt x="3476445" y="1759789"/>
                  </a:cubicBezTo>
                  <a:cubicBezTo>
                    <a:pt x="3573253" y="1781791"/>
                    <a:pt x="3671999" y="1794170"/>
                    <a:pt x="3769743" y="1811547"/>
                  </a:cubicBezTo>
                  <a:lnTo>
                    <a:pt x="4011283" y="1854680"/>
                  </a:lnTo>
                  <a:lnTo>
                    <a:pt x="4097547" y="1863306"/>
                  </a:lnTo>
                  <a:cubicBezTo>
                    <a:pt x="4263304" y="1904746"/>
                    <a:pt x="4079710" y="1863925"/>
                    <a:pt x="4408098" y="1889185"/>
                  </a:cubicBezTo>
                  <a:cubicBezTo>
                    <a:pt x="4440152" y="1891651"/>
                    <a:pt x="4471068" y="1902608"/>
                    <a:pt x="4502988" y="1906438"/>
                  </a:cubicBezTo>
                  <a:cubicBezTo>
                    <a:pt x="4528861" y="1909543"/>
                    <a:pt x="4744384" y="1922604"/>
                    <a:pt x="4761781" y="1923691"/>
                  </a:cubicBezTo>
                  <a:cubicBezTo>
                    <a:pt x="4784785" y="1929442"/>
                    <a:pt x="4807403" y="1937046"/>
                    <a:pt x="4830792" y="1940944"/>
                  </a:cubicBezTo>
                  <a:cubicBezTo>
                    <a:pt x="4859297" y="1945695"/>
                    <a:pt x="4888204" y="1947937"/>
                    <a:pt x="4917056" y="1949570"/>
                  </a:cubicBezTo>
                  <a:cubicBezTo>
                    <a:pt x="5040637" y="1956565"/>
                    <a:pt x="5164347" y="1961072"/>
                    <a:pt x="5287992" y="1966823"/>
                  </a:cubicBezTo>
                  <a:cubicBezTo>
                    <a:pt x="5328249" y="1972574"/>
                    <a:pt x="5368886" y="1976101"/>
                    <a:pt x="5408762" y="1984076"/>
                  </a:cubicBezTo>
                  <a:cubicBezTo>
                    <a:pt x="5469045" y="1996132"/>
                    <a:pt x="5437431" y="1990291"/>
                    <a:pt x="5503653" y="2001329"/>
                  </a:cubicBezTo>
                  <a:cubicBezTo>
                    <a:pt x="5549660" y="1998453"/>
                    <a:pt x="5595807" y="1997289"/>
                    <a:pt x="5641675" y="1992702"/>
                  </a:cubicBezTo>
                  <a:cubicBezTo>
                    <a:pt x="5741881" y="1982681"/>
                    <a:pt x="5635162" y="1984076"/>
                    <a:pt x="5693434" y="1984076"/>
                  </a:cubicBez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1">
              <a:extLst>
                <a:ext uri="{FF2B5EF4-FFF2-40B4-BE49-F238E27FC236}">
                  <a16:creationId xmlns:a16="http://schemas.microsoft.com/office/drawing/2014/main" id="{2C84CE76-EFA1-4763-A7C3-85543023470C}"/>
                </a:ext>
              </a:extLst>
            </p:cNvPr>
            <p:cNvSpPr/>
            <p:nvPr/>
          </p:nvSpPr>
          <p:spPr>
            <a:xfrm>
              <a:off x="7342450" y="5210176"/>
              <a:ext cx="565155" cy="328002"/>
            </a:xfrm>
            <a:custGeom>
              <a:avLst/>
              <a:gdLst>
                <a:gd name="connsiteX0" fmla="*/ 0 w 5693434"/>
                <a:gd name="connsiteY0" fmla="*/ 1906438 h 2001329"/>
                <a:gd name="connsiteX1" fmla="*/ 43132 w 5693434"/>
                <a:gd name="connsiteY1" fmla="*/ 1802921 h 2001329"/>
                <a:gd name="connsiteX2" fmla="*/ 69011 w 5693434"/>
                <a:gd name="connsiteY2" fmla="*/ 1733910 h 2001329"/>
                <a:gd name="connsiteX3" fmla="*/ 120769 w 5693434"/>
                <a:gd name="connsiteY3" fmla="*/ 1578634 h 2001329"/>
                <a:gd name="connsiteX4" fmla="*/ 163902 w 5693434"/>
                <a:gd name="connsiteY4" fmla="*/ 1483744 h 2001329"/>
                <a:gd name="connsiteX5" fmla="*/ 172528 w 5693434"/>
                <a:gd name="connsiteY5" fmla="*/ 1423359 h 2001329"/>
                <a:gd name="connsiteX6" fmla="*/ 198407 w 5693434"/>
                <a:gd name="connsiteY6" fmla="*/ 1328468 h 2001329"/>
                <a:gd name="connsiteX7" fmla="*/ 215660 w 5693434"/>
                <a:gd name="connsiteY7" fmla="*/ 1293963 h 2001329"/>
                <a:gd name="connsiteX8" fmla="*/ 241539 w 5693434"/>
                <a:gd name="connsiteY8" fmla="*/ 1285336 h 2001329"/>
                <a:gd name="connsiteX9" fmla="*/ 250166 w 5693434"/>
                <a:gd name="connsiteY9" fmla="*/ 1250830 h 2001329"/>
                <a:gd name="connsiteX10" fmla="*/ 267419 w 5693434"/>
                <a:gd name="connsiteY10" fmla="*/ 1155940 h 2001329"/>
                <a:gd name="connsiteX11" fmla="*/ 284671 w 5693434"/>
                <a:gd name="connsiteY11" fmla="*/ 1112808 h 2001329"/>
                <a:gd name="connsiteX12" fmla="*/ 276045 w 5693434"/>
                <a:gd name="connsiteY12" fmla="*/ 1061049 h 2001329"/>
                <a:gd name="connsiteX13" fmla="*/ 319177 w 5693434"/>
                <a:gd name="connsiteY13" fmla="*/ 957532 h 2001329"/>
                <a:gd name="connsiteX14" fmla="*/ 370936 w 5693434"/>
                <a:gd name="connsiteY14" fmla="*/ 759125 h 2001329"/>
                <a:gd name="connsiteX15" fmla="*/ 379562 w 5693434"/>
                <a:gd name="connsiteY15" fmla="*/ 733246 h 2001329"/>
                <a:gd name="connsiteX16" fmla="*/ 414068 w 5693434"/>
                <a:gd name="connsiteY16" fmla="*/ 707366 h 2001329"/>
                <a:gd name="connsiteX17" fmla="*/ 431320 w 5693434"/>
                <a:gd name="connsiteY17" fmla="*/ 664234 h 2001329"/>
                <a:gd name="connsiteX18" fmla="*/ 483079 w 5693434"/>
                <a:gd name="connsiteY18" fmla="*/ 612476 h 2001329"/>
                <a:gd name="connsiteX19" fmla="*/ 526211 w 5693434"/>
                <a:gd name="connsiteY19" fmla="*/ 534838 h 2001329"/>
                <a:gd name="connsiteX20" fmla="*/ 552090 w 5693434"/>
                <a:gd name="connsiteY20" fmla="*/ 517585 h 2001329"/>
                <a:gd name="connsiteX21" fmla="*/ 612475 w 5693434"/>
                <a:gd name="connsiteY21" fmla="*/ 465827 h 2001329"/>
                <a:gd name="connsiteX22" fmla="*/ 638354 w 5693434"/>
                <a:gd name="connsiteY22" fmla="*/ 422695 h 2001329"/>
                <a:gd name="connsiteX23" fmla="*/ 715992 w 5693434"/>
                <a:gd name="connsiteY23" fmla="*/ 362310 h 2001329"/>
                <a:gd name="connsiteX24" fmla="*/ 741871 w 5693434"/>
                <a:gd name="connsiteY24" fmla="*/ 336430 h 2001329"/>
                <a:gd name="connsiteX25" fmla="*/ 810883 w 5693434"/>
                <a:gd name="connsiteY25" fmla="*/ 276046 h 2001329"/>
                <a:gd name="connsiteX26" fmla="*/ 828136 w 5693434"/>
                <a:gd name="connsiteY26" fmla="*/ 250166 h 2001329"/>
                <a:gd name="connsiteX27" fmla="*/ 854015 w 5693434"/>
                <a:gd name="connsiteY27" fmla="*/ 232913 h 2001329"/>
                <a:gd name="connsiteX28" fmla="*/ 905773 w 5693434"/>
                <a:gd name="connsiteY28" fmla="*/ 189781 h 2001329"/>
                <a:gd name="connsiteX29" fmla="*/ 948905 w 5693434"/>
                <a:gd name="connsiteY29" fmla="*/ 138023 h 2001329"/>
                <a:gd name="connsiteX30" fmla="*/ 992037 w 5693434"/>
                <a:gd name="connsiteY30" fmla="*/ 77638 h 2001329"/>
                <a:gd name="connsiteX31" fmla="*/ 1069675 w 5693434"/>
                <a:gd name="connsiteY31" fmla="*/ 43132 h 2001329"/>
                <a:gd name="connsiteX32" fmla="*/ 1078302 w 5693434"/>
                <a:gd name="connsiteY32" fmla="*/ 17253 h 2001329"/>
                <a:gd name="connsiteX33" fmla="*/ 1104181 w 5693434"/>
                <a:gd name="connsiteY33" fmla="*/ 0 h 2001329"/>
                <a:gd name="connsiteX34" fmla="*/ 1371600 w 5693434"/>
                <a:gd name="connsiteY34" fmla="*/ 8627 h 2001329"/>
                <a:gd name="connsiteX35" fmla="*/ 1431985 w 5693434"/>
                <a:gd name="connsiteY35" fmla="*/ 17253 h 2001329"/>
                <a:gd name="connsiteX36" fmla="*/ 1526875 w 5693434"/>
                <a:gd name="connsiteY36" fmla="*/ 69012 h 2001329"/>
                <a:gd name="connsiteX37" fmla="*/ 1578634 w 5693434"/>
                <a:gd name="connsiteY37" fmla="*/ 86264 h 2001329"/>
                <a:gd name="connsiteX38" fmla="*/ 1639019 w 5693434"/>
                <a:gd name="connsiteY38" fmla="*/ 120770 h 2001329"/>
                <a:gd name="connsiteX39" fmla="*/ 1690777 w 5693434"/>
                <a:gd name="connsiteY39" fmla="*/ 155276 h 2001329"/>
                <a:gd name="connsiteX40" fmla="*/ 1785668 w 5693434"/>
                <a:gd name="connsiteY40" fmla="*/ 215661 h 2001329"/>
                <a:gd name="connsiteX41" fmla="*/ 1863305 w 5693434"/>
                <a:gd name="connsiteY41" fmla="*/ 310551 h 2001329"/>
                <a:gd name="connsiteX42" fmla="*/ 1915064 w 5693434"/>
                <a:gd name="connsiteY42" fmla="*/ 379563 h 2001329"/>
                <a:gd name="connsiteX43" fmla="*/ 1992702 w 5693434"/>
                <a:gd name="connsiteY43" fmla="*/ 457200 h 2001329"/>
                <a:gd name="connsiteX44" fmla="*/ 2018581 w 5693434"/>
                <a:gd name="connsiteY44" fmla="*/ 474453 h 2001329"/>
                <a:gd name="connsiteX45" fmla="*/ 2096219 w 5693434"/>
                <a:gd name="connsiteY45" fmla="*/ 577970 h 2001329"/>
                <a:gd name="connsiteX46" fmla="*/ 2165230 w 5693434"/>
                <a:gd name="connsiteY46" fmla="*/ 638355 h 2001329"/>
                <a:gd name="connsiteX47" fmla="*/ 2208362 w 5693434"/>
                <a:gd name="connsiteY47" fmla="*/ 707366 h 2001329"/>
                <a:gd name="connsiteX48" fmla="*/ 2225615 w 5693434"/>
                <a:gd name="connsiteY48" fmla="*/ 741872 h 2001329"/>
                <a:gd name="connsiteX49" fmla="*/ 2303253 w 5693434"/>
                <a:gd name="connsiteY49" fmla="*/ 819510 h 2001329"/>
                <a:gd name="connsiteX50" fmla="*/ 2415396 w 5693434"/>
                <a:gd name="connsiteY50" fmla="*/ 948906 h 2001329"/>
                <a:gd name="connsiteX51" fmla="*/ 2484407 w 5693434"/>
                <a:gd name="connsiteY51" fmla="*/ 1035170 h 2001329"/>
                <a:gd name="connsiteX52" fmla="*/ 2501660 w 5693434"/>
                <a:gd name="connsiteY52" fmla="*/ 1061049 h 2001329"/>
                <a:gd name="connsiteX53" fmla="*/ 2579298 w 5693434"/>
                <a:gd name="connsiteY53" fmla="*/ 1130061 h 2001329"/>
                <a:gd name="connsiteX54" fmla="*/ 2605177 w 5693434"/>
                <a:gd name="connsiteY54" fmla="*/ 1173193 h 2001329"/>
                <a:gd name="connsiteX55" fmla="*/ 2656936 w 5693434"/>
                <a:gd name="connsiteY55" fmla="*/ 1216325 h 2001329"/>
                <a:gd name="connsiteX56" fmla="*/ 2682815 w 5693434"/>
                <a:gd name="connsiteY56" fmla="*/ 1233578 h 2001329"/>
                <a:gd name="connsiteX57" fmla="*/ 2717320 w 5693434"/>
                <a:gd name="connsiteY57" fmla="*/ 1276710 h 2001329"/>
                <a:gd name="connsiteX58" fmla="*/ 2777705 w 5693434"/>
                <a:gd name="connsiteY58" fmla="*/ 1337095 h 2001329"/>
                <a:gd name="connsiteX59" fmla="*/ 2838090 w 5693434"/>
                <a:gd name="connsiteY59" fmla="*/ 1397480 h 2001329"/>
                <a:gd name="connsiteX60" fmla="*/ 2881222 w 5693434"/>
                <a:gd name="connsiteY60" fmla="*/ 1440612 h 2001329"/>
                <a:gd name="connsiteX61" fmla="*/ 2915728 w 5693434"/>
                <a:gd name="connsiteY61" fmla="*/ 1475117 h 2001329"/>
                <a:gd name="connsiteX62" fmla="*/ 2950234 w 5693434"/>
                <a:gd name="connsiteY62" fmla="*/ 1500997 h 2001329"/>
                <a:gd name="connsiteX63" fmla="*/ 3001992 w 5693434"/>
                <a:gd name="connsiteY63" fmla="*/ 1535502 h 2001329"/>
                <a:gd name="connsiteX64" fmla="*/ 3071003 w 5693434"/>
                <a:gd name="connsiteY64" fmla="*/ 1595887 h 2001329"/>
                <a:gd name="connsiteX65" fmla="*/ 3148641 w 5693434"/>
                <a:gd name="connsiteY65" fmla="*/ 1639019 h 2001329"/>
                <a:gd name="connsiteX66" fmla="*/ 3209026 w 5693434"/>
                <a:gd name="connsiteY66" fmla="*/ 1664898 h 2001329"/>
                <a:gd name="connsiteX67" fmla="*/ 3252158 w 5693434"/>
                <a:gd name="connsiteY67" fmla="*/ 1690778 h 2001329"/>
                <a:gd name="connsiteX68" fmla="*/ 3338422 w 5693434"/>
                <a:gd name="connsiteY68" fmla="*/ 1708030 h 2001329"/>
                <a:gd name="connsiteX69" fmla="*/ 3390181 w 5693434"/>
                <a:gd name="connsiteY69" fmla="*/ 1725283 h 2001329"/>
                <a:gd name="connsiteX70" fmla="*/ 3476445 w 5693434"/>
                <a:gd name="connsiteY70" fmla="*/ 1759789 h 2001329"/>
                <a:gd name="connsiteX71" fmla="*/ 3769743 w 5693434"/>
                <a:gd name="connsiteY71" fmla="*/ 1811547 h 2001329"/>
                <a:gd name="connsiteX72" fmla="*/ 4011283 w 5693434"/>
                <a:gd name="connsiteY72" fmla="*/ 1854680 h 2001329"/>
                <a:gd name="connsiteX73" fmla="*/ 4097547 w 5693434"/>
                <a:gd name="connsiteY73" fmla="*/ 1863306 h 2001329"/>
                <a:gd name="connsiteX74" fmla="*/ 4408098 w 5693434"/>
                <a:gd name="connsiteY74" fmla="*/ 1889185 h 2001329"/>
                <a:gd name="connsiteX75" fmla="*/ 4502988 w 5693434"/>
                <a:gd name="connsiteY75" fmla="*/ 1906438 h 2001329"/>
                <a:gd name="connsiteX76" fmla="*/ 4761781 w 5693434"/>
                <a:gd name="connsiteY76" fmla="*/ 1923691 h 2001329"/>
                <a:gd name="connsiteX77" fmla="*/ 4830792 w 5693434"/>
                <a:gd name="connsiteY77" fmla="*/ 1940944 h 2001329"/>
                <a:gd name="connsiteX78" fmla="*/ 4917056 w 5693434"/>
                <a:gd name="connsiteY78" fmla="*/ 1949570 h 2001329"/>
                <a:gd name="connsiteX79" fmla="*/ 5287992 w 5693434"/>
                <a:gd name="connsiteY79" fmla="*/ 1966823 h 2001329"/>
                <a:gd name="connsiteX80" fmla="*/ 5408762 w 5693434"/>
                <a:gd name="connsiteY80" fmla="*/ 1984076 h 2001329"/>
                <a:gd name="connsiteX81" fmla="*/ 5503653 w 5693434"/>
                <a:gd name="connsiteY81" fmla="*/ 2001329 h 2001329"/>
                <a:gd name="connsiteX82" fmla="*/ 5641675 w 5693434"/>
                <a:gd name="connsiteY82" fmla="*/ 1992702 h 2001329"/>
                <a:gd name="connsiteX83" fmla="*/ 5693434 w 5693434"/>
                <a:gd name="connsiteY83" fmla="*/ 1984076 h 200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693434" h="2001329">
                  <a:moveTo>
                    <a:pt x="0" y="1906438"/>
                  </a:moveTo>
                  <a:cubicBezTo>
                    <a:pt x="14377" y="1871932"/>
                    <a:pt x="31311" y="1838384"/>
                    <a:pt x="43132" y="1802921"/>
                  </a:cubicBezTo>
                  <a:cubicBezTo>
                    <a:pt x="56655" y="1762352"/>
                    <a:pt x="48381" y="1785485"/>
                    <a:pt x="69011" y="1733910"/>
                  </a:cubicBezTo>
                  <a:cubicBezTo>
                    <a:pt x="97282" y="1592550"/>
                    <a:pt x="63787" y="1635616"/>
                    <a:pt x="120769" y="1578634"/>
                  </a:cubicBezTo>
                  <a:cubicBezTo>
                    <a:pt x="135147" y="1547004"/>
                    <a:pt x="152915" y="1516705"/>
                    <a:pt x="163902" y="1483744"/>
                  </a:cubicBezTo>
                  <a:cubicBezTo>
                    <a:pt x="170332" y="1464455"/>
                    <a:pt x="169436" y="1443455"/>
                    <a:pt x="172528" y="1423359"/>
                  </a:cubicBezTo>
                  <a:cubicBezTo>
                    <a:pt x="180807" y="1369540"/>
                    <a:pt x="177218" y="1376142"/>
                    <a:pt x="198407" y="1328468"/>
                  </a:cubicBezTo>
                  <a:cubicBezTo>
                    <a:pt x="203630" y="1316717"/>
                    <a:pt x="206567" y="1303056"/>
                    <a:pt x="215660" y="1293963"/>
                  </a:cubicBezTo>
                  <a:cubicBezTo>
                    <a:pt x="222090" y="1287533"/>
                    <a:pt x="232913" y="1288212"/>
                    <a:pt x="241539" y="1285336"/>
                  </a:cubicBezTo>
                  <a:cubicBezTo>
                    <a:pt x="244415" y="1273834"/>
                    <a:pt x="247841" y="1262456"/>
                    <a:pt x="250166" y="1250830"/>
                  </a:cubicBezTo>
                  <a:cubicBezTo>
                    <a:pt x="253445" y="1234433"/>
                    <a:pt x="261864" y="1174457"/>
                    <a:pt x="267419" y="1155940"/>
                  </a:cubicBezTo>
                  <a:cubicBezTo>
                    <a:pt x="271868" y="1141108"/>
                    <a:pt x="278920" y="1127185"/>
                    <a:pt x="284671" y="1112808"/>
                  </a:cubicBezTo>
                  <a:cubicBezTo>
                    <a:pt x="281796" y="1095555"/>
                    <a:pt x="274592" y="1078480"/>
                    <a:pt x="276045" y="1061049"/>
                  </a:cubicBezTo>
                  <a:cubicBezTo>
                    <a:pt x="278380" y="1033028"/>
                    <a:pt x="307458" y="980970"/>
                    <a:pt x="319177" y="957532"/>
                  </a:cubicBezTo>
                  <a:cubicBezTo>
                    <a:pt x="336694" y="878708"/>
                    <a:pt x="343075" y="842713"/>
                    <a:pt x="370936" y="759125"/>
                  </a:cubicBezTo>
                  <a:cubicBezTo>
                    <a:pt x="373811" y="750499"/>
                    <a:pt x="373741" y="740231"/>
                    <a:pt x="379562" y="733246"/>
                  </a:cubicBezTo>
                  <a:cubicBezTo>
                    <a:pt x="388766" y="722201"/>
                    <a:pt x="402566" y="715993"/>
                    <a:pt x="414068" y="707366"/>
                  </a:cubicBezTo>
                  <a:cubicBezTo>
                    <a:pt x="419819" y="692989"/>
                    <a:pt x="422212" y="676757"/>
                    <a:pt x="431320" y="664234"/>
                  </a:cubicBezTo>
                  <a:cubicBezTo>
                    <a:pt x="445671" y="644502"/>
                    <a:pt x="483079" y="612476"/>
                    <a:pt x="483079" y="612476"/>
                  </a:cubicBezTo>
                  <a:cubicBezTo>
                    <a:pt x="497254" y="577040"/>
                    <a:pt x="498857" y="562192"/>
                    <a:pt x="526211" y="534838"/>
                  </a:cubicBezTo>
                  <a:cubicBezTo>
                    <a:pt x="533542" y="527507"/>
                    <a:pt x="543994" y="524062"/>
                    <a:pt x="552090" y="517585"/>
                  </a:cubicBezTo>
                  <a:cubicBezTo>
                    <a:pt x="572791" y="501024"/>
                    <a:pt x="594642" y="485443"/>
                    <a:pt x="612475" y="465827"/>
                  </a:cubicBezTo>
                  <a:cubicBezTo>
                    <a:pt x="623754" y="453421"/>
                    <a:pt x="627880" y="435788"/>
                    <a:pt x="638354" y="422695"/>
                  </a:cubicBezTo>
                  <a:cubicBezTo>
                    <a:pt x="673171" y="379174"/>
                    <a:pt x="674310" y="383151"/>
                    <a:pt x="715992" y="362310"/>
                  </a:cubicBezTo>
                  <a:cubicBezTo>
                    <a:pt x="724618" y="353683"/>
                    <a:pt x="732844" y="344636"/>
                    <a:pt x="741871" y="336430"/>
                  </a:cubicBezTo>
                  <a:cubicBezTo>
                    <a:pt x="764489" y="315869"/>
                    <a:pt x="789269" y="297660"/>
                    <a:pt x="810883" y="276046"/>
                  </a:cubicBezTo>
                  <a:cubicBezTo>
                    <a:pt x="818214" y="268715"/>
                    <a:pt x="820805" y="257497"/>
                    <a:pt x="828136" y="250166"/>
                  </a:cubicBezTo>
                  <a:cubicBezTo>
                    <a:pt x="835467" y="242835"/>
                    <a:pt x="845831" y="239278"/>
                    <a:pt x="854015" y="232913"/>
                  </a:cubicBezTo>
                  <a:cubicBezTo>
                    <a:pt x="871742" y="219125"/>
                    <a:pt x="889893" y="205661"/>
                    <a:pt x="905773" y="189781"/>
                  </a:cubicBezTo>
                  <a:cubicBezTo>
                    <a:pt x="921653" y="173901"/>
                    <a:pt x="935212" y="155824"/>
                    <a:pt x="948905" y="138023"/>
                  </a:cubicBezTo>
                  <a:cubicBezTo>
                    <a:pt x="963987" y="118417"/>
                    <a:pt x="972587" y="92920"/>
                    <a:pt x="992037" y="77638"/>
                  </a:cubicBezTo>
                  <a:cubicBezTo>
                    <a:pt x="1014306" y="60141"/>
                    <a:pt x="1043796" y="54634"/>
                    <a:pt x="1069675" y="43132"/>
                  </a:cubicBezTo>
                  <a:cubicBezTo>
                    <a:pt x="1072551" y="34506"/>
                    <a:pt x="1072622" y="24353"/>
                    <a:pt x="1078302" y="17253"/>
                  </a:cubicBezTo>
                  <a:cubicBezTo>
                    <a:pt x="1084779" y="9157"/>
                    <a:pt x="1093818" y="305"/>
                    <a:pt x="1104181" y="0"/>
                  </a:cubicBezTo>
                  <a:lnTo>
                    <a:pt x="1371600" y="8627"/>
                  </a:lnTo>
                  <a:cubicBezTo>
                    <a:pt x="1391728" y="11502"/>
                    <a:pt x="1412551" y="11274"/>
                    <a:pt x="1431985" y="17253"/>
                  </a:cubicBezTo>
                  <a:cubicBezTo>
                    <a:pt x="1479326" y="31819"/>
                    <a:pt x="1484078" y="49559"/>
                    <a:pt x="1526875" y="69012"/>
                  </a:cubicBezTo>
                  <a:cubicBezTo>
                    <a:pt x="1543431" y="76537"/>
                    <a:pt x="1561381" y="80513"/>
                    <a:pt x="1578634" y="86264"/>
                  </a:cubicBezTo>
                  <a:cubicBezTo>
                    <a:pt x="1691817" y="171156"/>
                    <a:pt x="1554338" y="73726"/>
                    <a:pt x="1639019" y="120770"/>
                  </a:cubicBezTo>
                  <a:cubicBezTo>
                    <a:pt x="1657145" y="130840"/>
                    <a:pt x="1672231" y="146003"/>
                    <a:pt x="1690777" y="155276"/>
                  </a:cubicBezTo>
                  <a:cubicBezTo>
                    <a:pt x="1747407" y="183591"/>
                    <a:pt x="1714819" y="165055"/>
                    <a:pt x="1785668" y="215661"/>
                  </a:cubicBezTo>
                  <a:cubicBezTo>
                    <a:pt x="1819273" y="299677"/>
                    <a:pt x="1780022" y="220862"/>
                    <a:pt x="1863305" y="310551"/>
                  </a:cubicBezTo>
                  <a:cubicBezTo>
                    <a:pt x="1882871" y="331622"/>
                    <a:pt x="1896039" y="358001"/>
                    <a:pt x="1915064" y="379563"/>
                  </a:cubicBezTo>
                  <a:cubicBezTo>
                    <a:pt x="1939279" y="407006"/>
                    <a:pt x="1965723" y="432469"/>
                    <a:pt x="1992702" y="457200"/>
                  </a:cubicBezTo>
                  <a:cubicBezTo>
                    <a:pt x="2000345" y="464206"/>
                    <a:pt x="2011250" y="467122"/>
                    <a:pt x="2018581" y="474453"/>
                  </a:cubicBezTo>
                  <a:cubicBezTo>
                    <a:pt x="2143611" y="599485"/>
                    <a:pt x="2017258" y="479270"/>
                    <a:pt x="2096219" y="577970"/>
                  </a:cubicBezTo>
                  <a:cubicBezTo>
                    <a:pt x="2125055" y="614015"/>
                    <a:pt x="2133461" y="617175"/>
                    <a:pt x="2165230" y="638355"/>
                  </a:cubicBezTo>
                  <a:cubicBezTo>
                    <a:pt x="2179607" y="661359"/>
                    <a:pt x="2194693" y="683934"/>
                    <a:pt x="2208362" y="707366"/>
                  </a:cubicBezTo>
                  <a:cubicBezTo>
                    <a:pt x="2214842" y="718474"/>
                    <a:pt x="2217308" y="732055"/>
                    <a:pt x="2225615" y="741872"/>
                  </a:cubicBezTo>
                  <a:cubicBezTo>
                    <a:pt x="2249256" y="769811"/>
                    <a:pt x="2282952" y="789058"/>
                    <a:pt x="2303253" y="819510"/>
                  </a:cubicBezTo>
                  <a:cubicBezTo>
                    <a:pt x="2350888" y="890965"/>
                    <a:pt x="2293550" y="807822"/>
                    <a:pt x="2415396" y="948906"/>
                  </a:cubicBezTo>
                  <a:cubicBezTo>
                    <a:pt x="2439465" y="976775"/>
                    <a:pt x="2461955" y="1005983"/>
                    <a:pt x="2484407" y="1035170"/>
                  </a:cubicBezTo>
                  <a:cubicBezTo>
                    <a:pt x="2490728" y="1043388"/>
                    <a:pt x="2494329" y="1053718"/>
                    <a:pt x="2501660" y="1061049"/>
                  </a:cubicBezTo>
                  <a:cubicBezTo>
                    <a:pt x="2526144" y="1085533"/>
                    <a:pt x="2555812" y="1104618"/>
                    <a:pt x="2579298" y="1130061"/>
                  </a:cubicBezTo>
                  <a:cubicBezTo>
                    <a:pt x="2590670" y="1142381"/>
                    <a:pt x="2593961" y="1160730"/>
                    <a:pt x="2605177" y="1173193"/>
                  </a:cubicBezTo>
                  <a:cubicBezTo>
                    <a:pt x="2620201" y="1189886"/>
                    <a:pt x="2639209" y="1202537"/>
                    <a:pt x="2656936" y="1216325"/>
                  </a:cubicBezTo>
                  <a:cubicBezTo>
                    <a:pt x="2665120" y="1222690"/>
                    <a:pt x="2675484" y="1226247"/>
                    <a:pt x="2682815" y="1233578"/>
                  </a:cubicBezTo>
                  <a:cubicBezTo>
                    <a:pt x="2695834" y="1246597"/>
                    <a:pt x="2704879" y="1263138"/>
                    <a:pt x="2717320" y="1276710"/>
                  </a:cubicBezTo>
                  <a:cubicBezTo>
                    <a:pt x="2736555" y="1297694"/>
                    <a:pt x="2757577" y="1316967"/>
                    <a:pt x="2777705" y="1337095"/>
                  </a:cubicBezTo>
                  <a:lnTo>
                    <a:pt x="2838090" y="1397480"/>
                  </a:lnTo>
                  <a:lnTo>
                    <a:pt x="2881222" y="1440612"/>
                  </a:lnTo>
                  <a:cubicBezTo>
                    <a:pt x="2892724" y="1452114"/>
                    <a:pt x="2902715" y="1465357"/>
                    <a:pt x="2915728" y="1475117"/>
                  </a:cubicBezTo>
                  <a:cubicBezTo>
                    <a:pt x="2927230" y="1483744"/>
                    <a:pt x="2938455" y="1492752"/>
                    <a:pt x="2950234" y="1500997"/>
                  </a:cubicBezTo>
                  <a:cubicBezTo>
                    <a:pt x="2967221" y="1512888"/>
                    <a:pt x="2985801" y="1522549"/>
                    <a:pt x="3001992" y="1535502"/>
                  </a:cubicBezTo>
                  <a:cubicBezTo>
                    <a:pt x="3080064" y="1597959"/>
                    <a:pt x="2993964" y="1544528"/>
                    <a:pt x="3071003" y="1595887"/>
                  </a:cubicBezTo>
                  <a:cubicBezTo>
                    <a:pt x="3094302" y="1611420"/>
                    <a:pt x="3122808" y="1627276"/>
                    <a:pt x="3148641" y="1639019"/>
                  </a:cubicBezTo>
                  <a:cubicBezTo>
                    <a:pt x="3168577" y="1648081"/>
                    <a:pt x="3189439" y="1655104"/>
                    <a:pt x="3209026" y="1664898"/>
                  </a:cubicBezTo>
                  <a:cubicBezTo>
                    <a:pt x="3224023" y="1672396"/>
                    <a:pt x="3236252" y="1685476"/>
                    <a:pt x="3252158" y="1690778"/>
                  </a:cubicBezTo>
                  <a:cubicBezTo>
                    <a:pt x="3279977" y="1700051"/>
                    <a:pt x="3310603" y="1698757"/>
                    <a:pt x="3338422" y="1708030"/>
                  </a:cubicBezTo>
                  <a:cubicBezTo>
                    <a:pt x="3355675" y="1713781"/>
                    <a:pt x="3373153" y="1718897"/>
                    <a:pt x="3390181" y="1725283"/>
                  </a:cubicBezTo>
                  <a:cubicBezTo>
                    <a:pt x="3419179" y="1736157"/>
                    <a:pt x="3446245" y="1752925"/>
                    <a:pt x="3476445" y="1759789"/>
                  </a:cubicBezTo>
                  <a:cubicBezTo>
                    <a:pt x="3573253" y="1781791"/>
                    <a:pt x="3671999" y="1794170"/>
                    <a:pt x="3769743" y="1811547"/>
                  </a:cubicBezTo>
                  <a:lnTo>
                    <a:pt x="4011283" y="1854680"/>
                  </a:lnTo>
                  <a:lnTo>
                    <a:pt x="4097547" y="1863306"/>
                  </a:lnTo>
                  <a:cubicBezTo>
                    <a:pt x="4263304" y="1904746"/>
                    <a:pt x="4079710" y="1863925"/>
                    <a:pt x="4408098" y="1889185"/>
                  </a:cubicBezTo>
                  <a:cubicBezTo>
                    <a:pt x="4440152" y="1891651"/>
                    <a:pt x="4471068" y="1902608"/>
                    <a:pt x="4502988" y="1906438"/>
                  </a:cubicBezTo>
                  <a:cubicBezTo>
                    <a:pt x="4528861" y="1909543"/>
                    <a:pt x="4744384" y="1922604"/>
                    <a:pt x="4761781" y="1923691"/>
                  </a:cubicBezTo>
                  <a:cubicBezTo>
                    <a:pt x="4784785" y="1929442"/>
                    <a:pt x="4807403" y="1937046"/>
                    <a:pt x="4830792" y="1940944"/>
                  </a:cubicBezTo>
                  <a:cubicBezTo>
                    <a:pt x="4859297" y="1945695"/>
                    <a:pt x="4888204" y="1947937"/>
                    <a:pt x="4917056" y="1949570"/>
                  </a:cubicBezTo>
                  <a:cubicBezTo>
                    <a:pt x="5040637" y="1956565"/>
                    <a:pt x="5164347" y="1961072"/>
                    <a:pt x="5287992" y="1966823"/>
                  </a:cubicBezTo>
                  <a:cubicBezTo>
                    <a:pt x="5328249" y="1972574"/>
                    <a:pt x="5368886" y="1976101"/>
                    <a:pt x="5408762" y="1984076"/>
                  </a:cubicBezTo>
                  <a:cubicBezTo>
                    <a:pt x="5469045" y="1996132"/>
                    <a:pt x="5437431" y="1990291"/>
                    <a:pt x="5503653" y="2001329"/>
                  </a:cubicBezTo>
                  <a:cubicBezTo>
                    <a:pt x="5549660" y="1998453"/>
                    <a:pt x="5595807" y="1997289"/>
                    <a:pt x="5641675" y="1992702"/>
                  </a:cubicBezTo>
                  <a:cubicBezTo>
                    <a:pt x="5741881" y="1982681"/>
                    <a:pt x="5635162" y="1984076"/>
                    <a:pt x="5693434" y="1984076"/>
                  </a:cubicBez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2">
              <a:extLst>
                <a:ext uri="{FF2B5EF4-FFF2-40B4-BE49-F238E27FC236}">
                  <a16:creationId xmlns:a16="http://schemas.microsoft.com/office/drawing/2014/main" id="{6CA737D5-16D4-4B98-BC5B-584173CA22AE}"/>
                </a:ext>
              </a:extLst>
            </p:cNvPr>
            <p:cNvSpPr/>
            <p:nvPr/>
          </p:nvSpPr>
          <p:spPr>
            <a:xfrm>
              <a:off x="7532530" y="5448300"/>
              <a:ext cx="565155" cy="89877"/>
            </a:xfrm>
            <a:custGeom>
              <a:avLst/>
              <a:gdLst>
                <a:gd name="connsiteX0" fmla="*/ 0 w 5693434"/>
                <a:gd name="connsiteY0" fmla="*/ 1906438 h 2001329"/>
                <a:gd name="connsiteX1" fmla="*/ 43132 w 5693434"/>
                <a:gd name="connsiteY1" fmla="*/ 1802921 h 2001329"/>
                <a:gd name="connsiteX2" fmla="*/ 69011 w 5693434"/>
                <a:gd name="connsiteY2" fmla="*/ 1733910 h 2001329"/>
                <a:gd name="connsiteX3" fmla="*/ 120769 w 5693434"/>
                <a:gd name="connsiteY3" fmla="*/ 1578634 h 2001329"/>
                <a:gd name="connsiteX4" fmla="*/ 163902 w 5693434"/>
                <a:gd name="connsiteY4" fmla="*/ 1483744 h 2001329"/>
                <a:gd name="connsiteX5" fmla="*/ 172528 w 5693434"/>
                <a:gd name="connsiteY5" fmla="*/ 1423359 h 2001329"/>
                <a:gd name="connsiteX6" fmla="*/ 198407 w 5693434"/>
                <a:gd name="connsiteY6" fmla="*/ 1328468 h 2001329"/>
                <a:gd name="connsiteX7" fmla="*/ 215660 w 5693434"/>
                <a:gd name="connsiteY7" fmla="*/ 1293963 h 2001329"/>
                <a:gd name="connsiteX8" fmla="*/ 241539 w 5693434"/>
                <a:gd name="connsiteY8" fmla="*/ 1285336 h 2001329"/>
                <a:gd name="connsiteX9" fmla="*/ 250166 w 5693434"/>
                <a:gd name="connsiteY9" fmla="*/ 1250830 h 2001329"/>
                <a:gd name="connsiteX10" fmla="*/ 267419 w 5693434"/>
                <a:gd name="connsiteY10" fmla="*/ 1155940 h 2001329"/>
                <a:gd name="connsiteX11" fmla="*/ 284671 w 5693434"/>
                <a:gd name="connsiteY11" fmla="*/ 1112808 h 2001329"/>
                <a:gd name="connsiteX12" fmla="*/ 276045 w 5693434"/>
                <a:gd name="connsiteY12" fmla="*/ 1061049 h 2001329"/>
                <a:gd name="connsiteX13" fmla="*/ 319177 w 5693434"/>
                <a:gd name="connsiteY13" fmla="*/ 957532 h 2001329"/>
                <a:gd name="connsiteX14" fmla="*/ 370936 w 5693434"/>
                <a:gd name="connsiteY14" fmla="*/ 759125 h 2001329"/>
                <a:gd name="connsiteX15" fmla="*/ 379562 w 5693434"/>
                <a:gd name="connsiteY15" fmla="*/ 733246 h 2001329"/>
                <a:gd name="connsiteX16" fmla="*/ 414068 w 5693434"/>
                <a:gd name="connsiteY16" fmla="*/ 707366 h 2001329"/>
                <a:gd name="connsiteX17" fmla="*/ 431320 w 5693434"/>
                <a:gd name="connsiteY17" fmla="*/ 664234 h 2001329"/>
                <a:gd name="connsiteX18" fmla="*/ 483079 w 5693434"/>
                <a:gd name="connsiteY18" fmla="*/ 612476 h 2001329"/>
                <a:gd name="connsiteX19" fmla="*/ 526211 w 5693434"/>
                <a:gd name="connsiteY19" fmla="*/ 534838 h 2001329"/>
                <a:gd name="connsiteX20" fmla="*/ 552090 w 5693434"/>
                <a:gd name="connsiteY20" fmla="*/ 517585 h 2001329"/>
                <a:gd name="connsiteX21" fmla="*/ 612475 w 5693434"/>
                <a:gd name="connsiteY21" fmla="*/ 465827 h 2001329"/>
                <a:gd name="connsiteX22" fmla="*/ 638354 w 5693434"/>
                <a:gd name="connsiteY22" fmla="*/ 422695 h 2001329"/>
                <a:gd name="connsiteX23" fmla="*/ 715992 w 5693434"/>
                <a:gd name="connsiteY23" fmla="*/ 362310 h 2001329"/>
                <a:gd name="connsiteX24" fmla="*/ 741871 w 5693434"/>
                <a:gd name="connsiteY24" fmla="*/ 336430 h 2001329"/>
                <a:gd name="connsiteX25" fmla="*/ 810883 w 5693434"/>
                <a:gd name="connsiteY25" fmla="*/ 276046 h 2001329"/>
                <a:gd name="connsiteX26" fmla="*/ 828136 w 5693434"/>
                <a:gd name="connsiteY26" fmla="*/ 250166 h 2001329"/>
                <a:gd name="connsiteX27" fmla="*/ 854015 w 5693434"/>
                <a:gd name="connsiteY27" fmla="*/ 232913 h 2001329"/>
                <a:gd name="connsiteX28" fmla="*/ 905773 w 5693434"/>
                <a:gd name="connsiteY28" fmla="*/ 189781 h 2001329"/>
                <a:gd name="connsiteX29" fmla="*/ 948905 w 5693434"/>
                <a:gd name="connsiteY29" fmla="*/ 138023 h 2001329"/>
                <a:gd name="connsiteX30" fmla="*/ 992037 w 5693434"/>
                <a:gd name="connsiteY30" fmla="*/ 77638 h 2001329"/>
                <a:gd name="connsiteX31" fmla="*/ 1069675 w 5693434"/>
                <a:gd name="connsiteY31" fmla="*/ 43132 h 2001329"/>
                <a:gd name="connsiteX32" fmla="*/ 1078302 w 5693434"/>
                <a:gd name="connsiteY32" fmla="*/ 17253 h 2001329"/>
                <a:gd name="connsiteX33" fmla="*/ 1104181 w 5693434"/>
                <a:gd name="connsiteY33" fmla="*/ 0 h 2001329"/>
                <a:gd name="connsiteX34" fmla="*/ 1371600 w 5693434"/>
                <a:gd name="connsiteY34" fmla="*/ 8627 h 2001329"/>
                <a:gd name="connsiteX35" fmla="*/ 1431985 w 5693434"/>
                <a:gd name="connsiteY35" fmla="*/ 17253 h 2001329"/>
                <a:gd name="connsiteX36" fmla="*/ 1526875 w 5693434"/>
                <a:gd name="connsiteY36" fmla="*/ 69012 h 2001329"/>
                <a:gd name="connsiteX37" fmla="*/ 1578634 w 5693434"/>
                <a:gd name="connsiteY37" fmla="*/ 86264 h 2001329"/>
                <a:gd name="connsiteX38" fmla="*/ 1639019 w 5693434"/>
                <a:gd name="connsiteY38" fmla="*/ 120770 h 2001329"/>
                <a:gd name="connsiteX39" fmla="*/ 1690777 w 5693434"/>
                <a:gd name="connsiteY39" fmla="*/ 155276 h 2001329"/>
                <a:gd name="connsiteX40" fmla="*/ 1785668 w 5693434"/>
                <a:gd name="connsiteY40" fmla="*/ 215661 h 2001329"/>
                <a:gd name="connsiteX41" fmla="*/ 1863305 w 5693434"/>
                <a:gd name="connsiteY41" fmla="*/ 310551 h 2001329"/>
                <a:gd name="connsiteX42" fmla="*/ 1915064 w 5693434"/>
                <a:gd name="connsiteY42" fmla="*/ 379563 h 2001329"/>
                <a:gd name="connsiteX43" fmla="*/ 1992702 w 5693434"/>
                <a:gd name="connsiteY43" fmla="*/ 457200 h 2001329"/>
                <a:gd name="connsiteX44" fmla="*/ 2018581 w 5693434"/>
                <a:gd name="connsiteY44" fmla="*/ 474453 h 2001329"/>
                <a:gd name="connsiteX45" fmla="*/ 2096219 w 5693434"/>
                <a:gd name="connsiteY45" fmla="*/ 577970 h 2001329"/>
                <a:gd name="connsiteX46" fmla="*/ 2165230 w 5693434"/>
                <a:gd name="connsiteY46" fmla="*/ 638355 h 2001329"/>
                <a:gd name="connsiteX47" fmla="*/ 2208362 w 5693434"/>
                <a:gd name="connsiteY47" fmla="*/ 707366 h 2001329"/>
                <a:gd name="connsiteX48" fmla="*/ 2225615 w 5693434"/>
                <a:gd name="connsiteY48" fmla="*/ 741872 h 2001329"/>
                <a:gd name="connsiteX49" fmla="*/ 2303253 w 5693434"/>
                <a:gd name="connsiteY49" fmla="*/ 819510 h 2001329"/>
                <a:gd name="connsiteX50" fmla="*/ 2415396 w 5693434"/>
                <a:gd name="connsiteY50" fmla="*/ 948906 h 2001329"/>
                <a:gd name="connsiteX51" fmla="*/ 2484407 w 5693434"/>
                <a:gd name="connsiteY51" fmla="*/ 1035170 h 2001329"/>
                <a:gd name="connsiteX52" fmla="*/ 2501660 w 5693434"/>
                <a:gd name="connsiteY52" fmla="*/ 1061049 h 2001329"/>
                <a:gd name="connsiteX53" fmla="*/ 2579298 w 5693434"/>
                <a:gd name="connsiteY53" fmla="*/ 1130061 h 2001329"/>
                <a:gd name="connsiteX54" fmla="*/ 2605177 w 5693434"/>
                <a:gd name="connsiteY54" fmla="*/ 1173193 h 2001329"/>
                <a:gd name="connsiteX55" fmla="*/ 2656936 w 5693434"/>
                <a:gd name="connsiteY55" fmla="*/ 1216325 h 2001329"/>
                <a:gd name="connsiteX56" fmla="*/ 2682815 w 5693434"/>
                <a:gd name="connsiteY56" fmla="*/ 1233578 h 2001329"/>
                <a:gd name="connsiteX57" fmla="*/ 2717320 w 5693434"/>
                <a:gd name="connsiteY57" fmla="*/ 1276710 h 2001329"/>
                <a:gd name="connsiteX58" fmla="*/ 2777705 w 5693434"/>
                <a:gd name="connsiteY58" fmla="*/ 1337095 h 2001329"/>
                <a:gd name="connsiteX59" fmla="*/ 2838090 w 5693434"/>
                <a:gd name="connsiteY59" fmla="*/ 1397480 h 2001329"/>
                <a:gd name="connsiteX60" fmla="*/ 2881222 w 5693434"/>
                <a:gd name="connsiteY60" fmla="*/ 1440612 h 2001329"/>
                <a:gd name="connsiteX61" fmla="*/ 2915728 w 5693434"/>
                <a:gd name="connsiteY61" fmla="*/ 1475117 h 2001329"/>
                <a:gd name="connsiteX62" fmla="*/ 2950234 w 5693434"/>
                <a:gd name="connsiteY62" fmla="*/ 1500997 h 2001329"/>
                <a:gd name="connsiteX63" fmla="*/ 3001992 w 5693434"/>
                <a:gd name="connsiteY63" fmla="*/ 1535502 h 2001329"/>
                <a:gd name="connsiteX64" fmla="*/ 3071003 w 5693434"/>
                <a:gd name="connsiteY64" fmla="*/ 1595887 h 2001329"/>
                <a:gd name="connsiteX65" fmla="*/ 3148641 w 5693434"/>
                <a:gd name="connsiteY65" fmla="*/ 1639019 h 2001329"/>
                <a:gd name="connsiteX66" fmla="*/ 3209026 w 5693434"/>
                <a:gd name="connsiteY66" fmla="*/ 1664898 h 2001329"/>
                <a:gd name="connsiteX67" fmla="*/ 3252158 w 5693434"/>
                <a:gd name="connsiteY67" fmla="*/ 1690778 h 2001329"/>
                <a:gd name="connsiteX68" fmla="*/ 3338422 w 5693434"/>
                <a:gd name="connsiteY68" fmla="*/ 1708030 h 2001329"/>
                <a:gd name="connsiteX69" fmla="*/ 3390181 w 5693434"/>
                <a:gd name="connsiteY69" fmla="*/ 1725283 h 2001329"/>
                <a:gd name="connsiteX70" fmla="*/ 3476445 w 5693434"/>
                <a:gd name="connsiteY70" fmla="*/ 1759789 h 2001329"/>
                <a:gd name="connsiteX71" fmla="*/ 3769743 w 5693434"/>
                <a:gd name="connsiteY71" fmla="*/ 1811547 h 2001329"/>
                <a:gd name="connsiteX72" fmla="*/ 4011283 w 5693434"/>
                <a:gd name="connsiteY72" fmla="*/ 1854680 h 2001329"/>
                <a:gd name="connsiteX73" fmla="*/ 4097547 w 5693434"/>
                <a:gd name="connsiteY73" fmla="*/ 1863306 h 2001329"/>
                <a:gd name="connsiteX74" fmla="*/ 4408098 w 5693434"/>
                <a:gd name="connsiteY74" fmla="*/ 1889185 h 2001329"/>
                <a:gd name="connsiteX75" fmla="*/ 4502988 w 5693434"/>
                <a:gd name="connsiteY75" fmla="*/ 1906438 h 2001329"/>
                <a:gd name="connsiteX76" fmla="*/ 4761781 w 5693434"/>
                <a:gd name="connsiteY76" fmla="*/ 1923691 h 2001329"/>
                <a:gd name="connsiteX77" fmla="*/ 4830792 w 5693434"/>
                <a:gd name="connsiteY77" fmla="*/ 1940944 h 2001329"/>
                <a:gd name="connsiteX78" fmla="*/ 4917056 w 5693434"/>
                <a:gd name="connsiteY78" fmla="*/ 1949570 h 2001329"/>
                <a:gd name="connsiteX79" fmla="*/ 5287992 w 5693434"/>
                <a:gd name="connsiteY79" fmla="*/ 1966823 h 2001329"/>
                <a:gd name="connsiteX80" fmla="*/ 5408762 w 5693434"/>
                <a:gd name="connsiteY80" fmla="*/ 1984076 h 2001329"/>
                <a:gd name="connsiteX81" fmla="*/ 5503653 w 5693434"/>
                <a:gd name="connsiteY81" fmla="*/ 2001329 h 2001329"/>
                <a:gd name="connsiteX82" fmla="*/ 5641675 w 5693434"/>
                <a:gd name="connsiteY82" fmla="*/ 1992702 h 2001329"/>
                <a:gd name="connsiteX83" fmla="*/ 5693434 w 5693434"/>
                <a:gd name="connsiteY83" fmla="*/ 1984076 h 200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693434" h="2001329">
                  <a:moveTo>
                    <a:pt x="0" y="1906438"/>
                  </a:moveTo>
                  <a:cubicBezTo>
                    <a:pt x="14377" y="1871932"/>
                    <a:pt x="31311" y="1838384"/>
                    <a:pt x="43132" y="1802921"/>
                  </a:cubicBezTo>
                  <a:cubicBezTo>
                    <a:pt x="56655" y="1762352"/>
                    <a:pt x="48381" y="1785485"/>
                    <a:pt x="69011" y="1733910"/>
                  </a:cubicBezTo>
                  <a:cubicBezTo>
                    <a:pt x="97282" y="1592550"/>
                    <a:pt x="63787" y="1635616"/>
                    <a:pt x="120769" y="1578634"/>
                  </a:cubicBezTo>
                  <a:cubicBezTo>
                    <a:pt x="135147" y="1547004"/>
                    <a:pt x="152915" y="1516705"/>
                    <a:pt x="163902" y="1483744"/>
                  </a:cubicBezTo>
                  <a:cubicBezTo>
                    <a:pt x="170332" y="1464455"/>
                    <a:pt x="169436" y="1443455"/>
                    <a:pt x="172528" y="1423359"/>
                  </a:cubicBezTo>
                  <a:cubicBezTo>
                    <a:pt x="180807" y="1369540"/>
                    <a:pt x="177218" y="1376142"/>
                    <a:pt x="198407" y="1328468"/>
                  </a:cubicBezTo>
                  <a:cubicBezTo>
                    <a:pt x="203630" y="1316717"/>
                    <a:pt x="206567" y="1303056"/>
                    <a:pt x="215660" y="1293963"/>
                  </a:cubicBezTo>
                  <a:cubicBezTo>
                    <a:pt x="222090" y="1287533"/>
                    <a:pt x="232913" y="1288212"/>
                    <a:pt x="241539" y="1285336"/>
                  </a:cubicBezTo>
                  <a:cubicBezTo>
                    <a:pt x="244415" y="1273834"/>
                    <a:pt x="247841" y="1262456"/>
                    <a:pt x="250166" y="1250830"/>
                  </a:cubicBezTo>
                  <a:cubicBezTo>
                    <a:pt x="253445" y="1234433"/>
                    <a:pt x="261864" y="1174457"/>
                    <a:pt x="267419" y="1155940"/>
                  </a:cubicBezTo>
                  <a:cubicBezTo>
                    <a:pt x="271868" y="1141108"/>
                    <a:pt x="278920" y="1127185"/>
                    <a:pt x="284671" y="1112808"/>
                  </a:cubicBezTo>
                  <a:cubicBezTo>
                    <a:pt x="281796" y="1095555"/>
                    <a:pt x="274592" y="1078480"/>
                    <a:pt x="276045" y="1061049"/>
                  </a:cubicBezTo>
                  <a:cubicBezTo>
                    <a:pt x="278380" y="1033028"/>
                    <a:pt x="307458" y="980970"/>
                    <a:pt x="319177" y="957532"/>
                  </a:cubicBezTo>
                  <a:cubicBezTo>
                    <a:pt x="336694" y="878708"/>
                    <a:pt x="343075" y="842713"/>
                    <a:pt x="370936" y="759125"/>
                  </a:cubicBezTo>
                  <a:cubicBezTo>
                    <a:pt x="373811" y="750499"/>
                    <a:pt x="373741" y="740231"/>
                    <a:pt x="379562" y="733246"/>
                  </a:cubicBezTo>
                  <a:cubicBezTo>
                    <a:pt x="388766" y="722201"/>
                    <a:pt x="402566" y="715993"/>
                    <a:pt x="414068" y="707366"/>
                  </a:cubicBezTo>
                  <a:cubicBezTo>
                    <a:pt x="419819" y="692989"/>
                    <a:pt x="422212" y="676757"/>
                    <a:pt x="431320" y="664234"/>
                  </a:cubicBezTo>
                  <a:cubicBezTo>
                    <a:pt x="445671" y="644502"/>
                    <a:pt x="483079" y="612476"/>
                    <a:pt x="483079" y="612476"/>
                  </a:cubicBezTo>
                  <a:cubicBezTo>
                    <a:pt x="497254" y="577040"/>
                    <a:pt x="498857" y="562192"/>
                    <a:pt x="526211" y="534838"/>
                  </a:cubicBezTo>
                  <a:cubicBezTo>
                    <a:pt x="533542" y="527507"/>
                    <a:pt x="543994" y="524062"/>
                    <a:pt x="552090" y="517585"/>
                  </a:cubicBezTo>
                  <a:cubicBezTo>
                    <a:pt x="572791" y="501024"/>
                    <a:pt x="594642" y="485443"/>
                    <a:pt x="612475" y="465827"/>
                  </a:cubicBezTo>
                  <a:cubicBezTo>
                    <a:pt x="623754" y="453421"/>
                    <a:pt x="627880" y="435788"/>
                    <a:pt x="638354" y="422695"/>
                  </a:cubicBezTo>
                  <a:cubicBezTo>
                    <a:pt x="673171" y="379174"/>
                    <a:pt x="674310" y="383151"/>
                    <a:pt x="715992" y="362310"/>
                  </a:cubicBezTo>
                  <a:cubicBezTo>
                    <a:pt x="724618" y="353683"/>
                    <a:pt x="732844" y="344636"/>
                    <a:pt x="741871" y="336430"/>
                  </a:cubicBezTo>
                  <a:cubicBezTo>
                    <a:pt x="764489" y="315869"/>
                    <a:pt x="789269" y="297660"/>
                    <a:pt x="810883" y="276046"/>
                  </a:cubicBezTo>
                  <a:cubicBezTo>
                    <a:pt x="818214" y="268715"/>
                    <a:pt x="820805" y="257497"/>
                    <a:pt x="828136" y="250166"/>
                  </a:cubicBezTo>
                  <a:cubicBezTo>
                    <a:pt x="835467" y="242835"/>
                    <a:pt x="845831" y="239278"/>
                    <a:pt x="854015" y="232913"/>
                  </a:cubicBezTo>
                  <a:cubicBezTo>
                    <a:pt x="871742" y="219125"/>
                    <a:pt x="889893" y="205661"/>
                    <a:pt x="905773" y="189781"/>
                  </a:cubicBezTo>
                  <a:cubicBezTo>
                    <a:pt x="921653" y="173901"/>
                    <a:pt x="935212" y="155824"/>
                    <a:pt x="948905" y="138023"/>
                  </a:cubicBezTo>
                  <a:cubicBezTo>
                    <a:pt x="963987" y="118417"/>
                    <a:pt x="972587" y="92920"/>
                    <a:pt x="992037" y="77638"/>
                  </a:cubicBezTo>
                  <a:cubicBezTo>
                    <a:pt x="1014306" y="60141"/>
                    <a:pt x="1043796" y="54634"/>
                    <a:pt x="1069675" y="43132"/>
                  </a:cubicBezTo>
                  <a:cubicBezTo>
                    <a:pt x="1072551" y="34506"/>
                    <a:pt x="1072622" y="24353"/>
                    <a:pt x="1078302" y="17253"/>
                  </a:cubicBezTo>
                  <a:cubicBezTo>
                    <a:pt x="1084779" y="9157"/>
                    <a:pt x="1093818" y="305"/>
                    <a:pt x="1104181" y="0"/>
                  </a:cubicBezTo>
                  <a:lnTo>
                    <a:pt x="1371600" y="8627"/>
                  </a:lnTo>
                  <a:cubicBezTo>
                    <a:pt x="1391728" y="11502"/>
                    <a:pt x="1412551" y="11274"/>
                    <a:pt x="1431985" y="17253"/>
                  </a:cubicBezTo>
                  <a:cubicBezTo>
                    <a:pt x="1479326" y="31819"/>
                    <a:pt x="1484078" y="49559"/>
                    <a:pt x="1526875" y="69012"/>
                  </a:cubicBezTo>
                  <a:cubicBezTo>
                    <a:pt x="1543431" y="76537"/>
                    <a:pt x="1561381" y="80513"/>
                    <a:pt x="1578634" y="86264"/>
                  </a:cubicBezTo>
                  <a:cubicBezTo>
                    <a:pt x="1691817" y="171156"/>
                    <a:pt x="1554338" y="73726"/>
                    <a:pt x="1639019" y="120770"/>
                  </a:cubicBezTo>
                  <a:cubicBezTo>
                    <a:pt x="1657145" y="130840"/>
                    <a:pt x="1672231" y="146003"/>
                    <a:pt x="1690777" y="155276"/>
                  </a:cubicBezTo>
                  <a:cubicBezTo>
                    <a:pt x="1747407" y="183591"/>
                    <a:pt x="1714819" y="165055"/>
                    <a:pt x="1785668" y="215661"/>
                  </a:cubicBezTo>
                  <a:cubicBezTo>
                    <a:pt x="1819273" y="299677"/>
                    <a:pt x="1780022" y="220862"/>
                    <a:pt x="1863305" y="310551"/>
                  </a:cubicBezTo>
                  <a:cubicBezTo>
                    <a:pt x="1882871" y="331622"/>
                    <a:pt x="1896039" y="358001"/>
                    <a:pt x="1915064" y="379563"/>
                  </a:cubicBezTo>
                  <a:cubicBezTo>
                    <a:pt x="1939279" y="407006"/>
                    <a:pt x="1965723" y="432469"/>
                    <a:pt x="1992702" y="457200"/>
                  </a:cubicBezTo>
                  <a:cubicBezTo>
                    <a:pt x="2000345" y="464206"/>
                    <a:pt x="2011250" y="467122"/>
                    <a:pt x="2018581" y="474453"/>
                  </a:cubicBezTo>
                  <a:cubicBezTo>
                    <a:pt x="2143611" y="599485"/>
                    <a:pt x="2017258" y="479270"/>
                    <a:pt x="2096219" y="577970"/>
                  </a:cubicBezTo>
                  <a:cubicBezTo>
                    <a:pt x="2125055" y="614015"/>
                    <a:pt x="2133461" y="617175"/>
                    <a:pt x="2165230" y="638355"/>
                  </a:cubicBezTo>
                  <a:cubicBezTo>
                    <a:pt x="2179607" y="661359"/>
                    <a:pt x="2194693" y="683934"/>
                    <a:pt x="2208362" y="707366"/>
                  </a:cubicBezTo>
                  <a:cubicBezTo>
                    <a:pt x="2214842" y="718474"/>
                    <a:pt x="2217308" y="732055"/>
                    <a:pt x="2225615" y="741872"/>
                  </a:cubicBezTo>
                  <a:cubicBezTo>
                    <a:pt x="2249256" y="769811"/>
                    <a:pt x="2282952" y="789058"/>
                    <a:pt x="2303253" y="819510"/>
                  </a:cubicBezTo>
                  <a:cubicBezTo>
                    <a:pt x="2350888" y="890965"/>
                    <a:pt x="2293550" y="807822"/>
                    <a:pt x="2415396" y="948906"/>
                  </a:cubicBezTo>
                  <a:cubicBezTo>
                    <a:pt x="2439465" y="976775"/>
                    <a:pt x="2461955" y="1005983"/>
                    <a:pt x="2484407" y="1035170"/>
                  </a:cubicBezTo>
                  <a:cubicBezTo>
                    <a:pt x="2490728" y="1043388"/>
                    <a:pt x="2494329" y="1053718"/>
                    <a:pt x="2501660" y="1061049"/>
                  </a:cubicBezTo>
                  <a:cubicBezTo>
                    <a:pt x="2526144" y="1085533"/>
                    <a:pt x="2555812" y="1104618"/>
                    <a:pt x="2579298" y="1130061"/>
                  </a:cubicBezTo>
                  <a:cubicBezTo>
                    <a:pt x="2590670" y="1142381"/>
                    <a:pt x="2593961" y="1160730"/>
                    <a:pt x="2605177" y="1173193"/>
                  </a:cubicBezTo>
                  <a:cubicBezTo>
                    <a:pt x="2620201" y="1189886"/>
                    <a:pt x="2639209" y="1202537"/>
                    <a:pt x="2656936" y="1216325"/>
                  </a:cubicBezTo>
                  <a:cubicBezTo>
                    <a:pt x="2665120" y="1222690"/>
                    <a:pt x="2675484" y="1226247"/>
                    <a:pt x="2682815" y="1233578"/>
                  </a:cubicBezTo>
                  <a:cubicBezTo>
                    <a:pt x="2695834" y="1246597"/>
                    <a:pt x="2704879" y="1263138"/>
                    <a:pt x="2717320" y="1276710"/>
                  </a:cubicBezTo>
                  <a:cubicBezTo>
                    <a:pt x="2736555" y="1297694"/>
                    <a:pt x="2757577" y="1316967"/>
                    <a:pt x="2777705" y="1337095"/>
                  </a:cubicBezTo>
                  <a:lnTo>
                    <a:pt x="2838090" y="1397480"/>
                  </a:lnTo>
                  <a:lnTo>
                    <a:pt x="2881222" y="1440612"/>
                  </a:lnTo>
                  <a:cubicBezTo>
                    <a:pt x="2892724" y="1452114"/>
                    <a:pt x="2902715" y="1465357"/>
                    <a:pt x="2915728" y="1475117"/>
                  </a:cubicBezTo>
                  <a:cubicBezTo>
                    <a:pt x="2927230" y="1483744"/>
                    <a:pt x="2938455" y="1492752"/>
                    <a:pt x="2950234" y="1500997"/>
                  </a:cubicBezTo>
                  <a:cubicBezTo>
                    <a:pt x="2967221" y="1512888"/>
                    <a:pt x="2985801" y="1522549"/>
                    <a:pt x="3001992" y="1535502"/>
                  </a:cubicBezTo>
                  <a:cubicBezTo>
                    <a:pt x="3080064" y="1597959"/>
                    <a:pt x="2993964" y="1544528"/>
                    <a:pt x="3071003" y="1595887"/>
                  </a:cubicBezTo>
                  <a:cubicBezTo>
                    <a:pt x="3094302" y="1611420"/>
                    <a:pt x="3122808" y="1627276"/>
                    <a:pt x="3148641" y="1639019"/>
                  </a:cubicBezTo>
                  <a:cubicBezTo>
                    <a:pt x="3168577" y="1648081"/>
                    <a:pt x="3189439" y="1655104"/>
                    <a:pt x="3209026" y="1664898"/>
                  </a:cubicBezTo>
                  <a:cubicBezTo>
                    <a:pt x="3224023" y="1672396"/>
                    <a:pt x="3236252" y="1685476"/>
                    <a:pt x="3252158" y="1690778"/>
                  </a:cubicBezTo>
                  <a:cubicBezTo>
                    <a:pt x="3279977" y="1700051"/>
                    <a:pt x="3310603" y="1698757"/>
                    <a:pt x="3338422" y="1708030"/>
                  </a:cubicBezTo>
                  <a:cubicBezTo>
                    <a:pt x="3355675" y="1713781"/>
                    <a:pt x="3373153" y="1718897"/>
                    <a:pt x="3390181" y="1725283"/>
                  </a:cubicBezTo>
                  <a:cubicBezTo>
                    <a:pt x="3419179" y="1736157"/>
                    <a:pt x="3446245" y="1752925"/>
                    <a:pt x="3476445" y="1759789"/>
                  </a:cubicBezTo>
                  <a:cubicBezTo>
                    <a:pt x="3573253" y="1781791"/>
                    <a:pt x="3671999" y="1794170"/>
                    <a:pt x="3769743" y="1811547"/>
                  </a:cubicBezTo>
                  <a:lnTo>
                    <a:pt x="4011283" y="1854680"/>
                  </a:lnTo>
                  <a:lnTo>
                    <a:pt x="4097547" y="1863306"/>
                  </a:lnTo>
                  <a:cubicBezTo>
                    <a:pt x="4263304" y="1904746"/>
                    <a:pt x="4079710" y="1863925"/>
                    <a:pt x="4408098" y="1889185"/>
                  </a:cubicBezTo>
                  <a:cubicBezTo>
                    <a:pt x="4440152" y="1891651"/>
                    <a:pt x="4471068" y="1902608"/>
                    <a:pt x="4502988" y="1906438"/>
                  </a:cubicBezTo>
                  <a:cubicBezTo>
                    <a:pt x="4528861" y="1909543"/>
                    <a:pt x="4744384" y="1922604"/>
                    <a:pt x="4761781" y="1923691"/>
                  </a:cubicBezTo>
                  <a:cubicBezTo>
                    <a:pt x="4784785" y="1929442"/>
                    <a:pt x="4807403" y="1937046"/>
                    <a:pt x="4830792" y="1940944"/>
                  </a:cubicBezTo>
                  <a:cubicBezTo>
                    <a:pt x="4859297" y="1945695"/>
                    <a:pt x="4888204" y="1947937"/>
                    <a:pt x="4917056" y="1949570"/>
                  </a:cubicBezTo>
                  <a:cubicBezTo>
                    <a:pt x="5040637" y="1956565"/>
                    <a:pt x="5164347" y="1961072"/>
                    <a:pt x="5287992" y="1966823"/>
                  </a:cubicBezTo>
                  <a:cubicBezTo>
                    <a:pt x="5328249" y="1972574"/>
                    <a:pt x="5368886" y="1976101"/>
                    <a:pt x="5408762" y="1984076"/>
                  </a:cubicBezTo>
                  <a:cubicBezTo>
                    <a:pt x="5469045" y="1996132"/>
                    <a:pt x="5437431" y="1990291"/>
                    <a:pt x="5503653" y="2001329"/>
                  </a:cubicBezTo>
                  <a:cubicBezTo>
                    <a:pt x="5549660" y="1998453"/>
                    <a:pt x="5595807" y="1997289"/>
                    <a:pt x="5641675" y="1992702"/>
                  </a:cubicBezTo>
                  <a:cubicBezTo>
                    <a:pt x="5741881" y="1982681"/>
                    <a:pt x="5635162" y="1984076"/>
                    <a:pt x="5693434" y="1984076"/>
                  </a:cubicBez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3">
              <a:extLst>
                <a:ext uri="{FF2B5EF4-FFF2-40B4-BE49-F238E27FC236}">
                  <a16:creationId xmlns:a16="http://schemas.microsoft.com/office/drawing/2014/main" id="{13C41C43-DE90-4C0D-989F-64AF6ABE38E1}"/>
                </a:ext>
              </a:extLst>
            </p:cNvPr>
            <p:cNvSpPr/>
            <p:nvPr/>
          </p:nvSpPr>
          <p:spPr>
            <a:xfrm>
              <a:off x="7945467" y="5405438"/>
              <a:ext cx="565155" cy="132739"/>
            </a:xfrm>
            <a:custGeom>
              <a:avLst/>
              <a:gdLst>
                <a:gd name="connsiteX0" fmla="*/ 0 w 5693434"/>
                <a:gd name="connsiteY0" fmla="*/ 1906438 h 2001329"/>
                <a:gd name="connsiteX1" fmla="*/ 43132 w 5693434"/>
                <a:gd name="connsiteY1" fmla="*/ 1802921 h 2001329"/>
                <a:gd name="connsiteX2" fmla="*/ 69011 w 5693434"/>
                <a:gd name="connsiteY2" fmla="*/ 1733910 h 2001329"/>
                <a:gd name="connsiteX3" fmla="*/ 120769 w 5693434"/>
                <a:gd name="connsiteY3" fmla="*/ 1578634 h 2001329"/>
                <a:gd name="connsiteX4" fmla="*/ 163902 w 5693434"/>
                <a:gd name="connsiteY4" fmla="*/ 1483744 h 2001329"/>
                <a:gd name="connsiteX5" fmla="*/ 172528 w 5693434"/>
                <a:gd name="connsiteY5" fmla="*/ 1423359 h 2001329"/>
                <a:gd name="connsiteX6" fmla="*/ 198407 w 5693434"/>
                <a:gd name="connsiteY6" fmla="*/ 1328468 h 2001329"/>
                <a:gd name="connsiteX7" fmla="*/ 215660 w 5693434"/>
                <a:gd name="connsiteY7" fmla="*/ 1293963 h 2001329"/>
                <a:gd name="connsiteX8" fmla="*/ 241539 w 5693434"/>
                <a:gd name="connsiteY8" fmla="*/ 1285336 h 2001329"/>
                <a:gd name="connsiteX9" fmla="*/ 250166 w 5693434"/>
                <a:gd name="connsiteY9" fmla="*/ 1250830 h 2001329"/>
                <a:gd name="connsiteX10" fmla="*/ 267419 w 5693434"/>
                <a:gd name="connsiteY10" fmla="*/ 1155940 h 2001329"/>
                <a:gd name="connsiteX11" fmla="*/ 284671 w 5693434"/>
                <a:gd name="connsiteY11" fmla="*/ 1112808 h 2001329"/>
                <a:gd name="connsiteX12" fmla="*/ 276045 w 5693434"/>
                <a:gd name="connsiteY12" fmla="*/ 1061049 h 2001329"/>
                <a:gd name="connsiteX13" fmla="*/ 319177 w 5693434"/>
                <a:gd name="connsiteY13" fmla="*/ 957532 h 2001329"/>
                <a:gd name="connsiteX14" fmla="*/ 370936 w 5693434"/>
                <a:gd name="connsiteY14" fmla="*/ 759125 h 2001329"/>
                <a:gd name="connsiteX15" fmla="*/ 379562 w 5693434"/>
                <a:gd name="connsiteY15" fmla="*/ 733246 h 2001329"/>
                <a:gd name="connsiteX16" fmla="*/ 414068 w 5693434"/>
                <a:gd name="connsiteY16" fmla="*/ 707366 h 2001329"/>
                <a:gd name="connsiteX17" fmla="*/ 431320 w 5693434"/>
                <a:gd name="connsiteY17" fmla="*/ 664234 h 2001329"/>
                <a:gd name="connsiteX18" fmla="*/ 483079 w 5693434"/>
                <a:gd name="connsiteY18" fmla="*/ 612476 h 2001329"/>
                <a:gd name="connsiteX19" fmla="*/ 526211 w 5693434"/>
                <a:gd name="connsiteY19" fmla="*/ 534838 h 2001329"/>
                <a:gd name="connsiteX20" fmla="*/ 552090 w 5693434"/>
                <a:gd name="connsiteY20" fmla="*/ 517585 h 2001329"/>
                <a:gd name="connsiteX21" fmla="*/ 612475 w 5693434"/>
                <a:gd name="connsiteY21" fmla="*/ 465827 h 2001329"/>
                <a:gd name="connsiteX22" fmla="*/ 638354 w 5693434"/>
                <a:gd name="connsiteY22" fmla="*/ 422695 h 2001329"/>
                <a:gd name="connsiteX23" fmla="*/ 715992 w 5693434"/>
                <a:gd name="connsiteY23" fmla="*/ 362310 h 2001329"/>
                <a:gd name="connsiteX24" fmla="*/ 741871 w 5693434"/>
                <a:gd name="connsiteY24" fmla="*/ 336430 h 2001329"/>
                <a:gd name="connsiteX25" fmla="*/ 810883 w 5693434"/>
                <a:gd name="connsiteY25" fmla="*/ 276046 h 2001329"/>
                <a:gd name="connsiteX26" fmla="*/ 828136 w 5693434"/>
                <a:gd name="connsiteY26" fmla="*/ 250166 h 2001329"/>
                <a:gd name="connsiteX27" fmla="*/ 854015 w 5693434"/>
                <a:gd name="connsiteY27" fmla="*/ 232913 h 2001329"/>
                <a:gd name="connsiteX28" fmla="*/ 905773 w 5693434"/>
                <a:gd name="connsiteY28" fmla="*/ 189781 h 2001329"/>
                <a:gd name="connsiteX29" fmla="*/ 948905 w 5693434"/>
                <a:gd name="connsiteY29" fmla="*/ 138023 h 2001329"/>
                <a:gd name="connsiteX30" fmla="*/ 992037 w 5693434"/>
                <a:gd name="connsiteY30" fmla="*/ 77638 h 2001329"/>
                <a:gd name="connsiteX31" fmla="*/ 1069675 w 5693434"/>
                <a:gd name="connsiteY31" fmla="*/ 43132 h 2001329"/>
                <a:gd name="connsiteX32" fmla="*/ 1078302 w 5693434"/>
                <a:gd name="connsiteY32" fmla="*/ 17253 h 2001329"/>
                <a:gd name="connsiteX33" fmla="*/ 1104181 w 5693434"/>
                <a:gd name="connsiteY33" fmla="*/ 0 h 2001329"/>
                <a:gd name="connsiteX34" fmla="*/ 1371600 w 5693434"/>
                <a:gd name="connsiteY34" fmla="*/ 8627 h 2001329"/>
                <a:gd name="connsiteX35" fmla="*/ 1431985 w 5693434"/>
                <a:gd name="connsiteY35" fmla="*/ 17253 h 2001329"/>
                <a:gd name="connsiteX36" fmla="*/ 1526875 w 5693434"/>
                <a:gd name="connsiteY36" fmla="*/ 69012 h 2001329"/>
                <a:gd name="connsiteX37" fmla="*/ 1578634 w 5693434"/>
                <a:gd name="connsiteY37" fmla="*/ 86264 h 2001329"/>
                <a:gd name="connsiteX38" fmla="*/ 1639019 w 5693434"/>
                <a:gd name="connsiteY38" fmla="*/ 120770 h 2001329"/>
                <a:gd name="connsiteX39" fmla="*/ 1690777 w 5693434"/>
                <a:gd name="connsiteY39" fmla="*/ 155276 h 2001329"/>
                <a:gd name="connsiteX40" fmla="*/ 1785668 w 5693434"/>
                <a:gd name="connsiteY40" fmla="*/ 215661 h 2001329"/>
                <a:gd name="connsiteX41" fmla="*/ 1863305 w 5693434"/>
                <a:gd name="connsiteY41" fmla="*/ 310551 h 2001329"/>
                <a:gd name="connsiteX42" fmla="*/ 1915064 w 5693434"/>
                <a:gd name="connsiteY42" fmla="*/ 379563 h 2001329"/>
                <a:gd name="connsiteX43" fmla="*/ 1992702 w 5693434"/>
                <a:gd name="connsiteY43" fmla="*/ 457200 h 2001329"/>
                <a:gd name="connsiteX44" fmla="*/ 2018581 w 5693434"/>
                <a:gd name="connsiteY44" fmla="*/ 474453 h 2001329"/>
                <a:gd name="connsiteX45" fmla="*/ 2096219 w 5693434"/>
                <a:gd name="connsiteY45" fmla="*/ 577970 h 2001329"/>
                <a:gd name="connsiteX46" fmla="*/ 2165230 w 5693434"/>
                <a:gd name="connsiteY46" fmla="*/ 638355 h 2001329"/>
                <a:gd name="connsiteX47" fmla="*/ 2208362 w 5693434"/>
                <a:gd name="connsiteY47" fmla="*/ 707366 h 2001329"/>
                <a:gd name="connsiteX48" fmla="*/ 2225615 w 5693434"/>
                <a:gd name="connsiteY48" fmla="*/ 741872 h 2001329"/>
                <a:gd name="connsiteX49" fmla="*/ 2303253 w 5693434"/>
                <a:gd name="connsiteY49" fmla="*/ 819510 h 2001329"/>
                <a:gd name="connsiteX50" fmla="*/ 2415396 w 5693434"/>
                <a:gd name="connsiteY50" fmla="*/ 948906 h 2001329"/>
                <a:gd name="connsiteX51" fmla="*/ 2484407 w 5693434"/>
                <a:gd name="connsiteY51" fmla="*/ 1035170 h 2001329"/>
                <a:gd name="connsiteX52" fmla="*/ 2501660 w 5693434"/>
                <a:gd name="connsiteY52" fmla="*/ 1061049 h 2001329"/>
                <a:gd name="connsiteX53" fmla="*/ 2579298 w 5693434"/>
                <a:gd name="connsiteY53" fmla="*/ 1130061 h 2001329"/>
                <a:gd name="connsiteX54" fmla="*/ 2605177 w 5693434"/>
                <a:gd name="connsiteY54" fmla="*/ 1173193 h 2001329"/>
                <a:gd name="connsiteX55" fmla="*/ 2656936 w 5693434"/>
                <a:gd name="connsiteY55" fmla="*/ 1216325 h 2001329"/>
                <a:gd name="connsiteX56" fmla="*/ 2682815 w 5693434"/>
                <a:gd name="connsiteY56" fmla="*/ 1233578 h 2001329"/>
                <a:gd name="connsiteX57" fmla="*/ 2717320 w 5693434"/>
                <a:gd name="connsiteY57" fmla="*/ 1276710 h 2001329"/>
                <a:gd name="connsiteX58" fmla="*/ 2777705 w 5693434"/>
                <a:gd name="connsiteY58" fmla="*/ 1337095 h 2001329"/>
                <a:gd name="connsiteX59" fmla="*/ 2838090 w 5693434"/>
                <a:gd name="connsiteY59" fmla="*/ 1397480 h 2001329"/>
                <a:gd name="connsiteX60" fmla="*/ 2881222 w 5693434"/>
                <a:gd name="connsiteY60" fmla="*/ 1440612 h 2001329"/>
                <a:gd name="connsiteX61" fmla="*/ 2915728 w 5693434"/>
                <a:gd name="connsiteY61" fmla="*/ 1475117 h 2001329"/>
                <a:gd name="connsiteX62" fmla="*/ 2950234 w 5693434"/>
                <a:gd name="connsiteY62" fmla="*/ 1500997 h 2001329"/>
                <a:gd name="connsiteX63" fmla="*/ 3001992 w 5693434"/>
                <a:gd name="connsiteY63" fmla="*/ 1535502 h 2001329"/>
                <a:gd name="connsiteX64" fmla="*/ 3071003 w 5693434"/>
                <a:gd name="connsiteY64" fmla="*/ 1595887 h 2001329"/>
                <a:gd name="connsiteX65" fmla="*/ 3148641 w 5693434"/>
                <a:gd name="connsiteY65" fmla="*/ 1639019 h 2001329"/>
                <a:gd name="connsiteX66" fmla="*/ 3209026 w 5693434"/>
                <a:gd name="connsiteY66" fmla="*/ 1664898 h 2001329"/>
                <a:gd name="connsiteX67" fmla="*/ 3252158 w 5693434"/>
                <a:gd name="connsiteY67" fmla="*/ 1690778 h 2001329"/>
                <a:gd name="connsiteX68" fmla="*/ 3338422 w 5693434"/>
                <a:gd name="connsiteY68" fmla="*/ 1708030 h 2001329"/>
                <a:gd name="connsiteX69" fmla="*/ 3390181 w 5693434"/>
                <a:gd name="connsiteY69" fmla="*/ 1725283 h 2001329"/>
                <a:gd name="connsiteX70" fmla="*/ 3476445 w 5693434"/>
                <a:gd name="connsiteY70" fmla="*/ 1759789 h 2001329"/>
                <a:gd name="connsiteX71" fmla="*/ 3769743 w 5693434"/>
                <a:gd name="connsiteY71" fmla="*/ 1811547 h 2001329"/>
                <a:gd name="connsiteX72" fmla="*/ 4011283 w 5693434"/>
                <a:gd name="connsiteY72" fmla="*/ 1854680 h 2001329"/>
                <a:gd name="connsiteX73" fmla="*/ 4097547 w 5693434"/>
                <a:gd name="connsiteY73" fmla="*/ 1863306 h 2001329"/>
                <a:gd name="connsiteX74" fmla="*/ 4408098 w 5693434"/>
                <a:gd name="connsiteY74" fmla="*/ 1889185 h 2001329"/>
                <a:gd name="connsiteX75" fmla="*/ 4502988 w 5693434"/>
                <a:gd name="connsiteY75" fmla="*/ 1906438 h 2001329"/>
                <a:gd name="connsiteX76" fmla="*/ 4761781 w 5693434"/>
                <a:gd name="connsiteY76" fmla="*/ 1923691 h 2001329"/>
                <a:gd name="connsiteX77" fmla="*/ 4830792 w 5693434"/>
                <a:gd name="connsiteY77" fmla="*/ 1940944 h 2001329"/>
                <a:gd name="connsiteX78" fmla="*/ 4917056 w 5693434"/>
                <a:gd name="connsiteY78" fmla="*/ 1949570 h 2001329"/>
                <a:gd name="connsiteX79" fmla="*/ 5287992 w 5693434"/>
                <a:gd name="connsiteY79" fmla="*/ 1966823 h 2001329"/>
                <a:gd name="connsiteX80" fmla="*/ 5408762 w 5693434"/>
                <a:gd name="connsiteY80" fmla="*/ 1984076 h 2001329"/>
                <a:gd name="connsiteX81" fmla="*/ 5503653 w 5693434"/>
                <a:gd name="connsiteY81" fmla="*/ 2001329 h 2001329"/>
                <a:gd name="connsiteX82" fmla="*/ 5641675 w 5693434"/>
                <a:gd name="connsiteY82" fmla="*/ 1992702 h 2001329"/>
                <a:gd name="connsiteX83" fmla="*/ 5693434 w 5693434"/>
                <a:gd name="connsiteY83" fmla="*/ 1984076 h 200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693434" h="2001329">
                  <a:moveTo>
                    <a:pt x="0" y="1906438"/>
                  </a:moveTo>
                  <a:cubicBezTo>
                    <a:pt x="14377" y="1871932"/>
                    <a:pt x="31311" y="1838384"/>
                    <a:pt x="43132" y="1802921"/>
                  </a:cubicBezTo>
                  <a:cubicBezTo>
                    <a:pt x="56655" y="1762352"/>
                    <a:pt x="48381" y="1785485"/>
                    <a:pt x="69011" y="1733910"/>
                  </a:cubicBezTo>
                  <a:cubicBezTo>
                    <a:pt x="97282" y="1592550"/>
                    <a:pt x="63787" y="1635616"/>
                    <a:pt x="120769" y="1578634"/>
                  </a:cubicBezTo>
                  <a:cubicBezTo>
                    <a:pt x="135147" y="1547004"/>
                    <a:pt x="152915" y="1516705"/>
                    <a:pt x="163902" y="1483744"/>
                  </a:cubicBezTo>
                  <a:cubicBezTo>
                    <a:pt x="170332" y="1464455"/>
                    <a:pt x="169436" y="1443455"/>
                    <a:pt x="172528" y="1423359"/>
                  </a:cubicBezTo>
                  <a:cubicBezTo>
                    <a:pt x="180807" y="1369540"/>
                    <a:pt x="177218" y="1376142"/>
                    <a:pt x="198407" y="1328468"/>
                  </a:cubicBezTo>
                  <a:cubicBezTo>
                    <a:pt x="203630" y="1316717"/>
                    <a:pt x="206567" y="1303056"/>
                    <a:pt x="215660" y="1293963"/>
                  </a:cubicBezTo>
                  <a:cubicBezTo>
                    <a:pt x="222090" y="1287533"/>
                    <a:pt x="232913" y="1288212"/>
                    <a:pt x="241539" y="1285336"/>
                  </a:cubicBezTo>
                  <a:cubicBezTo>
                    <a:pt x="244415" y="1273834"/>
                    <a:pt x="247841" y="1262456"/>
                    <a:pt x="250166" y="1250830"/>
                  </a:cubicBezTo>
                  <a:cubicBezTo>
                    <a:pt x="253445" y="1234433"/>
                    <a:pt x="261864" y="1174457"/>
                    <a:pt x="267419" y="1155940"/>
                  </a:cubicBezTo>
                  <a:cubicBezTo>
                    <a:pt x="271868" y="1141108"/>
                    <a:pt x="278920" y="1127185"/>
                    <a:pt x="284671" y="1112808"/>
                  </a:cubicBezTo>
                  <a:cubicBezTo>
                    <a:pt x="281796" y="1095555"/>
                    <a:pt x="274592" y="1078480"/>
                    <a:pt x="276045" y="1061049"/>
                  </a:cubicBezTo>
                  <a:cubicBezTo>
                    <a:pt x="278380" y="1033028"/>
                    <a:pt x="307458" y="980970"/>
                    <a:pt x="319177" y="957532"/>
                  </a:cubicBezTo>
                  <a:cubicBezTo>
                    <a:pt x="336694" y="878708"/>
                    <a:pt x="343075" y="842713"/>
                    <a:pt x="370936" y="759125"/>
                  </a:cubicBezTo>
                  <a:cubicBezTo>
                    <a:pt x="373811" y="750499"/>
                    <a:pt x="373741" y="740231"/>
                    <a:pt x="379562" y="733246"/>
                  </a:cubicBezTo>
                  <a:cubicBezTo>
                    <a:pt x="388766" y="722201"/>
                    <a:pt x="402566" y="715993"/>
                    <a:pt x="414068" y="707366"/>
                  </a:cubicBezTo>
                  <a:cubicBezTo>
                    <a:pt x="419819" y="692989"/>
                    <a:pt x="422212" y="676757"/>
                    <a:pt x="431320" y="664234"/>
                  </a:cubicBezTo>
                  <a:cubicBezTo>
                    <a:pt x="445671" y="644502"/>
                    <a:pt x="483079" y="612476"/>
                    <a:pt x="483079" y="612476"/>
                  </a:cubicBezTo>
                  <a:cubicBezTo>
                    <a:pt x="497254" y="577040"/>
                    <a:pt x="498857" y="562192"/>
                    <a:pt x="526211" y="534838"/>
                  </a:cubicBezTo>
                  <a:cubicBezTo>
                    <a:pt x="533542" y="527507"/>
                    <a:pt x="543994" y="524062"/>
                    <a:pt x="552090" y="517585"/>
                  </a:cubicBezTo>
                  <a:cubicBezTo>
                    <a:pt x="572791" y="501024"/>
                    <a:pt x="594642" y="485443"/>
                    <a:pt x="612475" y="465827"/>
                  </a:cubicBezTo>
                  <a:cubicBezTo>
                    <a:pt x="623754" y="453421"/>
                    <a:pt x="627880" y="435788"/>
                    <a:pt x="638354" y="422695"/>
                  </a:cubicBezTo>
                  <a:cubicBezTo>
                    <a:pt x="673171" y="379174"/>
                    <a:pt x="674310" y="383151"/>
                    <a:pt x="715992" y="362310"/>
                  </a:cubicBezTo>
                  <a:cubicBezTo>
                    <a:pt x="724618" y="353683"/>
                    <a:pt x="732844" y="344636"/>
                    <a:pt x="741871" y="336430"/>
                  </a:cubicBezTo>
                  <a:cubicBezTo>
                    <a:pt x="764489" y="315869"/>
                    <a:pt x="789269" y="297660"/>
                    <a:pt x="810883" y="276046"/>
                  </a:cubicBezTo>
                  <a:cubicBezTo>
                    <a:pt x="818214" y="268715"/>
                    <a:pt x="820805" y="257497"/>
                    <a:pt x="828136" y="250166"/>
                  </a:cubicBezTo>
                  <a:cubicBezTo>
                    <a:pt x="835467" y="242835"/>
                    <a:pt x="845831" y="239278"/>
                    <a:pt x="854015" y="232913"/>
                  </a:cubicBezTo>
                  <a:cubicBezTo>
                    <a:pt x="871742" y="219125"/>
                    <a:pt x="889893" y="205661"/>
                    <a:pt x="905773" y="189781"/>
                  </a:cubicBezTo>
                  <a:cubicBezTo>
                    <a:pt x="921653" y="173901"/>
                    <a:pt x="935212" y="155824"/>
                    <a:pt x="948905" y="138023"/>
                  </a:cubicBezTo>
                  <a:cubicBezTo>
                    <a:pt x="963987" y="118417"/>
                    <a:pt x="972587" y="92920"/>
                    <a:pt x="992037" y="77638"/>
                  </a:cubicBezTo>
                  <a:cubicBezTo>
                    <a:pt x="1014306" y="60141"/>
                    <a:pt x="1043796" y="54634"/>
                    <a:pt x="1069675" y="43132"/>
                  </a:cubicBezTo>
                  <a:cubicBezTo>
                    <a:pt x="1072551" y="34506"/>
                    <a:pt x="1072622" y="24353"/>
                    <a:pt x="1078302" y="17253"/>
                  </a:cubicBezTo>
                  <a:cubicBezTo>
                    <a:pt x="1084779" y="9157"/>
                    <a:pt x="1093818" y="305"/>
                    <a:pt x="1104181" y="0"/>
                  </a:cubicBezTo>
                  <a:lnTo>
                    <a:pt x="1371600" y="8627"/>
                  </a:lnTo>
                  <a:cubicBezTo>
                    <a:pt x="1391728" y="11502"/>
                    <a:pt x="1412551" y="11274"/>
                    <a:pt x="1431985" y="17253"/>
                  </a:cubicBezTo>
                  <a:cubicBezTo>
                    <a:pt x="1479326" y="31819"/>
                    <a:pt x="1484078" y="49559"/>
                    <a:pt x="1526875" y="69012"/>
                  </a:cubicBezTo>
                  <a:cubicBezTo>
                    <a:pt x="1543431" y="76537"/>
                    <a:pt x="1561381" y="80513"/>
                    <a:pt x="1578634" y="86264"/>
                  </a:cubicBezTo>
                  <a:cubicBezTo>
                    <a:pt x="1691817" y="171156"/>
                    <a:pt x="1554338" y="73726"/>
                    <a:pt x="1639019" y="120770"/>
                  </a:cubicBezTo>
                  <a:cubicBezTo>
                    <a:pt x="1657145" y="130840"/>
                    <a:pt x="1672231" y="146003"/>
                    <a:pt x="1690777" y="155276"/>
                  </a:cubicBezTo>
                  <a:cubicBezTo>
                    <a:pt x="1747407" y="183591"/>
                    <a:pt x="1714819" y="165055"/>
                    <a:pt x="1785668" y="215661"/>
                  </a:cubicBezTo>
                  <a:cubicBezTo>
                    <a:pt x="1819273" y="299677"/>
                    <a:pt x="1780022" y="220862"/>
                    <a:pt x="1863305" y="310551"/>
                  </a:cubicBezTo>
                  <a:cubicBezTo>
                    <a:pt x="1882871" y="331622"/>
                    <a:pt x="1896039" y="358001"/>
                    <a:pt x="1915064" y="379563"/>
                  </a:cubicBezTo>
                  <a:cubicBezTo>
                    <a:pt x="1939279" y="407006"/>
                    <a:pt x="1965723" y="432469"/>
                    <a:pt x="1992702" y="457200"/>
                  </a:cubicBezTo>
                  <a:cubicBezTo>
                    <a:pt x="2000345" y="464206"/>
                    <a:pt x="2011250" y="467122"/>
                    <a:pt x="2018581" y="474453"/>
                  </a:cubicBezTo>
                  <a:cubicBezTo>
                    <a:pt x="2143611" y="599485"/>
                    <a:pt x="2017258" y="479270"/>
                    <a:pt x="2096219" y="577970"/>
                  </a:cubicBezTo>
                  <a:cubicBezTo>
                    <a:pt x="2125055" y="614015"/>
                    <a:pt x="2133461" y="617175"/>
                    <a:pt x="2165230" y="638355"/>
                  </a:cubicBezTo>
                  <a:cubicBezTo>
                    <a:pt x="2179607" y="661359"/>
                    <a:pt x="2194693" y="683934"/>
                    <a:pt x="2208362" y="707366"/>
                  </a:cubicBezTo>
                  <a:cubicBezTo>
                    <a:pt x="2214842" y="718474"/>
                    <a:pt x="2217308" y="732055"/>
                    <a:pt x="2225615" y="741872"/>
                  </a:cubicBezTo>
                  <a:cubicBezTo>
                    <a:pt x="2249256" y="769811"/>
                    <a:pt x="2282952" y="789058"/>
                    <a:pt x="2303253" y="819510"/>
                  </a:cubicBezTo>
                  <a:cubicBezTo>
                    <a:pt x="2350888" y="890965"/>
                    <a:pt x="2293550" y="807822"/>
                    <a:pt x="2415396" y="948906"/>
                  </a:cubicBezTo>
                  <a:cubicBezTo>
                    <a:pt x="2439465" y="976775"/>
                    <a:pt x="2461955" y="1005983"/>
                    <a:pt x="2484407" y="1035170"/>
                  </a:cubicBezTo>
                  <a:cubicBezTo>
                    <a:pt x="2490728" y="1043388"/>
                    <a:pt x="2494329" y="1053718"/>
                    <a:pt x="2501660" y="1061049"/>
                  </a:cubicBezTo>
                  <a:cubicBezTo>
                    <a:pt x="2526144" y="1085533"/>
                    <a:pt x="2555812" y="1104618"/>
                    <a:pt x="2579298" y="1130061"/>
                  </a:cubicBezTo>
                  <a:cubicBezTo>
                    <a:pt x="2590670" y="1142381"/>
                    <a:pt x="2593961" y="1160730"/>
                    <a:pt x="2605177" y="1173193"/>
                  </a:cubicBezTo>
                  <a:cubicBezTo>
                    <a:pt x="2620201" y="1189886"/>
                    <a:pt x="2639209" y="1202537"/>
                    <a:pt x="2656936" y="1216325"/>
                  </a:cubicBezTo>
                  <a:cubicBezTo>
                    <a:pt x="2665120" y="1222690"/>
                    <a:pt x="2675484" y="1226247"/>
                    <a:pt x="2682815" y="1233578"/>
                  </a:cubicBezTo>
                  <a:cubicBezTo>
                    <a:pt x="2695834" y="1246597"/>
                    <a:pt x="2704879" y="1263138"/>
                    <a:pt x="2717320" y="1276710"/>
                  </a:cubicBezTo>
                  <a:cubicBezTo>
                    <a:pt x="2736555" y="1297694"/>
                    <a:pt x="2757577" y="1316967"/>
                    <a:pt x="2777705" y="1337095"/>
                  </a:cubicBezTo>
                  <a:lnTo>
                    <a:pt x="2838090" y="1397480"/>
                  </a:lnTo>
                  <a:lnTo>
                    <a:pt x="2881222" y="1440612"/>
                  </a:lnTo>
                  <a:cubicBezTo>
                    <a:pt x="2892724" y="1452114"/>
                    <a:pt x="2902715" y="1465357"/>
                    <a:pt x="2915728" y="1475117"/>
                  </a:cubicBezTo>
                  <a:cubicBezTo>
                    <a:pt x="2927230" y="1483744"/>
                    <a:pt x="2938455" y="1492752"/>
                    <a:pt x="2950234" y="1500997"/>
                  </a:cubicBezTo>
                  <a:cubicBezTo>
                    <a:pt x="2967221" y="1512888"/>
                    <a:pt x="2985801" y="1522549"/>
                    <a:pt x="3001992" y="1535502"/>
                  </a:cubicBezTo>
                  <a:cubicBezTo>
                    <a:pt x="3080064" y="1597959"/>
                    <a:pt x="2993964" y="1544528"/>
                    <a:pt x="3071003" y="1595887"/>
                  </a:cubicBezTo>
                  <a:cubicBezTo>
                    <a:pt x="3094302" y="1611420"/>
                    <a:pt x="3122808" y="1627276"/>
                    <a:pt x="3148641" y="1639019"/>
                  </a:cubicBezTo>
                  <a:cubicBezTo>
                    <a:pt x="3168577" y="1648081"/>
                    <a:pt x="3189439" y="1655104"/>
                    <a:pt x="3209026" y="1664898"/>
                  </a:cubicBezTo>
                  <a:cubicBezTo>
                    <a:pt x="3224023" y="1672396"/>
                    <a:pt x="3236252" y="1685476"/>
                    <a:pt x="3252158" y="1690778"/>
                  </a:cubicBezTo>
                  <a:cubicBezTo>
                    <a:pt x="3279977" y="1700051"/>
                    <a:pt x="3310603" y="1698757"/>
                    <a:pt x="3338422" y="1708030"/>
                  </a:cubicBezTo>
                  <a:cubicBezTo>
                    <a:pt x="3355675" y="1713781"/>
                    <a:pt x="3373153" y="1718897"/>
                    <a:pt x="3390181" y="1725283"/>
                  </a:cubicBezTo>
                  <a:cubicBezTo>
                    <a:pt x="3419179" y="1736157"/>
                    <a:pt x="3446245" y="1752925"/>
                    <a:pt x="3476445" y="1759789"/>
                  </a:cubicBezTo>
                  <a:cubicBezTo>
                    <a:pt x="3573253" y="1781791"/>
                    <a:pt x="3671999" y="1794170"/>
                    <a:pt x="3769743" y="1811547"/>
                  </a:cubicBezTo>
                  <a:lnTo>
                    <a:pt x="4011283" y="1854680"/>
                  </a:lnTo>
                  <a:lnTo>
                    <a:pt x="4097547" y="1863306"/>
                  </a:lnTo>
                  <a:cubicBezTo>
                    <a:pt x="4263304" y="1904746"/>
                    <a:pt x="4079710" y="1863925"/>
                    <a:pt x="4408098" y="1889185"/>
                  </a:cubicBezTo>
                  <a:cubicBezTo>
                    <a:pt x="4440152" y="1891651"/>
                    <a:pt x="4471068" y="1902608"/>
                    <a:pt x="4502988" y="1906438"/>
                  </a:cubicBezTo>
                  <a:cubicBezTo>
                    <a:pt x="4528861" y="1909543"/>
                    <a:pt x="4744384" y="1922604"/>
                    <a:pt x="4761781" y="1923691"/>
                  </a:cubicBezTo>
                  <a:cubicBezTo>
                    <a:pt x="4784785" y="1929442"/>
                    <a:pt x="4807403" y="1937046"/>
                    <a:pt x="4830792" y="1940944"/>
                  </a:cubicBezTo>
                  <a:cubicBezTo>
                    <a:pt x="4859297" y="1945695"/>
                    <a:pt x="4888204" y="1947937"/>
                    <a:pt x="4917056" y="1949570"/>
                  </a:cubicBezTo>
                  <a:cubicBezTo>
                    <a:pt x="5040637" y="1956565"/>
                    <a:pt x="5164347" y="1961072"/>
                    <a:pt x="5287992" y="1966823"/>
                  </a:cubicBezTo>
                  <a:cubicBezTo>
                    <a:pt x="5328249" y="1972574"/>
                    <a:pt x="5368886" y="1976101"/>
                    <a:pt x="5408762" y="1984076"/>
                  </a:cubicBezTo>
                  <a:cubicBezTo>
                    <a:pt x="5469045" y="1996132"/>
                    <a:pt x="5437431" y="1990291"/>
                    <a:pt x="5503653" y="2001329"/>
                  </a:cubicBezTo>
                  <a:cubicBezTo>
                    <a:pt x="5549660" y="1998453"/>
                    <a:pt x="5595807" y="1997289"/>
                    <a:pt x="5641675" y="1992702"/>
                  </a:cubicBezTo>
                  <a:cubicBezTo>
                    <a:pt x="5741881" y="1982681"/>
                    <a:pt x="5635162" y="1984076"/>
                    <a:pt x="5693434" y="1984076"/>
                  </a:cubicBezTo>
                </a:path>
              </a:pathLst>
            </a:cu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BD00B11-C019-4B5B-8D4E-B44646C1E26B}"/>
              </a:ext>
            </a:extLst>
          </p:cNvPr>
          <p:cNvGrpSpPr/>
          <p:nvPr/>
        </p:nvGrpSpPr>
        <p:grpSpPr>
          <a:xfrm>
            <a:off x="8264750" y="1206233"/>
            <a:ext cx="2656929" cy="1070639"/>
            <a:chOff x="5813192" y="609600"/>
            <a:chExt cx="2656929" cy="1070639"/>
          </a:xfrm>
        </p:grpSpPr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95C99D2F-DDDB-4D61-8116-E8D612126A1C}"/>
                </a:ext>
              </a:extLst>
            </p:cNvPr>
            <p:cNvCxnSpPr/>
            <p:nvPr/>
          </p:nvCxnSpPr>
          <p:spPr>
            <a:xfrm>
              <a:off x="5868144" y="1628800"/>
              <a:ext cx="2520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76446743-63D6-4853-B8B5-17C78598C3E5}"/>
                </a:ext>
              </a:extLst>
            </p:cNvPr>
            <p:cNvCxnSpPr/>
            <p:nvPr/>
          </p:nvCxnSpPr>
          <p:spPr>
            <a:xfrm flipV="1">
              <a:off x="5868144" y="836712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B7BD464-B9C5-4EB9-8DDE-ABD06130C066}"/>
                </a:ext>
              </a:extLst>
            </p:cNvPr>
            <p:cNvSpPr txBox="1"/>
            <p:nvPr/>
          </p:nvSpPr>
          <p:spPr>
            <a:xfrm>
              <a:off x="8208511" y="1310907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551C841-E1F7-498B-B534-1D2410D965BB}"/>
                </a:ext>
              </a:extLst>
            </p:cNvPr>
            <p:cNvSpPr txBox="1"/>
            <p:nvPr/>
          </p:nvSpPr>
          <p:spPr>
            <a:xfrm>
              <a:off x="5813192" y="60960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455A91-EEB6-46E0-8DD4-C317A9ED03EB}"/>
              </a:ext>
            </a:extLst>
          </p:cNvPr>
          <p:cNvGrpSpPr/>
          <p:nvPr/>
        </p:nvGrpSpPr>
        <p:grpSpPr>
          <a:xfrm>
            <a:off x="8325768" y="3150449"/>
            <a:ext cx="2656929" cy="1070639"/>
            <a:chOff x="5813192" y="609600"/>
            <a:chExt cx="2656929" cy="1070639"/>
          </a:xfrm>
        </p:grpSpPr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ACA6001D-31BC-4C1E-881E-58EADF160246}"/>
                </a:ext>
              </a:extLst>
            </p:cNvPr>
            <p:cNvCxnSpPr/>
            <p:nvPr/>
          </p:nvCxnSpPr>
          <p:spPr>
            <a:xfrm>
              <a:off x="5868144" y="1628800"/>
              <a:ext cx="2520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45F706CE-004D-4210-B1A0-1B8E2007DF6C}"/>
                </a:ext>
              </a:extLst>
            </p:cNvPr>
            <p:cNvCxnSpPr/>
            <p:nvPr/>
          </p:nvCxnSpPr>
          <p:spPr>
            <a:xfrm flipV="1">
              <a:off x="5868144" y="836712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B74FF29-C2DB-4EEE-8AE1-AAF734DE1889}"/>
                </a:ext>
              </a:extLst>
            </p:cNvPr>
            <p:cNvSpPr txBox="1"/>
            <p:nvPr/>
          </p:nvSpPr>
          <p:spPr>
            <a:xfrm>
              <a:off x="8208511" y="1310907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469ECB63-D942-4D9E-A7FE-20F8D28122B0}"/>
                </a:ext>
              </a:extLst>
            </p:cNvPr>
            <p:cNvSpPr txBox="1"/>
            <p:nvPr/>
          </p:nvSpPr>
          <p:spPr>
            <a:xfrm>
              <a:off x="5813192" y="60960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139C190-5D2C-48E0-8BFE-B10E34AD9F55}"/>
              </a:ext>
            </a:extLst>
          </p:cNvPr>
          <p:cNvGrpSpPr/>
          <p:nvPr/>
        </p:nvGrpSpPr>
        <p:grpSpPr>
          <a:xfrm>
            <a:off x="8380720" y="5382697"/>
            <a:ext cx="2656929" cy="1070639"/>
            <a:chOff x="5813192" y="609600"/>
            <a:chExt cx="2656929" cy="1070639"/>
          </a:xfrm>
        </p:grpSpPr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626E0AE3-318C-4586-A37A-DBE950E79BE0}"/>
                </a:ext>
              </a:extLst>
            </p:cNvPr>
            <p:cNvCxnSpPr/>
            <p:nvPr/>
          </p:nvCxnSpPr>
          <p:spPr>
            <a:xfrm>
              <a:off x="5868144" y="1628800"/>
              <a:ext cx="2520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BA0A4452-D41F-4ADB-A44F-F0672E72AF2D}"/>
                </a:ext>
              </a:extLst>
            </p:cNvPr>
            <p:cNvCxnSpPr/>
            <p:nvPr/>
          </p:nvCxnSpPr>
          <p:spPr>
            <a:xfrm flipV="1">
              <a:off x="5868144" y="836712"/>
              <a:ext cx="0" cy="79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953EE879-724E-435B-BF24-CA7B52D21C16}"/>
                </a:ext>
              </a:extLst>
            </p:cNvPr>
            <p:cNvSpPr txBox="1"/>
            <p:nvPr/>
          </p:nvSpPr>
          <p:spPr>
            <a:xfrm>
              <a:off x="8208511" y="1310907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BC4F93A0-A004-40FB-98A2-DC9DD653A278}"/>
                </a:ext>
              </a:extLst>
            </p:cNvPr>
            <p:cNvSpPr txBox="1"/>
            <p:nvPr/>
          </p:nvSpPr>
          <p:spPr>
            <a:xfrm>
              <a:off x="5813192" y="60960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71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0002442" y="1"/>
            <a:ext cx="2189558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317863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7.4 </a:t>
            </a:r>
            <a:r>
              <a:rPr lang="zh-CN" altLang="en-US" dirty="0"/>
              <a:t>粒子束脉冲的总电离电荷量的涨落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26330" y="1"/>
            <a:ext cx="3976111" cy="284671"/>
          </a:xfrm>
          <a:solidFill>
            <a:srgbClr val="FFFF00"/>
          </a:solidFill>
        </p:spPr>
        <p:txBody>
          <a:bodyPr>
            <a:normAutofit fontScale="850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</a:rPr>
              <a:t>粒子束脉冲（累计型）的总电离电荷量的涨落</a:t>
            </a:r>
            <a:endParaRPr lang="zh-CN" altLang="en-US" sz="1600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B742653A-78CC-4FF7-9ACC-8FEB9E8C5280}"/>
              </a:ext>
            </a:extLst>
          </p:cNvPr>
          <p:cNvGrpSpPr>
            <a:grpSpLocks/>
          </p:cNvGrpSpPr>
          <p:nvPr/>
        </p:nvGrpSpPr>
        <p:grpSpPr bwMode="auto">
          <a:xfrm>
            <a:off x="2080816" y="4948485"/>
            <a:ext cx="1008063" cy="1563688"/>
            <a:chOff x="612" y="3294"/>
            <a:chExt cx="635" cy="985"/>
          </a:xfrm>
        </p:grpSpPr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F504BB68-25D6-4B61-8FAF-1A7BBA14B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" y="3294"/>
              <a:ext cx="454" cy="182"/>
              <a:chOff x="2018" y="2614"/>
              <a:chExt cx="2405" cy="952"/>
            </a:xfrm>
          </p:grpSpPr>
          <p:grpSp>
            <p:nvGrpSpPr>
              <p:cNvPr id="14" name="Group 6">
                <a:extLst>
                  <a:ext uri="{FF2B5EF4-FFF2-40B4-BE49-F238E27FC236}">
                    <a16:creationId xmlns:a16="http://schemas.microsoft.com/office/drawing/2014/main" id="{118659EB-58DF-4275-9792-AFCB52FE7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4" y="3158"/>
                <a:ext cx="544" cy="408"/>
                <a:chOff x="2136" y="2704"/>
                <a:chExt cx="1016" cy="759"/>
              </a:xfrm>
            </p:grpSpPr>
            <p:sp>
              <p:nvSpPr>
                <p:cNvPr id="43" name="AutoShape 7">
                  <a:extLst>
                    <a:ext uri="{FF2B5EF4-FFF2-40B4-BE49-F238E27FC236}">
                      <a16:creationId xmlns:a16="http://schemas.microsoft.com/office/drawing/2014/main" id="{EE62724B-2878-4048-B09F-8A52012B0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3943982">
                  <a:off x="2145" y="2739"/>
                  <a:ext cx="715" cy="7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20009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967" y="18088"/>
                      </a:moveTo>
                      <a:cubicBezTo>
                        <a:pt x="4960" y="16920"/>
                        <a:pt x="2980" y="14025"/>
                        <a:pt x="2980" y="10800"/>
                      </a:cubicBezTo>
                      <a:cubicBezTo>
                        <a:pt x="2980" y="6481"/>
                        <a:pt x="6481" y="2980"/>
                        <a:pt x="10800" y="2980"/>
                      </a:cubicBezTo>
                      <a:cubicBezTo>
                        <a:pt x="15118" y="2980"/>
                        <a:pt x="18620" y="6481"/>
                        <a:pt x="18620" y="10800"/>
                      </a:cubicBezTo>
                      <a:cubicBezTo>
                        <a:pt x="18620" y="14025"/>
                        <a:pt x="16639" y="16920"/>
                        <a:pt x="13632" y="18088"/>
                      </a:cubicBezTo>
                      <a:lnTo>
                        <a:pt x="14712" y="20866"/>
                      </a:lnTo>
                      <a:cubicBezTo>
                        <a:pt x="18864" y="19252"/>
                        <a:pt x="21600" y="15254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5254"/>
                        <a:pt x="2735" y="19252"/>
                        <a:pt x="6887" y="20866"/>
                      </a:cubicBezTo>
                      <a:lnTo>
                        <a:pt x="7967" y="1808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Rectangle 8">
                  <a:extLst>
                    <a:ext uri="{FF2B5EF4-FFF2-40B4-BE49-F238E27FC236}">
                      <a16:creationId xmlns:a16="http://schemas.microsoft.com/office/drawing/2014/main" id="{49F42F04-EBF0-4C06-B9B5-CDA0CE2C9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6" y="3073"/>
                  <a:ext cx="439" cy="8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Rectangle 9">
                  <a:extLst>
                    <a:ext uri="{FF2B5EF4-FFF2-40B4-BE49-F238E27FC236}">
                      <a16:creationId xmlns:a16="http://schemas.microsoft.com/office/drawing/2014/main" id="{60D97A37-FB6E-4BBF-87A9-55346F9911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5" y="2704"/>
                  <a:ext cx="317" cy="13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10">
                <a:extLst>
                  <a:ext uri="{FF2B5EF4-FFF2-40B4-BE49-F238E27FC236}">
                    <a16:creationId xmlns:a16="http://schemas.microsoft.com/office/drawing/2014/main" id="{7F132926-A1A0-4267-9F38-F29937AE37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4" y="3158"/>
                <a:ext cx="544" cy="408"/>
                <a:chOff x="2136" y="2704"/>
                <a:chExt cx="1016" cy="759"/>
              </a:xfrm>
            </p:grpSpPr>
            <p:sp>
              <p:nvSpPr>
                <p:cNvPr id="40" name="AutoShape 11">
                  <a:extLst>
                    <a:ext uri="{FF2B5EF4-FFF2-40B4-BE49-F238E27FC236}">
                      <a16:creationId xmlns:a16="http://schemas.microsoft.com/office/drawing/2014/main" id="{706083A1-7F3E-450F-B8FC-6C76681458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3943982">
                  <a:off x="2145" y="2739"/>
                  <a:ext cx="715" cy="7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20009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967" y="18088"/>
                      </a:moveTo>
                      <a:cubicBezTo>
                        <a:pt x="4960" y="16920"/>
                        <a:pt x="2980" y="14025"/>
                        <a:pt x="2980" y="10800"/>
                      </a:cubicBezTo>
                      <a:cubicBezTo>
                        <a:pt x="2980" y="6481"/>
                        <a:pt x="6481" y="2980"/>
                        <a:pt x="10800" y="2980"/>
                      </a:cubicBezTo>
                      <a:cubicBezTo>
                        <a:pt x="15118" y="2980"/>
                        <a:pt x="18620" y="6481"/>
                        <a:pt x="18620" y="10800"/>
                      </a:cubicBezTo>
                      <a:cubicBezTo>
                        <a:pt x="18620" y="14025"/>
                        <a:pt x="16639" y="16920"/>
                        <a:pt x="13632" y="18088"/>
                      </a:cubicBezTo>
                      <a:lnTo>
                        <a:pt x="14712" y="20866"/>
                      </a:lnTo>
                      <a:cubicBezTo>
                        <a:pt x="18864" y="19252"/>
                        <a:pt x="21600" y="15254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5254"/>
                        <a:pt x="2735" y="19252"/>
                        <a:pt x="6887" y="20866"/>
                      </a:cubicBezTo>
                      <a:lnTo>
                        <a:pt x="7967" y="1808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Rectangle 12">
                  <a:extLst>
                    <a:ext uri="{FF2B5EF4-FFF2-40B4-BE49-F238E27FC236}">
                      <a16:creationId xmlns:a16="http://schemas.microsoft.com/office/drawing/2014/main" id="{E2008D67-EC01-4EDB-AF7D-73F06D9BF6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6" y="3073"/>
                  <a:ext cx="439" cy="8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Rectangle 13">
                  <a:extLst>
                    <a:ext uri="{FF2B5EF4-FFF2-40B4-BE49-F238E27FC236}">
                      <a16:creationId xmlns:a16="http://schemas.microsoft.com/office/drawing/2014/main" id="{E46FE35D-C1D7-4523-8A8F-613B16BD63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5" y="2704"/>
                  <a:ext cx="317" cy="13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14">
                <a:extLst>
                  <a:ext uri="{FF2B5EF4-FFF2-40B4-BE49-F238E27FC236}">
                    <a16:creationId xmlns:a16="http://schemas.microsoft.com/office/drawing/2014/main" id="{CE77142E-B513-4322-A86D-9294FC8360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8" y="2659"/>
                <a:ext cx="544" cy="408"/>
                <a:chOff x="2136" y="2704"/>
                <a:chExt cx="1016" cy="759"/>
              </a:xfrm>
            </p:grpSpPr>
            <p:sp>
              <p:nvSpPr>
                <p:cNvPr id="37" name="AutoShape 15">
                  <a:extLst>
                    <a:ext uri="{FF2B5EF4-FFF2-40B4-BE49-F238E27FC236}">
                      <a16:creationId xmlns:a16="http://schemas.microsoft.com/office/drawing/2014/main" id="{F4787598-AB13-4430-969E-30EE395C21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3943982">
                  <a:off x="2145" y="2739"/>
                  <a:ext cx="715" cy="7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20009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967" y="18088"/>
                      </a:moveTo>
                      <a:cubicBezTo>
                        <a:pt x="4960" y="16920"/>
                        <a:pt x="2980" y="14025"/>
                        <a:pt x="2980" y="10800"/>
                      </a:cubicBezTo>
                      <a:cubicBezTo>
                        <a:pt x="2980" y="6481"/>
                        <a:pt x="6481" y="2980"/>
                        <a:pt x="10800" y="2980"/>
                      </a:cubicBezTo>
                      <a:cubicBezTo>
                        <a:pt x="15118" y="2980"/>
                        <a:pt x="18620" y="6481"/>
                        <a:pt x="18620" y="10800"/>
                      </a:cubicBezTo>
                      <a:cubicBezTo>
                        <a:pt x="18620" y="14025"/>
                        <a:pt x="16639" y="16920"/>
                        <a:pt x="13632" y="18088"/>
                      </a:cubicBezTo>
                      <a:lnTo>
                        <a:pt x="14712" y="20866"/>
                      </a:lnTo>
                      <a:cubicBezTo>
                        <a:pt x="18864" y="19252"/>
                        <a:pt x="21600" y="15254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5254"/>
                        <a:pt x="2735" y="19252"/>
                        <a:pt x="6887" y="20866"/>
                      </a:cubicBezTo>
                      <a:lnTo>
                        <a:pt x="7967" y="1808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Rectangle 16">
                  <a:extLst>
                    <a:ext uri="{FF2B5EF4-FFF2-40B4-BE49-F238E27FC236}">
                      <a16:creationId xmlns:a16="http://schemas.microsoft.com/office/drawing/2014/main" id="{BAAD9572-0A4D-4D59-A65A-AF572D7B0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6" y="3073"/>
                  <a:ext cx="439" cy="8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Rectangle 17">
                  <a:extLst>
                    <a:ext uri="{FF2B5EF4-FFF2-40B4-BE49-F238E27FC236}">
                      <a16:creationId xmlns:a16="http://schemas.microsoft.com/office/drawing/2014/main" id="{68F89420-9D70-4B1E-B8EB-7D101817F5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5" y="2704"/>
                  <a:ext cx="317" cy="13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18">
                <a:extLst>
                  <a:ext uri="{FF2B5EF4-FFF2-40B4-BE49-F238E27FC236}">
                    <a16:creationId xmlns:a16="http://schemas.microsoft.com/office/drawing/2014/main" id="{7F281971-56B3-4A85-9E1C-07500A53E9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8" y="2659"/>
                <a:ext cx="544" cy="408"/>
                <a:chOff x="2136" y="2704"/>
                <a:chExt cx="1016" cy="759"/>
              </a:xfrm>
            </p:grpSpPr>
            <p:sp>
              <p:nvSpPr>
                <p:cNvPr id="34" name="AutoShape 19">
                  <a:extLst>
                    <a:ext uri="{FF2B5EF4-FFF2-40B4-BE49-F238E27FC236}">
                      <a16:creationId xmlns:a16="http://schemas.microsoft.com/office/drawing/2014/main" id="{C0EA578B-EA60-4A4F-9A06-EB0003C58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3943982">
                  <a:off x="2145" y="2739"/>
                  <a:ext cx="715" cy="7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20009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967" y="18088"/>
                      </a:moveTo>
                      <a:cubicBezTo>
                        <a:pt x="4960" y="16920"/>
                        <a:pt x="2980" y="14025"/>
                        <a:pt x="2980" y="10800"/>
                      </a:cubicBezTo>
                      <a:cubicBezTo>
                        <a:pt x="2980" y="6481"/>
                        <a:pt x="6481" y="2980"/>
                        <a:pt x="10800" y="2980"/>
                      </a:cubicBezTo>
                      <a:cubicBezTo>
                        <a:pt x="15118" y="2980"/>
                        <a:pt x="18620" y="6481"/>
                        <a:pt x="18620" y="10800"/>
                      </a:cubicBezTo>
                      <a:cubicBezTo>
                        <a:pt x="18620" y="14025"/>
                        <a:pt x="16639" y="16920"/>
                        <a:pt x="13632" y="18088"/>
                      </a:cubicBezTo>
                      <a:lnTo>
                        <a:pt x="14712" y="20866"/>
                      </a:lnTo>
                      <a:cubicBezTo>
                        <a:pt x="18864" y="19252"/>
                        <a:pt x="21600" y="15254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5254"/>
                        <a:pt x="2735" y="19252"/>
                        <a:pt x="6887" y="20866"/>
                      </a:cubicBezTo>
                      <a:lnTo>
                        <a:pt x="7967" y="1808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Rectangle 20">
                  <a:extLst>
                    <a:ext uri="{FF2B5EF4-FFF2-40B4-BE49-F238E27FC236}">
                      <a16:creationId xmlns:a16="http://schemas.microsoft.com/office/drawing/2014/main" id="{2C1523D0-997D-4D19-8BC4-9C76225BC4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6" y="3073"/>
                  <a:ext cx="439" cy="8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Rectangle 21">
                  <a:extLst>
                    <a:ext uri="{FF2B5EF4-FFF2-40B4-BE49-F238E27FC236}">
                      <a16:creationId xmlns:a16="http://schemas.microsoft.com/office/drawing/2014/main" id="{D51ACD89-7E4D-4EC6-BC94-642CDDEEA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5" y="2704"/>
                  <a:ext cx="317" cy="13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22">
                <a:extLst>
                  <a:ext uri="{FF2B5EF4-FFF2-40B4-BE49-F238E27FC236}">
                    <a16:creationId xmlns:a16="http://schemas.microsoft.com/office/drawing/2014/main" id="{A6F740F6-6BC5-4FDB-B444-CE8F20F909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9" y="3113"/>
                <a:ext cx="544" cy="408"/>
                <a:chOff x="2136" y="2704"/>
                <a:chExt cx="1016" cy="759"/>
              </a:xfrm>
            </p:grpSpPr>
            <p:sp>
              <p:nvSpPr>
                <p:cNvPr id="31" name="AutoShape 23">
                  <a:extLst>
                    <a:ext uri="{FF2B5EF4-FFF2-40B4-BE49-F238E27FC236}">
                      <a16:creationId xmlns:a16="http://schemas.microsoft.com/office/drawing/2014/main" id="{2B24685F-0D0E-4A4D-BBA4-B1813EB015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3943982">
                  <a:off x="2145" y="2739"/>
                  <a:ext cx="715" cy="7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20009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967" y="18088"/>
                      </a:moveTo>
                      <a:cubicBezTo>
                        <a:pt x="4960" y="16920"/>
                        <a:pt x="2980" y="14025"/>
                        <a:pt x="2980" y="10800"/>
                      </a:cubicBezTo>
                      <a:cubicBezTo>
                        <a:pt x="2980" y="6481"/>
                        <a:pt x="6481" y="2980"/>
                        <a:pt x="10800" y="2980"/>
                      </a:cubicBezTo>
                      <a:cubicBezTo>
                        <a:pt x="15118" y="2980"/>
                        <a:pt x="18620" y="6481"/>
                        <a:pt x="18620" y="10800"/>
                      </a:cubicBezTo>
                      <a:cubicBezTo>
                        <a:pt x="18620" y="14025"/>
                        <a:pt x="16639" y="16920"/>
                        <a:pt x="13632" y="18088"/>
                      </a:cubicBezTo>
                      <a:lnTo>
                        <a:pt x="14712" y="20866"/>
                      </a:lnTo>
                      <a:cubicBezTo>
                        <a:pt x="18864" y="19252"/>
                        <a:pt x="21600" y="15254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5254"/>
                        <a:pt x="2735" y="19252"/>
                        <a:pt x="6887" y="20866"/>
                      </a:cubicBezTo>
                      <a:lnTo>
                        <a:pt x="7967" y="1808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Rectangle 24">
                  <a:extLst>
                    <a:ext uri="{FF2B5EF4-FFF2-40B4-BE49-F238E27FC236}">
                      <a16:creationId xmlns:a16="http://schemas.microsoft.com/office/drawing/2014/main" id="{FB15E0B6-BE4E-4875-969A-6710A9EAEF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6" y="3073"/>
                  <a:ext cx="439" cy="8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Rectangle 25">
                  <a:extLst>
                    <a:ext uri="{FF2B5EF4-FFF2-40B4-BE49-F238E27FC236}">
                      <a16:creationId xmlns:a16="http://schemas.microsoft.com/office/drawing/2014/main" id="{8D38C5C2-AFF8-49E7-8C66-E5490D6DA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5" y="2704"/>
                  <a:ext cx="317" cy="13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26">
                <a:extLst>
                  <a:ext uri="{FF2B5EF4-FFF2-40B4-BE49-F238E27FC236}">
                    <a16:creationId xmlns:a16="http://schemas.microsoft.com/office/drawing/2014/main" id="{804ACBC9-BC5A-4D3F-A708-F06F229C4D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9" y="3113"/>
                <a:ext cx="544" cy="408"/>
                <a:chOff x="2136" y="2704"/>
                <a:chExt cx="1016" cy="759"/>
              </a:xfrm>
            </p:grpSpPr>
            <p:sp>
              <p:nvSpPr>
                <p:cNvPr id="28" name="AutoShape 27">
                  <a:extLst>
                    <a:ext uri="{FF2B5EF4-FFF2-40B4-BE49-F238E27FC236}">
                      <a16:creationId xmlns:a16="http://schemas.microsoft.com/office/drawing/2014/main" id="{9268F78E-26D7-45F0-81C7-0628C7A1C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3943982">
                  <a:off x="2145" y="2739"/>
                  <a:ext cx="715" cy="7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20009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967" y="18088"/>
                      </a:moveTo>
                      <a:cubicBezTo>
                        <a:pt x="4960" y="16920"/>
                        <a:pt x="2980" y="14025"/>
                        <a:pt x="2980" y="10800"/>
                      </a:cubicBezTo>
                      <a:cubicBezTo>
                        <a:pt x="2980" y="6481"/>
                        <a:pt x="6481" y="2980"/>
                        <a:pt x="10800" y="2980"/>
                      </a:cubicBezTo>
                      <a:cubicBezTo>
                        <a:pt x="15118" y="2980"/>
                        <a:pt x="18620" y="6481"/>
                        <a:pt x="18620" y="10800"/>
                      </a:cubicBezTo>
                      <a:cubicBezTo>
                        <a:pt x="18620" y="14025"/>
                        <a:pt x="16639" y="16920"/>
                        <a:pt x="13632" y="18088"/>
                      </a:cubicBezTo>
                      <a:lnTo>
                        <a:pt x="14712" y="20866"/>
                      </a:lnTo>
                      <a:cubicBezTo>
                        <a:pt x="18864" y="19252"/>
                        <a:pt x="21600" y="15254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5254"/>
                        <a:pt x="2735" y="19252"/>
                        <a:pt x="6887" y="20866"/>
                      </a:cubicBezTo>
                      <a:lnTo>
                        <a:pt x="7967" y="1808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1884678-8419-4A47-A414-A5CF7A150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6" y="3073"/>
                  <a:ext cx="439" cy="8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227B97-1688-4968-9817-BF96CA820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5" y="2704"/>
                  <a:ext cx="317" cy="13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30">
                <a:extLst>
                  <a:ext uri="{FF2B5EF4-FFF2-40B4-BE49-F238E27FC236}">
                    <a16:creationId xmlns:a16="http://schemas.microsoft.com/office/drawing/2014/main" id="{8467CB20-673C-4ED9-8AAD-0283719312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43" y="2614"/>
                <a:ext cx="544" cy="408"/>
                <a:chOff x="2136" y="2704"/>
                <a:chExt cx="1016" cy="759"/>
              </a:xfrm>
            </p:grpSpPr>
            <p:sp>
              <p:nvSpPr>
                <p:cNvPr id="25" name="AutoShape 31">
                  <a:extLst>
                    <a:ext uri="{FF2B5EF4-FFF2-40B4-BE49-F238E27FC236}">
                      <a16:creationId xmlns:a16="http://schemas.microsoft.com/office/drawing/2014/main" id="{F10B65EF-351C-47EB-A626-BA153B1F6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3943982">
                  <a:off x="2145" y="2739"/>
                  <a:ext cx="715" cy="7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20009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967" y="18088"/>
                      </a:moveTo>
                      <a:cubicBezTo>
                        <a:pt x="4960" y="16920"/>
                        <a:pt x="2980" y="14025"/>
                        <a:pt x="2980" y="10800"/>
                      </a:cubicBezTo>
                      <a:cubicBezTo>
                        <a:pt x="2980" y="6481"/>
                        <a:pt x="6481" y="2980"/>
                        <a:pt x="10800" y="2980"/>
                      </a:cubicBezTo>
                      <a:cubicBezTo>
                        <a:pt x="15118" y="2980"/>
                        <a:pt x="18620" y="6481"/>
                        <a:pt x="18620" y="10800"/>
                      </a:cubicBezTo>
                      <a:cubicBezTo>
                        <a:pt x="18620" y="14025"/>
                        <a:pt x="16639" y="16920"/>
                        <a:pt x="13632" y="18088"/>
                      </a:cubicBezTo>
                      <a:lnTo>
                        <a:pt x="14712" y="20866"/>
                      </a:lnTo>
                      <a:cubicBezTo>
                        <a:pt x="18864" y="19252"/>
                        <a:pt x="21600" y="15254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5254"/>
                        <a:pt x="2735" y="19252"/>
                        <a:pt x="6887" y="20866"/>
                      </a:cubicBezTo>
                      <a:lnTo>
                        <a:pt x="7967" y="1808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Rectangle 32">
                  <a:extLst>
                    <a:ext uri="{FF2B5EF4-FFF2-40B4-BE49-F238E27FC236}">
                      <a16:creationId xmlns:a16="http://schemas.microsoft.com/office/drawing/2014/main" id="{E8C10E2C-B9BA-49AF-BF4A-10E6EF8268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6" y="3073"/>
                  <a:ext cx="439" cy="8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Rectangle 33">
                  <a:extLst>
                    <a:ext uri="{FF2B5EF4-FFF2-40B4-BE49-F238E27FC236}">
                      <a16:creationId xmlns:a16="http://schemas.microsoft.com/office/drawing/2014/main" id="{51B81977-228A-4E00-AA99-71F3220449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5" y="2704"/>
                  <a:ext cx="317" cy="13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34">
                <a:extLst>
                  <a:ext uri="{FF2B5EF4-FFF2-40B4-BE49-F238E27FC236}">
                    <a16:creationId xmlns:a16="http://schemas.microsoft.com/office/drawing/2014/main" id="{58D0D8CB-E999-4AB1-A90E-91F1D4F253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33" y="2614"/>
                <a:ext cx="544" cy="408"/>
                <a:chOff x="2136" y="2704"/>
                <a:chExt cx="1016" cy="759"/>
              </a:xfrm>
            </p:grpSpPr>
            <p:sp>
              <p:nvSpPr>
                <p:cNvPr id="22" name="AutoShape 35">
                  <a:extLst>
                    <a:ext uri="{FF2B5EF4-FFF2-40B4-BE49-F238E27FC236}">
                      <a16:creationId xmlns:a16="http://schemas.microsoft.com/office/drawing/2014/main" id="{30F5605F-A9A1-461A-9371-02E83A7CF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3943982">
                  <a:off x="2145" y="2739"/>
                  <a:ext cx="715" cy="7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20009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967" y="18088"/>
                      </a:moveTo>
                      <a:cubicBezTo>
                        <a:pt x="4960" y="16920"/>
                        <a:pt x="2980" y="14025"/>
                        <a:pt x="2980" y="10800"/>
                      </a:cubicBezTo>
                      <a:cubicBezTo>
                        <a:pt x="2980" y="6481"/>
                        <a:pt x="6481" y="2980"/>
                        <a:pt x="10800" y="2980"/>
                      </a:cubicBezTo>
                      <a:cubicBezTo>
                        <a:pt x="15118" y="2980"/>
                        <a:pt x="18620" y="6481"/>
                        <a:pt x="18620" y="10800"/>
                      </a:cubicBezTo>
                      <a:cubicBezTo>
                        <a:pt x="18620" y="14025"/>
                        <a:pt x="16639" y="16920"/>
                        <a:pt x="13632" y="18088"/>
                      </a:cubicBezTo>
                      <a:lnTo>
                        <a:pt x="14712" y="20866"/>
                      </a:lnTo>
                      <a:cubicBezTo>
                        <a:pt x="18864" y="19252"/>
                        <a:pt x="21600" y="15254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5254"/>
                        <a:pt x="2735" y="19252"/>
                        <a:pt x="6887" y="20866"/>
                      </a:cubicBezTo>
                      <a:lnTo>
                        <a:pt x="7967" y="1808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Rectangle 36">
                  <a:extLst>
                    <a:ext uri="{FF2B5EF4-FFF2-40B4-BE49-F238E27FC236}">
                      <a16:creationId xmlns:a16="http://schemas.microsoft.com/office/drawing/2014/main" id="{1CDE5359-4F66-4CA1-980B-349A71B35C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6" y="3073"/>
                  <a:ext cx="439" cy="8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Rectangle 37">
                  <a:extLst>
                    <a:ext uri="{FF2B5EF4-FFF2-40B4-BE49-F238E27FC236}">
                      <a16:creationId xmlns:a16="http://schemas.microsoft.com/office/drawing/2014/main" id="{00FFE49B-756C-406F-967D-FC2481DA6D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5" y="2704"/>
                  <a:ext cx="317" cy="13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" name="Line 38">
              <a:extLst>
                <a:ext uri="{FF2B5EF4-FFF2-40B4-BE49-F238E27FC236}">
                  <a16:creationId xmlns:a16="http://schemas.microsoft.com/office/drawing/2014/main" id="{1CBAFA82-1996-409A-83F9-782114028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" y="3385"/>
              <a:ext cx="635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39">
              <a:extLst>
                <a:ext uri="{FF2B5EF4-FFF2-40B4-BE49-F238E27FC236}">
                  <a16:creationId xmlns:a16="http://schemas.microsoft.com/office/drawing/2014/main" id="{4C2913C5-D52E-411F-B6BF-E5492E9384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3702"/>
              <a:ext cx="363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00FF"/>
                  </a:solidFill>
                  <a:latin typeface="Times New Roman" pitchFamily="18" charset="0"/>
                </a:rPr>
                <a:t>电子束</a:t>
              </a:r>
            </a:p>
          </p:txBody>
        </p:sp>
      </p:grpSp>
      <p:grpSp>
        <p:nvGrpSpPr>
          <p:cNvPr id="46" name="Group 40">
            <a:extLst>
              <a:ext uri="{FF2B5EF4-FFF2-40B4-BE49-F238E27FC236}">
                <a16:creationId xmlns:a16="http://schemas.microsoft.com/office/drawing/2014/main" id="{9CBCD159-0206-4260-A6DB-BC93BFD034FB}"/>
              </a:ext>
            </a:extLst>
          </p:cNvPr>
          <p:cNvGrpSpPr>
            <a:grpSpLocks/>
          </p:cNvGrpSpPr>
          <p:nvPr/>
        </p:nvGrpSpPr>
        <p:grpSpPr bwMode="auto">
          <a:xfrm>
            <a:off x="2944416" y="4804023"/>
            <a:ext cx="576263" cy="1728787"/>
            <a:chOff x="1156" y="3203"/>
            <a:chExt cx="363" cy="1089"/>
          </a:xfrm>
        </p:grpSpPr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6E966EB8-48DD-43D0-A9D2-73D1E51B3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3203"/>
              <a:ext cx="91" cy="31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Rectangle 42">
              <a:extLst>
                <a:ext uri="{FF2B5EF4-FFF2-40B4-BE49-F238E27FC236}">
                  <a16:creationId xmlns:a16="http://schemas.microsoft.com/office/drawing/2014/main" id="{87A50F37-FB31-4696-A054-673B20AB5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3203"/>
              <a:ext cx="45" cy="318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Text Box 43">
              <a:extLst>
                <a:ext uri="{FF2B5EF4-FFF2-40B4-BE49-F238E27FC236}">
                  <a16:creationId xmlns:a16="http://schemas.microsoft.com/office/drawing/2014/main" id="{D3A67A8C-E85A-43C2-9954-AC9028BE4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3715"/>
              <a:ext cx="363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00FF"/>
                  </a:solidFill>
                  <a:latin typeface="Times New Roman" pitchFamily="18" charset="0"/>
                </a:rPr>
                <a:t>电子靶</a:t>
              </a:r>
            </a:p>
          </p:txBody>
        </p:sp>
      </p:grpSp>
      <p:grpSp>
        <p:nvGrpSpPr>
          <p:cNvPr id="50" name="Group 44">
            <a:extLst>
              <a:ext uri="{FF2B5EF4-FFF2-40B4-BE49-F238E27FC236}">
                <a16:creationId xmlns:a16="http://schemas.microsoft.com/office/drawing/2014/main" id="{0D791EE7-6FD4-42FA-9A45-C989A125F2E5}"/>
              </a:ext>
            </a:extLst>
          </p:cNvPr>
          <p:cNvGrpSpPr>
            <a:grpSpLocks/>
          </p:cNvGrpSpPr>
          <p:nvPr/>
        </p:nvGrpSpPr>
        <p:grpSpPr bwMode="auto">
          <a:xfrm>
            <a:off x="3449241" y="4708773"/>
            <a:ext cx="1727200" cy="1803400"/>
            <a:chOff x="1474" y="3143"/>
            <a:chExt cx="1088" cy="1136"/>
          </a:xfrm>
        </p:grpSpPr>
        <p:sp>
          <p:nvSpPr>
            <p:cNvPr id="51" name="Text Box 45">
              <a:extLst>
                <a:ext uri="{FF2B5EF4-FFF2-40B4-BE49-F238E27FC236}">
                  <a16:creationId xmlns:a16="http://schemas.microsoft.com/office/drawing/2014/main" id="{0F0A30F7-EB48-4FF3-B182-80E2916A9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702"/>
              <a:ext cx="589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00FF"/>
                  </a:solidFill>
                  <a:latin typeface="Times New Roman" pitchFamily="18" charset="0"/>
                </a:rPr>
                <a:t>入射</a:t>
              </a:r>
              <a:r>
                <a:rPr lang="en-US" altLang="zh-CN" sz="1800" b="1">
                  <a:solidFill>
                    <a:srgbClr val="0000FF"/>
                  </a:solidFill>
                  <a:latin typeface="Times New Roman" pitchFamily="18" charset="0"/>
                </a:rPr>
                <a:t>X</a:t>
              </a:r>
              <a:r>
                <a:rPr lang="zh-CN" altLang="en-US" sz="1800" b="1">
                  <a:solidFill>
                    <a:srgbClr val="0000FF"/>
                  </a:solidFill>
                  <a:latin typeface="Times New Roman" pitchFamily="18" charset="0"/>
                </a:rPr>
                <a:t>射线脉冲</a:t>
              </a:r>
            </a:p>
          </p:txBody>
        </p:sp>
        <p:grpSp>
          <p:nvGrpSpPr>
            <p:cNvPr id="52" name="Group 46">
              <a:extLst>
                <a:ext uri="{FF2B5EF4-FFF2-40B4-BE49-F238E27FC236}">
                  <a16:creationId xmlns:a16="http://schemas.microsoft.com/office/drawing/2014/main" id="{F10D1D4F-7ADF-4385-AB51-1A409622E9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3143"/>
              <a:ext cx="1088" cy="529"/>
              <a:chOff x="1474" y="2644"/>
              <a:chExt cx="1088" cy="529"/>
            </a:xfrm>
          </p:grpSpPr>
          <p:grpSp>
            <p:nvGrpSpPr>
              <p:cNvPr id="53" name="Group 47">
                <a:extLst>
                  <a:ext uri="{FF2B5EF4-FFF2-40B4-BE49-F238E27FC236}">
                    <a16:creationId xmlns:a16="http://schemas.microsoft.com/office/drawing/2014/main" id="{E4A747F7-C2FD-4ED3-A50D-8C23D567A4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967402">
                <a:off x="1580" y="2553"/>
                <a:ext cx="106" cy="318"/>
                <a:chOff x="1020" y="3203"/>
                <a:chExt cx="106" cy="318"/>
              </a:xfrm>
            </p:grpSpPr>
            <p:sp>
              <p:nvSpPr>
                <p:cNvPr id="79" name="Freeform 48">
                  <a:extLst>
                    <a:ext uri="{FF2B5EF4-FFF2-40B4-BE49-F238E27FC236}">
                      <a16:creationId xmlns:a16="http://schemas.microsoft.com/office/drawing/2014/main" id="{BA852AD8-856C-44D1-960D-FD7AB47D9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" name="Line 49">
                  <a:extLst>
                    <a:ext uri="{FF2B5EF4-FFF2-40B4-BE49-F238E27FC236}">
                      <a16:creationId xmlns:a16="http://schemas.microsoft.com/office/drawing/2014/main" id="{77048CA8-F68D-4B05-9E26-B7C5B9F58D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4" name="Group 50">
                <a:extLst>
                  <a:ext uri="{FF2B5EF4-FFF2-40B4-BE49-F238E27FC236}">
                    <a16:creationId xmlns:a16="http://schemas.microsoft.com/office/drawing/2014/main" id="{D8398D15-A383-4CDA-BCB7-18C599555B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253221">
                <a:off x="1580" y="2689"/>
                <a:ext cx="106" cy="318"/>
                <a:chOff x="1020" y="3203"/>
                <a:chExt cx="106" cy="318"/>
              </a:xfrm>
            </p:grpSpPr>
            <p:sp>
              <p:nvSpPr>
                <p:cNvPr id="77" name="Freeform 51">
                  <a:extLst>
                    <a:ext uri="{FF2B5EF4-FFF2-40B4-BE49-F238E27FC236}">
                      <a16:creationId xmlns:a16="http://schemas.microsoft.com/office/drawing/2014/main" id="{2BD3BCFF-9FBA-443A-AB5D-C9D4B5225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8" name="Line 52">
                  <a:extLst>
                    <a:ext uri="{FF2B5EF4-FFF2-40B4-BE49-F238E27FC236}">
                      <a16:creationId xmlns:a16="http://schemas.microsoft.com/office/drawing/2014/main" id="{5511C42C-38E7-48BC-98AA-1BE05F976A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5" name="Group 53">
                <a:extLst>
                  <a:ext uri="{FF2B5EF4-FFF2-40B4-BE49-F238E27FC236}">
                    <a16:creationId xmlns:a16="http://schemas.microsoft.com/office/drawing/2014/main" id="{8927FDC4-7C8E-4FF5-B7EC-BFD75E9886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304" y="2674"/>
                <a:ext cx="106" cy="318"/>
                <a:chOff x="1020" y="3203"/>
                <a:chExt cx="106" cy="318"/>
              </a:xfrm>
            </p:grpSpPr>
            <p:sp>
              <p:nvSpPr>
                <p:cNvPr id="75" name="Freeform 54">
                  <a:extLst>
                    <a:ext uri="{FF2B5EF4-FFF2-40B4-BE49-F238E27FC236}">
                      <a16:creationId xmlns:a16="http://schemas.microsoft.com/office/drawing/2014/main" id="{559A910A-4C2F-490C-8653-102FC240B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" name="Line 55">
                  <a:extLst>
                    <a:ext uri="{FF2B5EF4-FFF2-40B4-BE49-F238E27FC236}">
                      <a16:creationId xmlns:a16="http://schemas.microsoft.com/office/drawing/2014/main" id="{2951BE96-AC5B-41E5-A143-BF9AAC7719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Group 56">
                <a:extLst>
                  <a:ext uri="{FF2B5EF4-FFF2-40B4-BE49-F238E27FC236}">
                    <a16:creationId xmlns:a16="http://schemas.microsoft.com/office/drawing/2014/main" id="{961F125C-1CE2-4DF6-A30A-80423D8C40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599567">
                <a:off x="2306" y="2961"/>
                <a:ext cx="106" cy="318"/>
                <a:chOff x="1020" y="3203"/>
                <a:chExt cx="106" cy="318"/>
              </a:xfrm>
            </p:grpSpPr>
            <p:sp>
              <p:nvSpPr>
                <p:cNvPr id="73" name="Freeform 57">
                  <a:extLst>
                    <a:ext uri="{FF2B5EF4-FFF2-40B4-BE49-F238E27FC236}">
                      <a16:creationId xmlns:a16="http://schemas.microsoft.com/office/drawing/2014/main" id="{93189935-06B0-4398-83DC-F60EB447D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4" name="Line 58">
                  <a:extLst>
                    <a:ext uri="{FF2B5EF4-FFF2-40B4-BE49-F238E27FC236}">
                      <a16:creationId xmlns:a16="http://schemas.microsoft.com/office/drawing/2014/main" id="{4D6BEF93-8C6E-4859-8E79-EC16272E77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Group 59">
                <a:extLst>
                  <a:ext uri="{FF2B5EF4-FFF2-40B4-BE49-F238E27FC236}">
                    <a16:creationId xmlns:a16="http://schemas.microsoft.com/office/drawing/2014/main" id="{127E4CF6-5741-4B04-8F7E-649FD4EE59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195993">
                <a:off x="2350" y="2810"/>
                <a:ext cx="106" cy="318"/>
                <a:chOff x="1020" y="3203"/>
                <a:chExt cx="106" cy="318"/>
              </a:xfrm>
            </p:grpSpPr>
            <p:sp>
              <p:nvSpPr>
                <p:cNvPr id="71" name="Freeform 60">
                  <a:extLst>
                    <a:ext uri="{FF2B5EF4-FFF2-40B4-BE49-F238E27FC236}">
                      <a16:creationId xmlns:a16="http://schemas.microsoft.com/office/drawing/2014/main" id="{93E6F30D-E3A1-4189-9281-7288B4C82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" name="Line 61">
                  <a:extLst>
                    <a:ext uri="{FF2B5EF4-FFF2-40B4-BE49-F238E27FC236}">
                      <a16:creationId xmlns:a16="http://schemas.microsoft.com/office/drawing/2014/main" id="{D973B945-079A-4EA7-91A8-4202BAA800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Group 62">
                <a:extLst>
                  <a:ext uri="{FF2B5EF4-FFF2-40B4-BE49-F238E27FC236}">
                    <a16:creationId xmlns:a16="http://schemas.microsoft.com/office/drawing/2014/main" id="{93F19EE7-A991-4382-9271-C3938FB1B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941546">
                <a:off x="1580" y="2780"/>
                <a:ext cx="106" cy="318"/>
                <a:chOff x="1020" y="3203"/>
                <a:chExt cx="106" cy="318"/>
              </a:xfrm>
            </p:grpSpPr>
            <p:sp>
              <p:nvSpPr>
                <p:cNvPr id="69" name="Freeform 63">
                  <a:extLst>
                    <a:ext uri="{FF2B5EF4-FFF2-40B4-BE49-F238E27FC236}">
                      <a16:creationId xmlns:a16="http://schemas.microsoft.com/office/drawing/2014/main" id="{60E48A25-F100-42A8-9B89-6E08A3C459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" name="Line 64">
                  <a:extLst>
                    <a:ext uri="{FF2B5EF4-FFF2-40B4-BE49-F238E27FC236}">
                      <a16:creationId xmlns:a16="http://schemas.microsoft.com/office/drawing/2014/main" id="{E89A099D-A028-45DC-A53C-CFBA964C1B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9" name="Group 65">
                <a:extLst>
                  <a:ext uri="{FF2B5EF4-FFF2-40B4-BE49-F238E27FC236}">
                    <a16:creationId xmlns:a16="http://schemas.microsoft.com/office/drawing/2014/main" id="{21BA0724-F7C2-434F-AD2B-7451384BA2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253221">
                <a:off x="2304" y="2538"/>
                <a:ext cx="106" cy="318"/>
                <a:chOff x="1020" y="3203"/>
                <a:chExt cx="106" cy="318"/>
              </a:xfrm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138B05E-511F-437D-B8D7-471D21DB5C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8" name="Line 67">
                  <a:extLst>
                    <a:ext uri="{FF2B5EF4-FFF2-40B4-BE49-F238E27FC236}">
                      <a16:creationId xmlns:a16="http://schemas.microsoft.com/office/drawing/2014/main" id="{867A9F2E-B4EF-4C98-BD8D-54556BAD2E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0" name="Group 68">
                <a:extLst>
                  <a:ext uri="{FF2B5EF4-FFF2-40B4-BE49-F238E27FC236}">
                    <a16:creationId xmlns:a16="http://schemas.microsoft.com/office/drawing/2014/main" id="{7EA569C5-4DFE-4EE6-A459-87C609E54B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990773">
                <a:off x="1580" y="2870"/>
                <a:ext cx="106" cy="318"/>
                <a:chOff x="1020" y="3203"/>
                <a:chExt cx="106" cy="318"/>
              </a:xfrm>
            </p:grpSpPr>
            <p:sp>
              <p:nvSpPr>
                <p:cNvPr id="65" name="Freeform 69">
                  <a:extLst>
                    <a:ext uri="{FF2B5EF4-FFF2-40B4-BE49-F238E27FC236}">
                      <a16:creationId xmlns:a16="http://schemas.microsoft.com/office/drawing/2014/main" id="{C4C716EE-BC4D-446F-BF60-BB706CC529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" name="Line 70">
                  <a:extLst>
                    <a:ext uri="{FF2B5EF4-FFF2-40B4-BE49-F238E27FC236}">
                      <a16:creationId xmlns:a16="http://schemas.microsoft.com/office/drawing/2014/main" id="{C10AB336-E7A4-41AE-866D-26F0477EA1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1" name="Group 71">
                <a:extLst>
                  <a:ext uri="{FF2B5EF4-FFF2-40B4-BE49-F238E27FC236}">
                    <a16:creationId xmlns:a16="http://schemas.microsoft.com/office/drawing/2014/main" id="{3B1519F7-0202-4675-973F-D668F1AF8B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7" y="2886"/>
                <a:ext cx="317" cy="45"/>
                <a:chOff x="3107" y="3929"/>
                <a:chExt cx="1497" cy="136"/>
              </a:xfrm>
            </p:grpSpPr>
            <p:sp>
              <p:nvSpPr>
                <p:cNvPr id="62" name="Oval 72">
                  <a:extLst>
                    <a:ext uri="{FF2B5EF4-FFF2-40B4-BE49-F238E27FC236}">
                      <a16:creationId xmlns:a16="http://schemas.microsoft.com/office/drawing/2014/main" id="{55F2A189-DC8E-4347-87EF-0612CB9DBD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929"/>
                  <a:ext cx="136" cy="136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rgbClr val="00CC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Oval 73">
                  <a:extLst>
                    <a:ext uri="{FF2B5EF4-FFF2-40B4-BE49-F238E27FC236}">
                      <a16:creationId xmlns:a16="http://schemas.microsoft.com/office/drawing/2014/main" id="{1A5E27D6-D2E1-44F2-AECE-2BEDA714D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7" y="3929"/>
                  <a:ext cx="136" cy="136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rgbClr val="00CC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Oval 74">
                  <a:extLst>
                    <a:ext uri="{FF2B5EF4-FFF2-40B4-BE49-F238E27FC236}">
                      <a16:creationId xmlns:a16="http://schemas.microsoft.com/office/drawing/2014/main" id="{62E2D06C-E47E-4A35-B417-961B15963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3929"/>
                  <a:ext cx="136" cy="136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rgbClr val="00CC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81" name="Group 75">
            <a:extLst>
              <a:ext uri="{FF2B5EF4-FFF2-40B4-BE49-F238E27FC236}">
                <a16:creationId xmlns:a16="http://schemas.microsoft.com/office/drawing/2014/main" id="{1FBB9F8C-ED07-44EE-8357-0858B295E74D}"/>
              </a:ext>
            </a:extLst>
          </p:cNvPr>
          <p:cNvGrpSpPr>
            <a:grpSpLocks/>
          </p:cNvGrpSpPr>
          <p:nvPr/>
        </p:nvGrpSpPr>
        <p:grpSpPr bwMode="auto">
          <a:xfrm>
            <a:off x="5249466" y="4307135"/>
            <a:ext cx="1223963" cy="2297113"/>
            <a:chOff x="2608" y="2795"/>
            <a:chExt cx="771" cy="1511"/>
          </a:xfrm>
        </p:grpSpPr>
        <p:sp>
          <p:nvSpPr>
            <p:cNvPr id="82" name="Rectangle 76" descr="大网格">
              <a:extLst>
                <a:ext uri="{FF2B5EF4-FFF2-40B4-BE49-F238E27FC236}">
                  <a16:creationId xmlns:a16="http://schemas.microsoft.com/office/drawing/2014/main" id="{C8B75C4C-AD95-4CAB-9E28-24A05B119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2795"/>
              <a:ext cx="771" cy="1089"/>
            </a:xfrm>
            <a:prstGeom prst="rect">
              <a:avLst/>
            </a:prstGeom>
            <a:pattFill prst="lgGrid">
              <a:fgClr>
                <a:schemeClr val="accent2">
                  <a:alpha val="79999"/>
                </a:schemeClr>
              </a:fgClr>
              <a:bgClr>
                <a:schemeClr val="bg1">
                  <a:alpha val="79999"/>
                </a:schemeClr>
              </a:bgClr>
            </a:pattFill>
            <a:ln w="38100" cmpd="dbl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Text Box 77">
              <a:extLst>
                <a:ext uri="{FF2B5EF4-FFF2-40B4-BE49-F238E27FC236}">
                  <a16:creationId xmlns:a16="http://schemas.microsoft.com/office/drawing/2014/main" id="{002797D2-E236-407D-A9E5-7A52AD3AA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3884"/>
              <a:ext cx="635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00FF"/>
                  </a:solidFill>
                  <a:latin typeface="Times New Roman" pitchFamily="18" charset="0"/>
                </a:rPr>
                <a:t>被检测物体</a:t>
              </a:r>
            </a:p>
          </p:txBody>
        </p:sp>
      </p:grpSp>
      <p:grpSp>
        <p:nvGrpSpPr>
          <p:cNvPr id="84" name="Group 78">
            <a:extLst>
              <a:ext uri="{FF2B5EF4-FFF2-40B4-BE49-F238E27FC236}">
                <a16:creationId xmlns:a16="http://schemas.microsoft.com/office/drawing/2014/main" id="{DCE1F7DD-38F3-4FE2-B924-19BAE85816A6}"/>
              </a:ext>
            </a:extLst>
          </p:cNvPr>
          <p:cNvGrpSpPr>
            <a:grpSpLocks/>
          </p:cNvGrpSpPr>
          <p:nvPr/>
        </p:nvGrpSpPr>
        <p:grpSpPr bwMode="auto">
          <a:xfrm>
            <a:off x="6617891" y="4732585"/>
            <a:ext cx="863600" cy="1779588"/>
            <a:chOff x="3470" y="3158"/>
            <a:chExt cx="544" cy="1121"/>
          </a:xfrm>
        </p:grpSpPr>
        <p:grpSp>
          <p:nvGrpSpPr>
            <p:cNvPr id="85" name="Group 79">
              <a:extLst>
                <a:ext uri="{FF2B5EF4-FFF2-40B4-BE49-F238E27FC236}">
                  <a16:creationId xmlns:a16="http://schemas.microsoft.com/office/drawing/2014/main" id="{85F8A53A-3762-4A32-8D6F-E21679B04D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5" y="3158"/>
              <a:ext cx="318" cy="423"/>
              <a:chOff x="3515" y="2659"/>
              <a:chExt cx="318" cy="423"/>
            </a:xfrm>
          </p:grpSpPr>
          <p:grpSp>
            <p:nvGrpSpPr>
              <p:cNvPr id="87" name="Group 80">
                <a:extLst>
                  <a:ext uri="{FF2B5EF4-FFF2-40B4-BE49-F238E27FC236}">
                    <a16:creationId xmlns:a16="http://schemas.microsoft.com/office/drawing/2014/main" id="{6D3943E9-12C0-4D33-B59D-06AA28ADF6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967402">
                <a:off x="3621" y="2553"/>
                <a:ext cx="106" cy="318"/>
                <a:chOff x="1020" y="3203"/>
                <a:chExt cx="106" cy="318"/>
              </a:xfrm>
            </p:grpSpPr>
            <p:sp>
              <p:nvSpPr>
                <p:cNvPr id="97" name="Freeform 81">
                  <a:extLst>
                    <a:ext uri="{FF2B5EF4-FFF2-40B4-BE49-F238E27FC236}">
                      <a16:creationId xmlns:a16="http://schemas.microsoft.com/office/drawing/2014/main" id="{369C74F7-46C1-48BB-A3BD-EC6E19435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8" name="Line 82">
                  <a:extLst>
                    <a:ext uri="{FF2B5EF4-FFF2-40B4-BE49-F238E27FC236}">
                      <a16:creationId xmlns:a16="http://schemas.microsoft.com/office/drawing/2014/main" id="{0AF63800-7224-4BD6-8576-698414989E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prstDash val="dash"/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Group 83">
                <a:extLst>
                  <a:ext uri="{FF2B5EF4-FFF2-40B4-BE49-F238E27FC236}">
                    <a16:creationId xmlns:a16="http://schemas.microsoft.com/office/drawing/2014/main" id="{151143B4-88B5-4CC7-81B4-73E63A2F61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253221">
                <a:off x="3621" y="2689"/>
                <a:ext cx="106" cy="318"/>
                <a:chOff x="1020" y="3203"/>
                <a:chExt cx="106" cy="318"/>
              </a:xfrm>
            </p:grpSpPr>
            <p:sp>
              <p:nvSpPr>
                <p:cNvPr id="95" name="Freeform 84">
                  <a:extLst>
                    <a:ext uri="{FF2B5EF4-FFF2-40B4-BE49-F238E27FC236}">
                      <a16:creationId xmlns:a16="http://schemas.microsoft.com/office/drawing/2014/main" id="{30DA0470-5DBA-45F1-8ADB-FE48DE83C7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6" name="Line 85">
                  <a:extLst>
                    <a:ext uri="{FF2B5EF4-FFF2-40B4-BE49-F238E27FC236}">
                      <a16:creationId xmlns:a16="http://schemas.microsoft.com/office/drawing/2014/main" id="{8FEAA8D2-A558-4A08-B7F7-6529599B72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prstDash val="dash"/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Group 86">
                <a:extLst>
                  <a:ext uri="{FF2B5EF4-FFF2-40B4-BE49-F238E27FC236}">
                    <a16:creationId xmlns:a16="http://schemas.microsoft.com/office/drawing/2014/main" id="{1A6EE40C-D7C7-4DAA-8C6D-CEC86C63D1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941546">
                <a:off x="3621" y="2780"/>
                <a:ext cx="106" cy="318"/>
                <a:chOff x="1020" y="3203"/>
                <a:chExt cx="106" cy="318"/>
              </a:xfrm>
            </p:grpSpPr>
            <p:sp>
              <p:nvSpPr>
                <p:cNvPr id="93" name="Freeform 87">
                  <a:extLst>
                    <a:ext uri="{FF2B5EF4-FFF2-40B4-BE49-F238E27FC236}">
                      <a16:creationId xmlns:a16="http://schemas.microsoft.com/office/drawing/2014/main" id="{DC6BAB1F-8255-47B1-ACB2-F00D0ACF6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" name="Line 88">
                  <a:extLst>
                    <a:ext uri="{FF2B5EF4-FFF2-40B4-BE49-F238E27FC236}">
                      <a16:creationId xmlns:a16="http://schemas.microsoft.com/office/drawing/2014/main" id="{6DE5F12C-7722-492D-963F-E1E69AF062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prstDash val="dash"/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1061D21-6D40-4239-8253-0F40BFAB20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990773">
                <a:off x="3621" y="2870"/>
                <a:ext cx="106" cy="318"/>
                <a:chOff x="1020" y="3203"/>
                <a:chExt cx="106" cy="318"/>
              </a:xfrm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6CC0913A-E765-4E80-844D-DF50389379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CC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" name="Line 91">
                  <a:extLst>
                    <a:ext uri="{FF2B5EF4-FFF2-40B4-BE49-F238E27FC236}">
                      <a16:creationId xmlns:a16="http://schemas.microsoft.com/office/drawing/2014/main" id="{9E820E77-0B8C-414B-BEFF-97DBDEEF49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rgbClr val="00CC00"/>
                  </a:solidFill>
                  <a:prstDash val="dash"/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6" name="Text Box 92">
              <a:extLst>
                <a:ext uri="{FF2B5EF4-FFF2-40B4-BE49-F238E27FC236}">
                  <a16:creationId xmlns:a16="http://schemas.microsoft.com/office/drawing/2014/main" id="{D3260E0A-C623-40F0-8025-E0C47983B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" y="3702"/>
              <a:ext cx="544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CC00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00FF"/>
                  </a:solidFill>
                  <a:latin typeface="Times New Roman" pitchFamily="18" charset="0"/>
                </a:rPr>
                <a:t>透射</a:t>
              </a:r>
              <a:r>
                <a:rPr lang="en-US" altLang="zh-CN" sz="1800" b="1">
                  <a:solidFill>
                    <a:srgbClr val="0000FF"/>
                  </a:solidFill>
                  <a:latin typeface="Times New Roman" pitchFamily="18" charset="0"/>
                </a:rPr>
                <a:t>X</a:t>
              </a:r>
              <a:r>
                <a:rPr lang="zh-CN" altLang="en-US" sz="1800" b="1">
                  <a:solidFill>
                    <a:srgbClr val="0000FF"/>
                  </a:solidFill>
                  <a:latin typeface="Times New Roman" pitchFamily="18" charset="0"/>
                </a:rPr>
                <a:t>射线脉冲</a:t>
              </a:r>
            </a:p>
          </p:txBody>
        </p:sp>
      </p:grpSp>
      <p:grpSp>
        <p:nvGrpSpPr>
          <p:cNvPr id="99" name="Group 97">
            <a:extLst>
              <a:ext uri="{FF2B5EF4-FFF2-40B4-BE49-F238E27FC236}">
                <a16:creationId xmlns:a16="http://schemas.microsoft.com/office/drawing/2014/main" id="{A6BE5363-3AA6-4CC4-A284-47DB83D353C0}"/>
              </a:ext>
            </a:extLst>
          </p:cNvPr>
          <p:cNvGrpSpPr>
            <a:grpSpLocks/>
          </p:cNvGrpSpPr>
          <p:nvPr/>
        </p:nvGrpSpPr>
        <p:grpSpPr bwMode="auto">
          <a:xfrm>
            <a:off x="7554516" y="4588123"/>
            <a:ext cx="719138" cy="1924050"/>
            <a:chOff x="4060" y="3067"/>
            <a:chExt cx="453" cy="1212"/>
          </a:xfrm>
        </p:grpSpPr>
        <p:grpSp>
          <p:nvGrpSpPr>
            <p:cNvPr id="100" name="Group 98">
              <a:extLst>
                <a:ext uri="{FF2B5EF4-FFF2-40B4-BE49-F238E27FC236}">
                  <a16:creationId xmlns:a16="http://schemas.microsoft.com/office/drawing/2014/main" id="{176D1DD6-5521-4492-8449-68863ADB8F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" y="3113"/>
              <a:ext cx="453" cy="1166"/>
              <a:chOff x="4060" y="3113"/>
              <a:chExt cx="453" cy="1166"/>
            </a:xfrm>
          </p:grpSpPr>
          <p:sp>
            <p:nvSpPr>
              <p:cNvPr id="231" name="Rectangle 99">
                <a:extLst>
                  <a:ext uri="{FF2B5EF4-FFF2-40B4-BE49-F238E27FC236}">
                    <a16:creationId xmlns:a16="http://schemas.microsoft.com/office/drawing/2014/main" id="{DD8E4C4B-FE3D-4E57-B1F0-08D73F3D2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0" y="3113"/>
                <a:ext cx="408" cy="589"/>
              </a:xfrm>
              <a:prstGeom prst="rect">
                <a:avLst/>
              </a:prstGeom>
              <a:solidFill>
                <a:srgbClr val="00FF00"/>
              </a:solidFill>
              <a:ln w="63500" algn="ctr">
                <a:solidFill>
                  <a:srgbClr val="7030A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2" name="Text Box 100">
                <a:extLst>
                  <a:ext uri="{FF2B5EF4-FFF2-40B4-BE49-F238E27FC236}">
                    <a16:creationId xmlns:a16="http://schemas.microsoft.com/office/drawing/2014/main" id="{E9A2AE7E-3727-4B70-9A6C-2804C61AF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0" y="3702"/>
                <a:ext cx="363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800" b="1">
                    <a:solidFill>
                      <a:srgbClr val="0000FF"/>
                    </a:solidFill>
                    <a:latin typeface="Times New Roman" pitchFamily="18" charset="0"/>
                  </a:rPr>
                  <a:t>探测器</a:t>
                </a:r>
              </a:p>
            </p:txBody>
          </p:sp>
        </p:grpSp>
        <p:grpSp>
          <p:nvGrpSpPr>
            <p:cNvPr id="101" name="Group 101">
              <a:extLst>
                <a:ext uri="{FF2B5EF4-FFF2-40B4-BE49-F238E27FC236}">
                  <a16:creationId xmlns:a16="http://schemas.microsoft.com/office/drawing/2014/main" id="{8416C164-FD62-40B7-A4A7-15C0B24F5C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5" y="3339"/>
              <a:ext cx="272" cy="231"/>
              <a:chOff x="2971" y="3475"/>
              <a:chExt cx="589" cy="462"/>
            </a:xfrm>
          </p:grpSpPr>
          <p:sp>
            <p:nvSpPr>
              <p:cNvPr id="199" name="Oval 102">
                <a:extLst>
                  <a:ext uri="{FF2B5EF4-FFF2-40B4-BE49-F238E27FC236}">
                    <a16:creationId xmlns:a16="http://schemas.microsoft.com/office/drawing/2014/main" id="{ECA3E3F7-3DA6-46A9-8528-7CECEC384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365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00" name="Group 103">
                <a:extLst>
                  <a:ext uri="{FF2B5EF4-FFF2-40B4-BE49-F238E27FC236}">
                    <a16:creationId xmlns:a16="http://schemas.microsoft.com/office/drawing/2014/main" id="{A00F6E6C-35FB-4721-9C7A-DD44BDD864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1" y="3475"/>
                <a:ext cx="589" cy="462"/>
                <a:chOff x="2971" y="3475"/>
                <a:chExt cx="589" cy="462"/>
              </a:xfrm>
            </p:grpSpPr>
            <p:grpSp>
              <p:nvGrpSpPr>
                <p:cNvPr id="201" name="Group 104">
                  <a:extLst>
                    <a:ext uri="{FF2B5EF4-FFF2-40B4-BE49-F238E27FC236}">
                      <a16:creationId xmlns:a16="http://schemas.microsoft.com/office/drawing/2014/main" id="{3527FDF7-04E7-4192-ADDF-132C01B579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6041885">
                  <a:off x="3077" y="3506"/>
                  <a:ext cx="106" cy="318"/>
                  <a:chOff x="1020" y="3203"/>
                  <a:chExt cx="106" cy="318"/>
                </a:xfrm>
              </p:grpSpPr>
              <p:sp>
                <p:nvSpPr>
                  <p:cNvPr id="229" name="Freeform 105">
                    <a:extLst>
                      <a:ext uri="{FF2B5EF4-FFF2-40B4-BE49-F238E27FC236}">
                        <a16:creationId xmlns:a16="http://schemas.microsoft.com/office/drawing/2014/main" id="{8808BA20-0E44-4592-A9BB-421CA3880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0" y="3294"/>
                    <a:ext cx="106" cy="227"/>
                  </a:xfrm>
                  <a:custGeom>
                    <a:avLst/>
                    <a:gdLst>
                      <a:gd name="T0" fmla="*/ 1 w 204"/>
                      <a:gd name="T1" fmla="*/ 1 h 363"/>
                      <a:gd name="T2" fmla="*/ 1 w 204"/>
                      <a:gd name="T3" fmla="*/ 1 h 363"/>
                      <a:gd name="T4" fmla="*/ 1 w 204"/>
                      <a:gd name="T5" fmla="*/ 1 h 363"/>
                      <a:gd name="T6" fmla="*/ 1 w 204"/>
                      <a:gd name="T7" fmla="*/ 1 h 363"/>
                      <a:gd name="T8" fmla="*/ 1 w 204"/>
                      <a:gd name="T9" fmla="*/ 1 h 363"/>
                      <a:gd name="T10" fmla="*/ 1 w 204"/>
                      <a:gd name="T11" fmla="*/ 0 h 36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04" h="363">
                        <a:moveTo>
                          <a:pt x="106" y="363"/>
                        </a:moveTo>
                        <a:cubicBezTo>
                          <a:pt x="155" y="329"/>
                          <a:pt x="204" y="295"/>
                          <a:pt x="196" y="272"/>
                        </a:cubicBezTo>
                        <a:cubicBezTo>
                          <a:pt x="188" y="249"/>
                          <a:pt x="60" y="250"/>
                          <a:pt x="60" y="227"/>
                        </a:cubicBezTo>
                        <a:cubicBezTo>
                          <a:pt x="60" y="204"/>
                          <a:pt x="203" y="159"/>
                          <a:pt x="196" y="136"/>
                        </a:cubicBezTo>
                        <a:cubicBezTo>
                          <a:pt x="189" y="113"/>
                          <a:pt x="30" y="113"/>
                          <a:pt x="15" y="90"/>
                        </a:cubicBezTo>
                        <a:cubicBezTo>
                          <a:pt x="0" y="67"/>
                          <a:pt x="53" y="33"/>
                          <a:pt x="106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Line 106">
                    <a:extLst>
                      <a:ext uri="{FF2B5EF4-FFF2-40B4-BE49-F238E27FC236}">
                        <a16:creationId xmlns:a16="http://schemas.microsoft.com/office/drawing/2014/main" id="{15DECD27-65B9-49A6-98E6-87B3CA8B7C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66" y="3203"/>
                    <a:ext cx="0" cy="9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02" name="Text Box 107">
                  <a:extLst>
                    <a:ext uri="{FF2B5EF4-FFF2-40B4-BE49-F238E27FC236}">
                      <a16:creationId xmlns:a16="http://schemas.microsoft.com/office/drawing/2014/main" id="{E8F6F66A-887D-4BB1-AB86-95B90C91BC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35" y="3475"/>
                  <a:ext cx="251" cy="4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1800">
                      <a:solidFill>
                        <a:srgbClr val="0000FF"/>
                      </a:solidFill>
                      <a:latin typeface="Times New Roman" pitchFamily="18" charset="0"/>
                    </a:rPr>
                    <a:t>e</a:t>
                  </a:r>
                </a:p>
              </p:txBody>
            </p:sp>
            <p:grpSp>
              <p:nvGrpSpPr>
                <p:cNvPr id="203" name="Group 108">
                  <a:extLst>
                    <a:ext uri="{FF2B5EF4-FFF2-40B4-BE49-F238E27FC236}">
                      <a16:creationId xmlns:a16="http://schemas.microsoft.com/office/drawing/2014/main" id="{0379811E-2027-458E-B8F7-B52CFE6DAF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34" y="3701"/>
                  <a:ext cx="226" cy="228"/>
                  <a:chOff x="3334" y="3701"/>
                  <a:chExt cx="193" cy="169"/>
                </a:xfrm>
              </p:grpSpPr>
              <p:sp>
                <p:nvSpPr>
                  <p:cNvPr id="204" name="Line 109">
                    <a:extLst>
                      <a:ext uri="{FF2B5EF4-FFF2-40B4-BE49-F238E27FC236}">
                        <a16:creationId xmlns:a16="http://schemas.microsoft.com/office/drawing/2014/main" id="{621EFAA4-BE27-4950-B5DF-5C1E6CC2AE3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34" y="3733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Line 110">
                    <a:extLst>
                      <a:ext uri="{FF2B5EF4-FFF2-40B4-BE49-F238E27FC236}">
                        <a16:creationId xmlns:a16="http://schemas.microsoft.com/office/drawing/2014/main" id="{F9917D6A-3CBB-43D9-ADC4-426DD1ACA4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334" y="3733"/>
                    <a:ext cx="1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Line 111">
                    <a:extLst>
                      <a:ext uri="{FF2B5EF4-FFF2-40B4-BE49-F238E27FC236}">
                        <a16:creationId xmlns:a16="http://schemas.microsoft.com/office/drawing/2014/main" id="{31C27452-4BF2-48B9-A84A-91FA22B183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77" y="3701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Line 112">
                    <a:extLst>
                      <a:ext uri="{FF2B5EF4-FFF2-40B4-BE49-F238E27FC236}">
                        <a16:creationId xmlns:a16="http://schemas.microsoft.com/office/drawing/2014/main" id="{76963533-8B49-4E73-85F2-E02A003155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53" y="3751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Line 113">
                    <a:extLst>
                      <a:ext uri="{FF2B5EF4-FFF2-40B4-BE49-F238E27FC236}">
                        <a16:creationId xmlns:a16="http://schemas.microsoft.com/office/drawing/2014/main" id="{661423F2-9377-409F-A391-E7517B694F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351" y="3751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Line 114">
                    <a:extLst>
                      <a:ext uri="{FF2B5EF4-FFF2-40B4-BE49-F238E27FC236}">
                        <a16:creationId xmlns:a16="http://schemas.microsoft.com/office/drawing/2014/main" id="{DCD4DA32-AA2D-4C8A-BD1F-B4E26334DC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96" y="3720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Line 115">
                    <a:extLst>
                      <a:ext uri="{FF2B5EF4-FFF2-40B4-BE49-F238E27FC236}">
                        <a16:creationId xmlns:a16="http://schemas.microsoft.com/office/drawing/2014/main" id="{0F2BA5EE-9B38-45F8-93D8-CFC2F68412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72" y="3769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Line 116">
                    <a:extLst>
                      <a:ext uri="{FF2B5EF4-FFF2-40B4-BE49-F238E27FC236}">
                        <a16:creationId xmlns:a16="http://schemas.microsoft.com/office/drawing/2014/main" id="{EE9F7757-9D9B-421A-A028-542CD21AF8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371" y="3771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Line 117">
                    <a:extLst>
                      <a:ext uri="{FF2B5EF4-FFF2-40B4-BE49-F238E27FC236}">
                        <a16:creationId xmlns:a16="http://schemas.microsoft.com/office/drawing/2014/main" id="{F5217F79-A1DA-4B4C-B061-6625DF83E49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16" y="3737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Line 118">
                    <a:extLst>
                      <a:ext uri="{FF2B5EF4-FFF2-40B4-BE49-F238E27FC236}">
                        <a16:creationId xmlns:a16="http://schemas.microsoft.com/office/drawing/2014/main" id="{7DAE629B-A9D5-463C-A000-BF1BF56F35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92" y="3787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Line 119">
                    <a:extLst>
                      <a:ext uri="{FF2B5EF4-FFF2-40B4-BE49-F238E27FC236}">
                        <a16:creationId xmlns:a16="http://schemas.microsoft.com/office/drawing/2014/main" id="{FD4E67DA-164E-42A9-B9FE-42954CCDC5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389" y="3788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Line 120">
                    <a:extLst>
                      <a:ext uri="{FF2B5EF4-FFF2-40B4-BE49-F238E27FC236}">
                        <a16:creationId xmlns:a16="http://schemas.microsoft.com/office/drawing/2014/main" id="{DF4101C6-2339-48C2-89F6-9DBEBAB076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36" y="3757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Line 121">
                    <a:extLst>
                      <a:ext uri="{FF2B5EF4-FFF2-40B4-BE49-F238E27FC236}">
                        <a16:creationId xmlns:a16="http://schemas.microsoft.com/office/drawing/2014/main" id="{2503A03C-F686-4587-A1F3-665421A258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11" y="3806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Line 122">
                    <a:extLst>
                      <a:ext uri="{FF2B5EF4-FFF2-40B4-BE49-F238E27FC236}">
                        <a16:creationId xmlns:a16="http://schemas.microsoft.com/office/drawing/2014/main" id="{F9A05AF7-1393-44CF-9C8F-0F20CE51DB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409" y="3807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Line 123">
                    <a:extLst>
                      <a:ext uri="{FF2B5EF4-FFF2-40B4-BE49-F238E27FC236}">
                        <a16:creationId xmlns:a16="http://schemas.microsoft.com/office/drawing/2014/main" id="{3BBB6521-56DD-487B-8FEB-186503E572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54" y="3774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Line 124">
                    <a:extLst>
                      <a:ext uri="{FF2B5EF4-FFF2-40B4-BE49-F238E27FC236}">
                        <a16:creationId xmlns:a16="http://schemas.microsoft.com/office/drawing/2014/main" id="{7210416B-8E7F-4DDC-87DD-D94DC409AF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31" y="3824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Line 125">
                    <a:extLst>
                      <a:ext uri="{FF2B5EF4-FFF2-40B4-BE49-F238E27FC236}">
                        <a16:creationId xmlns:a16="http://schemas.microsoft.com/office/drawing/2014/main" id="{F8C27E08-5B5B-43A2-AFA2-49B96B9A5E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429" y="3824"/>
                    <a:ext cx="2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Line 126">
                    <a:extLst>
                      <a:ext uri="{FF2B5EF4-FFF2-40B4-BE49-F238E27FC236}">
                        <a16:creationId xmlns:a16="http://schemas.microsoft.com/office/drawing/2014/main" id="{48CD89CD-21B5-43C2-9157-E0F3FD7962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74" y="3793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Line 127">
                    <a:extLst>
                      <a:ext uri="{FF2B5EF4-FFF2-40B4-BE49-F238E27FC236}">
                        <a16:creationId xmlns:a16="http://schemas.microsoft.com/office/drawing/2014/main" id="{33C1D2EF-91AD-41F5-83E8-6336161164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51" y="3842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Line 128">
                    <a:extLst>
                      <a:ext uri="{FF2B5EF4-FFF2-40B4-BE49-F238E27FC236}">
                        <a16:creationId xmlns:a16="http://schemas.microsoft.com/office/drawing/2014/main" id="{DF4BF2D0-19D4-4E96-953E-A6FE83A146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450" y="3843"/>
                    <a:ext cx="1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Line 129">
                    <a:extLst>
                      <a:ext uri="{FF2B5EF4-FFF2-40B4-BE49-F238E27FC236}">
                        <a16:creationId xmlns:a16="http://schemas.microsoft.com/office/drawing/2014/main" id="{F0BB122B-40CC-4F55-AF4F-9DC97D55F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93" y="3811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Line 130">
                    <a:extLst>
                      <a:ext uri="{FF2B5EF4-FFF2-40B4-BE49-F238E27FC236}">
                        <a16:creationId xmlns:a16="http://schemas.microsoft.com/office/drawing/2014/main" id="{D396EC45-1A6C-4BDF-A272-EE973AF252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69" y="3861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Line 131">
                    <a:extLst>
                      <a:ext uri="{FF2B5EF4-FFF2-40B4-BE49-F238E27FC236}">
                        <a16:creationId xmlns:a16="http://schemas.microsoft.com/office/drawing/2014/main" id="{B883CFD8-CFBA-4485-B994-CFC96C9F22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468" y="3861"/>
                    <a:ext cx="1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Line 132">
                    <a:extLst>
                      <a:ext uri="{FF2B5EF4-FFF2-40B4-BE49-F238E27FC236}">
                        <a16:creationId xmlns:a16="http://schemas.microsoft.com/office/drawing/2014/main" id="{F7CDAF3E-FB7A-4820-B12C-D9E249F39B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513" y="3830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133">
                    <a:extLst>
                      <a:ext uri="{FF2B5EF4-FFF2-40B4-BE49-F238E27FC236}">
                        <a16:creationId xmlns:a16="http://schemas.microsoft.com/office/drawing/2014/main" id="{04CF6916-DA6C-49FA-925D-5920EE4C06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8" y="3702"/>
                    <a:ext cx="173" cy="147"/>
                  </a:xfrm>
                  <a:custGeom>
                    <a:avLst/>
                    <a:gdLst>
                      <a:gd name="T0" fmla="*/ 0 w 132"/>
                      <a:gd name="T1" fmla="*/ 0 h 82"/>
                      <a:gd name="T2" fmla="*/ 1879 w 132"/>
                      <a:gd name="T3" fmla="*/ 102536 h 82"/>
                      <a:gd name="T4" fmla="*/ 2827 w 132"/>
                      <a:gd name="T5" fmla="*/ 166486 h 82"/>
                      <a:gd name="T6" fmla="*/ 3136 w 132"/>
                      <a:gd name="T7" fmla="*/ 191570 h 82"/>
                      <a:gd name="T8" fmla="*/ 3705 w 132"/>
                      <a:gd name="T9" fmla="*/ 290658 h 82"/>
                      <a:gd name="T10" fmla="*/ 5241 w 132"/>
                      <a:gd name="T11" fmla="*/ 406923 h 82"/>
                      <a:gd name="T12" fmla="*/ 6503 w 132"/>
                      <a:gd name="T13" fmla="*/ 433279 h 82"/>
                      <a:gd name="T14" fmla="*/ 7267 w 132"/>
                      <a:gd name="T15" fmla="*/ 455904 h 82"/>
                      <a:gd name="T16" fmla="*/ 7456 w 132"/>
                      <a:gd name="T17" fmla="*/ 463889 h 82"/>
                      <a:gd name="T18" fmla="*/ 7654 w 132"/>
                      <a:gd name="T19" fmla="*/ 521058 h 8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32" h="82">
                        <a:moveTo>
                          <a:pt x="0" y="0"/>
                        </a:moveTo>
                        <a:cubicBezTo>
                          <a:pt x="4" y="16"/>
                          <a:pt x="18" y="14"/>
                          <a:pt x="33" y="16"/>
                        </a:cubicBezTo>
                        <a:cubicBezTo>
                          <a:pt x="39" y="20"/>
                          <a:pt x="42" y="24"/>
                          <a:pt x="49" y="26"/>
                        </a:cubicBezTo>
                        <a:cubicBezTo>
                          <a:pt x="52" y="35"/>
                          <a:pt x="47" y="23"/>
                          <a:pt x="54" y="30"/>
                        </a:cubicBezTo>
                        <a:cubicBezTo>
                          <a:pt x="57" y="33"/>
                          <a:pt x="59" y="44"/>
                          <a:pt x="64" y="46"/>
                        </a:cubicBezTo>
                        <a:cubicBezTo>
                          <a:pt x="73" y="49"/>
                          <a:pt x="82" y="58"/>
                          <a:pt x="91" y="64"/>
                        </a:cubicBezTo>
                        <a:cubicBezTo>
                          <a:pt x="96" y="67"/>
                          <a:pt x="107" y="68"/>
                          <a:pt x="112" y="68"/>
                        </a:cubicBezTo>
                        <a:cubicBezTo>
                          <a:pt x="122" y="71"/>
                          <a:pt x="117" y="69"/>
                          <a:pt x="126" y="72"/>
                        </a:cubicBezTo>
                        <a:cubicBezTo>
                          <a:pt x="127" y="72"/>
                          <a:pt x="129" y="73"/>
                          <a:pt x="129" y="73"/>
                        </a:cubicBezTo>
                        <a:cubicBezTo>
                          <a:pt x="130" y="76"/>
                          <a:pt x="132" y="78"/>
                          <a:pt x="132" y="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02" name="Group 134">
              <a:extLst>
                <a:ext uri="{FF2B5EF4-FFF2-40B4-BE49-F238E27FC236}">
                  <a16:creationId xmlns:a16="http://schemas.microsoft.com/office/drawing/2014/main" id="{5F9EBA23-52D9-4281-8021-5AFF4D07E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5" y="3158"/>
              <a:ext cx="273" cy="231"/>
              <a:chOff x="3696" y="2069"/>
              <a:chExt cx="500" cy="347"/>
            </a:xfrm>
          </p:grpSpPr>
          <p:sp>
            <p:nvSpPr>
              <p:cNvPr id="168" name="Oval 135">
                <a:extLst>
                  <a:ext uri="{FF2B5EF4-FFF2-40B4-BE49-F238E27FC236}">
                    <a16:creationId xmlns:a16="http://schemas.microsoft.com/office/drawing/2014/main" id="{CFC24767-32F2-4616-8A82-4C030DB6D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2215"/>
                <a:ext cx="31" cy="3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9" name="Group 136">
                <a:extLst>
                  <a:ext uri="{FF2B5EF4-FFF2-40B4-BE49-F238E27FC236}">
                    <a16:creationId xmlns:a16="http://schemas.microsoft.com/office/drawing/2014/main" id="{F23F875A-212E-470B-AFBA-CC076BA5A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637168">
                <a:off x="3764" y="2183"/>
                <a:ext cx="84" cy="220"/>
                <a:chOff x="1020" y="3203"/>
                <a:chExt cx="106" cy="318"/>
              </a:xfrm>
            </p:grpSpPr>
            <p:sp>
              <p:nvSpPr>
                <p:cNvPr id="197" name="Freeform 137">
                  <a:extLst>
                    <a:ext uri="{FF2B5EF4-FFF2-40B4-BE49-F238E27FC236}">
                      <a16:creationId xmlns:a16="http://schemas.microsoft.com/office/drawing/2014/main" id="{6926F869-98AA-4A5D-8F02-A90D481F8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" name="Line 138">
                  <a:extLst>
                    <a:ext uri="{FF2B5EF4-FFF2-40B4-BE49-F238E27FC236}">
                      <a16:creationId xmlns:a16="http://schemas.microsoft.com/office/drawing/2014/main" id="{37BA5962-19BF-4E3E-910E-C2916D08FE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0" name="Text Box 139">
                <a:extLst>
                  <a:ext uri="{FF2B5EF4-FFF2-40B4-BE49-F238E27FC236}">
                    <a16:creationId xmlns:a16="http://schemas.microsoft.com/office/drawing/2014/main" id="{E8D98B8E-96D3-4EEF-B619-E96C946F5F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1" y="2069"/>
                <a:ext cx="212" cy="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solidFill>
                      <a:srgbClr val="0000FF"/>
                    </a:solidFill>
                    <a:latin typeface="Times New Roman" pitchFamily="18" charset="0"/>
                  </a:rPr>
                  <a:t>e</a:t>
                </a:r>
              </a:p>
            </p:txBody>
          </p:sp>
          <p:grpSp>
            <p:nvGrpSpPr>
              <p:cNvPr id="171" name="Group 140">
                <a:extLst>
                  <a:ext uri="{FF2B5EF4-FFF2-40B4-BE49-F238E27FC236}">
                    <a16:creationId xmlns:a16="http://schemas.microsoft.com/office/drawing/2014/main" id="{B441033C-88A0-4041-A5A4-78C9C48CAE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374623">
                <a:off x="4026" y="2103"/>
                <a:ext cx="157" cy="182"/>
                <a:chOff x="3334" y="3701"/>
                <a:chExt cx="193" cy="169"/>
              </a:xfrm>
            </p:grpSpPr>
            <p:sp>
              <p:nvSpPr>
                <p:cNvPr id="172" name="Line 141">
                  <a:extLst>
                    <a:ext uri="{FF2B5EF4-FFF2-40B4-BE49-F238E27FC236}">
                      <a16:creationId xmlns:a16="http://schemas.microsoft.com/office/drawing/2014/main" id="{F7DD2F54-5A6A-478A-A346-17F47CCDFF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34" y="3733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" name="Line 142">
                  <a:extLst>
                    <a:ext uri="{FF2B5EF4-FFF2-40B4-BE49-F238E27FC236}">
                      <a16:creationId xmlns:a16="http://schemas.microsoft.com/office/drawing/2014/main" id="{5D5A3967-E07E-4581-B7CE-825C0FE58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334" y="3733"/>
                  <a:ext cx="18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" name="Line 143">
                  <a:extLst>
                    <a:ext uri="{FF2B5EF4-FFF2-40B4-BE49-F238E27FC236}">
                      <a16:creationId xmlns:a16="http://schemas.microsoft.com/office/drawing/2014/main" id="{3CDC0E44-45BA-4B03-8AE2-BEAC3E518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77" y="3701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5" name="Line 144">
                  <a:extLst>
                    <a:ext uri="{FF2B5EF4-FFF2-40B4-BE49-F238E27FC236}">
                      <a16:creationId xmlns:a16="http://schemas.microsoft.com/office/drawing/2014/main" id="{2C372E11-A4E7-4180-92E2-052053C527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53" y="3751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6" name="Line 145">
                  <a:extLst>
                    <a:ext uri="{FF2B5EF4-FFF2-40B4-BE49-F238E27FC236}">
                      <a16:creationId xmlns:a16="http://schemas.microsoft.com/office/drawing/2014/main" id="{ABC96EFE-217D-4308-87D9-D2170957D7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351" y="3751"/>
                  <a:ext cx="1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7" name="Line 146">
                  <a:extLst>
                    <a:ext uri="{FF2B5EF4-FFF2-40B4-BE49-F238E27FC236}">
                      <a16:creationId xmlns:a16="http://schemas.microsoft.com/office/drawing/2014/main" id="{9B9E8DF6-CE2D-47A5-8BC6-83837BF663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96" y="3720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8" name="Line 147">
                  <a:extLst>
                    <a:ext uri="{FF2B5EF4-FFF2-40B4-BE49-F238E27FC236}">
                      <a16:creationId xmlns:a16="http://schemas.microsoft.com/office/drawing/2014/main" id="{F90B7CFF-0303-4A27-91C5-D8FC4217F6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72" y="3769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9" name="Line 148">
                  <a:extLst>
                    <a:ext uri="{FF2B5EF4-FFF2-40B4-BE49-F238E27FC236}">
                      <a16:creationId xmlns:a16="http://schemas.microsoft.com/office/drawing/2014/main" id="{8174CE8E-60A9-4353-BE6B-48CEDF73A4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371" y="3771"/>
                  <a:ext cx="1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0" name="Line 149">
                  <a:extLst>
                    <a:ext uri="{FF2B5EF4-FFF2-40B4-BE49-F238E27FC236}">
                      <a16:creationId xmlns:a16="http://schemas.microsoft.com/office/drawing/2014/main" id="{D3076ACF-7021-492F-8863-465380EE78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16" y="3737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" name="Line 150">
                  <a:extLst>
                    <a:ext uri="{FF2B5EF4-FFF2-40B4-BE49-F238E27FC236}">
                      <a16:creationId xmlns:a16="http://schemas.microsoft.com/office/drawing/2014/main" id="{B8079675-AE5B-4FCE-880B-63E295E12E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92" y="3787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2" name="Line 151">
                  <a:extLst>
                    <a:ext uri="{FF2B5EF4-FFF2-40B4-BE49-F238E27FC236}">
                      <a16:creationId xmlns:a16="http://schemas.microsoft.com/office/drawing/2014/main" id="{E954123F-107F-43B3-83D6-B14007C4E9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389" y="3788"/>
                  <a:ext cx="1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3" name="Line 152">
                  <a:extLst>
                    <a:ext uri="{FF2B5EF4-FFF2-40B4-BE49-F238E27FC236}">
                      <a16:creationId xmlns:a16="http://schemas.microsoft.com/office/drawing/2014/main" id="{9286D63B-6DDD-4DD8-8A3E-2F1D338B68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36" y="3757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" name="Line 153">
                  <a:extLst>
                    <a:ext uri="{FF2B5EF4-FFF2-40B4-BE49-F238E27FC236}">
                      <a16:creationId xmlns:a16="http://schemas.microsoft.com/office/drawing/2014/main" id="{E0B556F9-EE8F-4905-960A-AD7A2CC748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11" y="3806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5" name="Line 154">
                  <a:extLst>
                    <a:ext uri="{FF2B5EF4-FFF2-40B4-BE49-F238E27FC236}">
                      <a16:creationId xmlns:a16="http://schemas.microsoft.com/office/drawing/2014/main" id="{47E9BF82-BBB8-4BD0-BEC9-73935A71F6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409" y="3807"/>
                  <a:ext cx="1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6" name="Line 155">
                  <a:extLst>
                    <a:ext uri="{FF2B5EF4-FFF2-40B4-BE49-F238E27FC236}">
                      <a16:creationId xmlns:a16="http://schemas.microsoft.com/office/drawing/2014/main" id="{D39B9A0F-4427-44A9-9DAF-ABBBCFEAB2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54" y="3774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7" name="Line 156">
                  <a:extLst>
                    <a:ext uri="{FF2B5EF4-FFF2-40B4-BE49-F238E27FC236}">
                      <a16:creationId xmlns:a16="http://schemas.microsoft.com/office/drawing/2014/main" id="{2B323340-6A4D-4637-9A1B-9588646AF4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31" y="3824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8" name="Line 157">
                  <a:extLst>
                    <a:ext uri="{FF2B5EF4-FFF2-40B4-BE49-F238E27FC236}">
                      <a16:creationId xmlns:a16="http://schemas.microsoft.com/office/drawing/2014/main" id="{091321B8-306A-483E-A207-13E51C57CD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429" y="3824"/>
                  <a:ext cx="20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9" name="Line 158">
                  <a:extLst>
                    <a:ext uri="{FF2B5EF4-FFF2-40B4-BE49-F238E27FC236}">
                      <a16:creationId xmlns:a16="http://schemas.microsoft.com/office/drawing/2014/main" id="{11CFEB6A-0FA5-4C62-91E2-D974F9F2F8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74" y="3793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0" name="Line 159">
                  <a:extLst>
                    <a:ext uri="{FF2B5EF4-FFF2-40B4-BE49-F238E27FC236}">
                      <a16:creationId xmlns:a16="http://schemas.microsoft.com/office/drawing/2014/main" id="{D95C87BE-2B78-451A-833F-97790578B6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51" y="3842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1" name="Line 160">
                  <a:extLst>
                    <a:ext uri="{FF2B5EF4-FFF2-40B4-BE49-F238E27FC236}">
                      <a16:creationId xmlns:a16="http://schemas.microsoft.com/office/drawing/2014/main" id="{4F144CD4-D028-4DB5-A2CA-DFCA9BBD7F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450" y="3843"/>
                  <a:ext cx="18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2" name="Line 161">
                  <a:extLst>
                    <a:ext uri="{FF2B5EF4-FFF2-40B4-BE49-F238E27FC236}">
                      <a16:creationId xmlns:a16="http://schemas.microsoft.com/office/drawing/2014/main" id="{5C9F5C8B-140E-4737-B195-2490E55644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93" y="3811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3" name="Line 162">
                  <a:extLst>
                    <a:ext uri="{FF2B5EF4-FFF2-40B4-BE49-F238E27FC236}">
                      <a16:creationId xmlns:a16="http://schemas.microsoft.com/office/drawing/2014/main" id="{68D33376-E0DD-492F-B071-07EE96C31D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69" y="3861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4" name="Line 163">
                  <a:extLst>
                    <a:ext uri="{FF2B5EF4-FFF2-40B4-BE49-F238E27FC236}">
                      <a16:creationId xmlns:a16="http://schemas.microsoft.com/office/drawing/2014/main" id="{3BC1DA6D-E943-4C56-914B-4A19EF7A73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468" y="3861"/>
                  <a:ext cx="18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" name="Line 164">
                  <a:extLst>
                    <a:ext uri="{FF2B5EF4-FFF2-40B4-BE49-F238E27FC236}">
                      <a16:creationId xmlns:a16="http://schemas.microsoft.com/office/drawing/2014/main" id="{0BFBCEDE-BCEF-492C-AFB2-6C6792335E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513" y="3830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6" name="Freeform 165">
                  <a:extLst>
                    <a:ext uri="{FF2B5EF4-FFF2-40B4-BE49-F238E27FC236}">
                      <a16:creationId xmlns:a16="http://schemas.microsoft.com/office/drawing/2014/main" id="{686B5539-5D91-4BAF-9088-531F8EA2B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8" y="3702"/>
                  <a:ext cx="173" cy="147"/>
                </a:xfrm>
                <a:custGeom>
                  <a:avLst/>
                  <a:gdLst>
                    <a:gd name="T0" fmla="*/ 0 w 132"/>
                    <a:gd name="T1" fmla="*/ 0 h 82"/>
                    <a:gd name="T2" fmla="*/ 1879 w 132"/>
                    <a:gd name="T3" fmla="*/ 102536 h 82"/>
                    <a:gd name="T4" fmla="*/ 2827 w 132"/>
                    <a:gd name="T5" fmla="*/ 166486 h 82"/>
                    <a:gd name="T6" fmla="*/ 3136 w 132"/>
                    <a:gd name="T7" fmla="*/ 191570 h 82"/>
                    <a:gd name="T8" fmla="*/ 3705 w 132"/>
                    <a:gd name="T9" fmla="*/ 290658 h 82"/>
                    <a:gd name="T10" fmla="*/ 5241 w 132"/>
                    <a:gd name="T11" fmla="*/ 406923 h 82"/>
                    <a:gd name="T12" fmla="*/ 6503 w 132"/>
                    <a:gd name="T13" fmla="*/ 433279 h 82"/>
                    <a:gd name="T14" fmla="*/ 7267 w 132"/>
                    <a:gd name="T15" fmla="*/ 455904 h 82"/>
                    <a:gd name="T16" fmla="*/ 7456 w 132"/>
                    <a:gd name="T17" fmla="*/ 463889 h 82"/>
                    <a:gd name="T18" fmla="*/ 7654 w 132"/>
                    <a:gd name="T19" fmla="*/ 521058 h 8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32" h="82">
                      <a:moveTo>
                        <a:pt x="0" y="0"/>
                      </a:moveTo>
                      <a:cubicBezTo>
                        <a:pt x="4" y="16"/>
                        <a:pt x="18" y="14"/>
                        <a:pt x="33" y="16"/>
                      </a:cubicBezTo>
                      <a:cubicBezTo>
                        <a:pt x="39" y="20"/>
                        <a:pt x="42" y="24"/>
                        <a:pt x="49" y="26"/>
                      </a:cubicBezTo>
                      <a:cubicBezTo>
                        <a:pt x="52" y="35"/>
                        <a:pt x="47" y="23"/>
                        <a:pt x="54" y="30"/>
                      </a:cubicBezTo>
                      <a:cubicBezTo>
                        <a:pt x="57" y="33"/>
                        <a:pt x="59" y="44"/>
                        <a:pt x="64" y="46"/>
                      </a:cubicBezTo>
                      <a:cubicBezTo>
                        <a:pt x="73" y="49"/>
                        <a:pt x="82" y="58"/>
                        <a:pt x="91" y="64"/>
                      </a:cubicBezTo>
                      <a:cubicBezTo>
                        <a:pt x="96" y="67"/>
                        <a:pt x="107" y="68"/>
                        <a:pt x="112" y="68"/>
                      </a:cubicBezTo>
                      <a:cubicBezTo>
                        <a:pt x="122" y="71"/>
                        <a:pt x="117" y="69"/>
                        <a:pt x="126" y="72"/>
                      </a:cubicBezTo>
                      <a:cubicBezTo>
                        <a:pt x="127" y="72"/>
                        <a:pt x="129" y="73"/>
                        <a:pt x="129" y="73"/>
                      </a:cubicBezTo>
                      <a:cubicBezTo>
                        <a:pt x="130" y="76"/>
                        <a:pt x="132" y="78"/>
                        <a:pt x="132" y="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3" name="Group 166">
              <a:extLst>
                <a:ext uri="{FF2B5EF4-FFF2-40B4-BE49-F238E27FC236}">
                  <a16:creationId xmlns:a16="http://schemas.microsoft.com/office/drawing/2014/main" id="{16F1FF0B-7E91-451B-B70E-91C26A79E4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0" y="3249"/>
              <a:ext cx="272" cy="231"/>
              <a:chOff x="2971" y="3475"/>
              <a:chExt cx="589" cy="462"/>
            </a:xfrm>
          </p:grpSpPr>
          <p:sp>
            <p:nvSpPr>
              <p:cNvPr id="136" name="Oval 167">
                <a:extLst>
                  <a:ext uri="{FF2B5EF4-FFF2-40B4-BE49-F238E27FC236}">
                    <a16:creationId xmlns:a16="http://schemas.microsoft.com/office/drawing/2014/main" id="{8B1D23BC-3392-4B4F-9B9D-D1ED85B18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3657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7" name="Group 168">
                <a:extLst>
                  <a:ext uri="{FF2B5EF4-FFF2-40B4-BE49-F238E27FC236}">
                    <a16:creationId xmlns:a16="http://schemas.microsoft.com/office/drawing/2014/main" id="{FA121D4F-0AE7-4813-9910-4E80FB81C7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1" y="3475"/>
                <a:ext cx="589" cy="462"/>
                <a:chOff x="2971" y="3475"/>
                <a:chExt cx="589" cy="462"/>
              </a:xfrm>
            </p:grpSpPr>
            <p:grpSp>
              <p:nvGrpSpPr>
                <p:cNvPr id="138" name="Group 169">
                  <a:extLst>
                    <a:ext uri="{FF2B5EF4-FFF2-40B4-BE49-F238E27FC236}">
                      <a16:creationId xmlns:a16="http://schemas.microsoft.com/office/drawing/2014/main" id="{53EAF912-3964-41C9-8650-218AA0695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6041885">
                  <a:off x="3077" y="3506"/>
                  <a:ext cx="106" cy="318"/>
                  <a:chOff x="1020" y="3203"/>
                  <a:chExt cx="106" cy="318"/>
                </a:xfrm>
              </p:grpSpPr>
              <p:sp>
                <p:nvSpPr>
                  <p:cNvPr id="166" name="Freeform 170">
                    <a:extLst>
                      <a:ext uri="{FF2B5EF4-FFF2-40B4-BE49-F238E27FC236}">
                        <a16:creationId xmlns:a16="http://schemas.microsoft.com/office/drawing/2014/main" id="{1A0CAFDA-7710-4729-8ACD-AD6537CC40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0" y="3294"/>
                    <a:ext cx="106" cy="227"/>
                  </a:xfrm>
                  <a:custGeom>
                    <a:avLst/>
                    <a:gdLst>
                      <a:gd name="T0" fmla="*/ 1 w 204"/>
                      <a:gd name="T1" fmla="*/ 1 h 363"/>
                      <a:gd name="T2" fmla="*/ 1 w 204"/>
                      <a:gd name="T3" fmla="*/ 1 h 363"/>
                      <a:gd name="T4" fmla="*/ 1 w 204"/>
                      <a:gd name="T5" fmla="*/ 1 h 363"/>
                      <a:gd name="T6" fmla="*/ 1 w 204"/>
                      <a:gd name="T7" fmla="*/ 1 h 363"/>
                      <a:gd name="T8" fmla="*/ 1 w 204"/>
                      <a:gd name="T9" fmla="*/ 1 h 363"/>
                      <a:gd name="T10" fmla="*/ 1 w 204"/>
                      <a:gd name="T11" fmla="*/ 0 h 36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04" h="363">
                        <a:moveTo>
                          <a:pt x="106" y="363"/>
                        </a:moveTo>
                        <a:cubicBezTo>
                          <a:pt x="155" y="329"/>
                          <a:pt x="204" y="295"/>
                          <a:pt x="196" y="272"/>
                        </a:cubicBezTo>
                        <a:cubicBezTo>
                          <a:pt x="188" y="249"/>
                          <a:pt x="60" y="250"/>
                          <a:pt x="60" y="227"/>
                        </a:cubicBezTo>
                        <a:cubicBezTo>
                          <a:pt x="60" y="204"/>
                          <a:pt x="203" y="159"/>
                          <a:pt x="196" y="136"/>
                        </a:cubicBezTo>
                        <a:cubicBezTo>
                          <a:pt x="189" y="113"/>
                          <a:pt x="30" y="113"/>
                          <a:pt x="15" y="90"/>
                        </a:cubicBezTo>
                        <a:cubicBezTo>
                          <a:pt x="0" y="67"/>
                          <a:pt x="53" y="33"/>
                          <a:pt x="106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Line 171">
                    <a:extLst>
                      <a:ext uri="{FF2B5EF4-FFF2-40B4-BE49-F238E27FC236}">
                        <a16:creationId xmlns:a16="http://schemas.microsoft.com/office/drawing/2014/main" id="{5D53DDFE-38C2-40B3-BE3D-20590AD56B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66" y="3203"/>
                    <a:ext cx="0" cy="9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9" name="Text Box 172">
                  <a:extLst>
                    <a:ext uri="{FF2B5EF4-FFF2-40B4-BE49-F238E27FC236}">
                      <a16:creationId xmlns:a16="http://schemas.microsoft.com/office/drawing/2014/main" id="{81435A21-ABFC-4908-B3D2-2E498B8C71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35" y="3475"/>
                  <a:ext cx="251" cy="4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1800">
                      <a:solidFill>
                        <a:srgbClr val="0000FF"/>
                      </a:solidFill>
                      <a:latin typeface="Times New Roman" pitchFamily="18" charset="0"/>
                    </a:rPr>
                    <a:t>e</a:t>
                  </a:r>
                </a:p>
              </p:txBody>
            </p:sp>
            <p:grpSp>
              <p:nvGrpSpPr>
                <p:cNvPr id="140" name="Group 173">
                  <a:extLst>
                    <a:ext uri="{FF2B5EF4-FFF2-40B4-BE49-F238E27FC236}">
                      <a16:creationId xmlns:a16="http://schemas.microsoft.com/office/drawing/2014/main" id="{CF3A9E58-FA39-421D-BB3D-CB251004C7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34" y="3701"/>
                  <a:ext cx="226" cy="228"/>
                  <a:chOff x="3334" y="3701"/>
                  <a:chExt cx="193" cy="169"/>
                </a:xfrm>
              </p:grpSpPr>
              <p:sp>
                <p:nvSpPr>
                  <p:cNvPr id="141" name="Line 174">
                    <a:extLst>
                      <a:ext uri="{FF2B5EF4-FFF2-40B4-BE49-F238E27FC236}">
                        <a16:creationId xmlns:a16="http://schemas.microsoft.com/office/drawing/2014/main" id="{93CA035F-BF66-4AA3-A8C4-8D219D8227E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34" y="3733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Line 175">
                    <a:extLst>
                      <a:ext uri="{FF2B5EF4-FFF2-40B4-BE49-F238E27FC236}">
                        <a16:creationId xmlns:a16="http://schemas.microsoft.com/office/drawing/2014/main" id="{1B1690EE-6750-4EAA-B642-95BA4BCCA1A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334" y="3733"/>
                    <a:ext cx="1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Line 176">
                    <a:extLst>
                      <a:ext uri="{FF2B5EF4-FFF2-40B4-BE49-F238E27FC236}">
                        <a16:creationId xmlns:a16="http://schemas.microsoft.com/office/drawing/2014/main" id="{95A4537F-F16E-4273-ACB6-4F759DEF01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77" y="3701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Line 177">
                    <a:extLst>
                      <a:ext uri="{FF2B5EF4-FFF2-40B4-BE49-F238E27FC236}">
                        <a16:creationId xmlns:a16="http://schemas.microsoft.com/office/drawing/2014/main" id="{3F7AD8E7-2859-4087-B0C9-96CB3F9A93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53" y="3751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Line 178">
                    <a:extLst>
                      <a:ext uri="{FF2B5EF4-FFF2-40B4-BE49-F238E27FC236}">
                        <a16:creationId xmlns:a16="http://schemas.microsoft.com/office/drawing/2014/main" id="{5AC91A34-ABCD-4AB7-8CBF-59D0C8FE1E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351" y="3751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Line 179">
                    <a:extLst>
                      <a:ext uri="{FF2B5EF4-FFF2-40B4-BE49-F238E27FC236}">
                        <a16:creationId xmlns:a16="http://schemas.microsoft.com/office/drawing/2014/main" id="{F2942A54-1DB8-474E-94A7-9016A2F10B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96" y="3720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Line 180">
                    <a:extLst>
                      <a:ext uri="{FF2B5EF4-FFF2-40B4-BE49-F238E27FC236}">
                        <a16:creationId xmlns:a16="http://schemas.microsoft.com/office/drawing/2014/main" id="{F470F53A-AA58-448C-A3D3-E21269EA0F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72" y="3769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Line 181">
                    <a:extLst>
                      <a:ext uri="{FF2B5EF4-FFF2-40B4-BE49-F238E27FC236}">
                        <a16:creationId xmlns:a16="http://schemas.microsoft.com/office/drawing/2014/main" id="{D0A26F26-411D-4A6E-A49C-362AA4D399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371" y="3771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Line 182">
                    <a:extLst>
                      <a:ext uri="{FF2B5EF4-FFF2-40B4-BE49-F238E27FC236}">
                        <a16:creationId xmlns:a16="http://schemas.microsoft.com/office/drawing/2014/main" id="{D7E88BD3-A1FE-4448-9D0F-1D47B8C8E9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16" y="3737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Line 183">
                    <a:extLst>
                      <a:ext uri="{FF2B5EF4-FFF2-40B4-BE49-F238E27FC236}">
                        <a16:creationId xmlns:a16="http://schemas.microsoft.com/office/drawing/2014/main" id="{10017A6B-62EB-47D0-8CE0-7E28C400B9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392" y="3787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Line 184">
                    <a:extLst>
                      <a:ext uri="{FF2B5EF4-FFF2-40B4-BE49-F238E27FC236}">
                        <a16:creationId xmlns:a16="http://schemas.microsoft.com/office/drawing/2014/main" id="{7AF717F9-56A5-43C1-A0EC-733463CBC5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389" y="3788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Line 185">
                    <a:extLst>
                      <a:ext uri="{FF2B5EF4-FFF2-40B4-BE49-F238E27FC236}">
                        <a16:creationId xmlns:a16="http://schemas.microsoft.com/office/drawing/2014/main" id="{91FDBA13-B31D-49C7-8048-4D8419016F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36" y="3757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Line 186">
                    <a:extLst>
                      <a:ext uri="{FF2B5EF4-FFF2-40B4-BE49-F238E27FC236}">
                        <a16:creationId xmlns:a16="http://schemas.microsoft.com/office/drawing/2014/main" id="{1B668139-3EF8-4794-965F-8ABE360CFE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11" y="3806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Line 187">
                    <a:extLst>
                      <a:ext uri="{FF2B5EF4-FFF2-40B4-BE49-F238E27FC236}">
                        <a16:creationId xmlns:a16="http://schemas.microsoft.com/office/drawing/2014/main" id="{4D75F41E-E3CD-49AE-A44B-0E7E651335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409" y="3807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Line 188">
                    <a:extLst>
                      <a:ext uri="{FF2B5EF4-FFF2-40B4-BE49-F238E27FC236}">
                        <a16:creationId xmlns:a16="http://schemas.microsoft.com/office/drawing/2014/main" id="{B9A322CE-42FE-48DA-B0C7-DA2409DF0D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54" y="3774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Line 189">
                    <a:extLst>
                      <a:ext uri="{FF2B5EF4-FFF2-40B4-BE49-F238E27FC236}">
                        <a16:creationId xmlns:a16="http://schemas.microsoft.com/office/drawing/2014/main" id="{3BC3037D-2E18-42A0-BFE2-ED5625D201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31" y="3824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Line 190">
                    <a:extLst>
                      <a:ext uri="{FF2B5EF4-FFF2-40B4-BE49-F238E27FC236}">
                        <a16:creationId xmlns:a16="http://schemas.microsoft.com/office/drawing/2014/main" id="{EA00D76A-9A3C-4BA0-B1E0-290525EC00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429" y="3824"/>
                    <a:ext cx="2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Line 191">
                    <a:extLst>
                      <a:ext uri="{FF2B5EF4-FFF2-40B4-BE49-F238E27FC236}">
                        <a16:creationId xmlns:a16="http://schemas.microsoft.com/office/drawing/2014/main" id="{A8B95781-A3A9-4447-AA84-C6E1B8BF2F5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74" y="3793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Line 192">
                    <a:extLst>
                      <a:ext uri="{FF2B5EF4-FFF2-40B4-BE49-F238E27FC236}">
                        <a16:creationId xmlns:a16="http://schemas.microsoft.com/office/drawing/2014/main" id="{EA57CCD1-80FA-4579-9908-80DBB2B818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51" y="3842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Line 193">
                    <a:extLst>
                      <a:ext uri="{FF2B5EF4-FFF2-40B4-BE49-F238E27FC236}">
                        <a16:creationId xmlns:a16="http://schemas.microsoft.com/office/drawing/2014/main" id="{6ECFEE19-B320-4756-8BCA-88E795AB0D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450" y="3843"/>
                    <a:ext cx="1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Line 194">
                    <a:extLst>
                      <a:ext uri="{FF2B5EF4-FFF2-40B4-BE49-F238E27FC236}">
                        <a16:creationId xmlns:a16="http://schemas.microsoft.com/office/drawing/2014/main" id="{5F31E4BF-B851-4AFD-92FC-19E82F837D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93" y="3811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Line 195">
                    <a:extLst>
                      <a:ext uri="{FF2B5EF4-FFF2-40B4-BE49-F238E27FC236}">
                        <a16:creationId xmlns:a16="http://schemas.microsoft.com/office/drawing/2014/main" id="{34832645-0D7D-42CD-8B6D-F48F90F1E1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469" y="3861"/>
                    <a:ext cx="1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Line 196">
                    <a:extLst>
                      <a:ext uri="{FF2B5EF4-FFF2-40B4-BE49-F238E27FC236}">
                        <a16:creationId xmlns:a16="http://schemas.microsoft.com/office/drawing/2014/main" id="{B903F106-5F0A-4CB1-8070-78DDA719A6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7868791">
                    <a:off x="3468" y="3861"/>
                    <a:ext cx="1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Line 197">
                    <a:extLst>
                      <a:ext uri="{FF2B5EF4-FFF2-40B4-BE49-F238E27FC236}">
                        <a16:creationId xmlns:a16="http://schemas.microsoft.com/office/drawing/2014/main" id="{DA094F2E-F32A-4275-9AE5-CAAA343EBB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2468791">
                    <a:off x="3513" y="3830"/>
                    <a:ext cx="1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E1E1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198">
                    <a:extLst>
                      <a:ext uri="{FF2B5EF4-FFF2-40B4-BE49-F238E27FC236}">
                        <a16:creationId xmlns:a16="http://schemas.microsoft.com/office/drawing/2014/main" id="{1905164A-67BF-439C-B17D-D62C8C9610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8" y="3702"/>
                    <a:ext cx="173" cy="147"/>
                  </a:xfrm>
                  <a:custGeom>
                    <a:avLst/>
                    <a:gdLst>
                      <a:gd name="T0" fmla="*/ 0 w 132"/>
                      <a:gd name="T1" fmla="*/ 0 h 82"/>
                      <a:gd name="T2" fmla="*/ 1879 w 132"/>
                      <a:gd name="T3" fmla="*/ 102536 h 82"/>
                      <a:gd name="T4" fmla="*/ 2827 w 132"/>
                      <a:gd name="T5" fmla="*/ 166486 h 82"/>
                      <a:gd name="T6" fmla="*/ 3136 w 132"/>
                      <a:gd name="T7" fmla="*/ 191570 h 82"/>
                      <a:gd name="T8" fmla="*/ 3705 w 132"/>
                      <a:gd name="T9" fmla="*/ 290658 h 82"/>
                      <a:gd name="T10" fmla="*/ 5241 w 132"/>
                      <a:gd name="T11" fmla="*/ 406923 h 82"/>
                      <a:gd name="T12" fmla="*/ 6503 w 132"/>
                      <a:gd name="T13" fmla="*/ 433279 h 82"/>
                      <a:gd name="T14" fmla="*/ 7267 w 132"/>
                      <a:gd name="T15" fmla="*/ 455904 h 82"/>
                      <a:gd name="T16" fmla="*/ 7456 w 132"/>
                      <a:gd name="T17" fmla="*/ 463889 h 82"/>
                      <a:gd name="T18" fmla="*/ 7654 w 132"/>
                      <a:gd name="T19" fmla="*/ 521058 h 8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32" h="82">
                        <a:moveTo>
                          <a:pt x="0" y="0"/>
                        </a:moveTo>
                        <a:cubicBezTo>
                          <a:pt x="4" y="16"/>
                          <a:pt x="18" y="14"/>
                          <a:pt x="33" y="16"/>
                        </a:cubicBezTo>
                        <a:cubicBezTo>
                          <a:pt x="39" y="20"/>
                          <a:pt x="42" y="24"/>
                          <a:pt x="49" y="26"/>
                        </a:cubicBezTo>
                        <a:cubicBezTo>
                          <a:pt x="52" y="35"/>
                          <a:pt x="47" y="23"/>
                          <a:pt x="54" y="30"/>
                        </a:cubicBezTo>
                        <a:cubicBezTo>
                          <a:pt x="57" y="33"/>
                          <a:pt x="59" y="44"/>
                          <a:pt x="64" y="46"/>
                        </a:cubicBezTo>
                        <a:cubicBezTo>
                          <a:pt x="73" y="49"/>
                          <a:pt x="82" y="58"/>
                          <a:pt x="91" y="64"/>
                        </a:cubicBezTo>
                        <a:cubicBezTo>
                          <a:pt x="96" y="67"/>
                          <a:pt x="107" y="68"/>
                          <a:pt x="112" y="68"/>
                        </a:cubicBezTo>
                        <a:cubicBezTo>
                          <a:pt x="122" y="71"/>
                          <a:pt x="117" y="69"/>
                          <a:pt x="126" y="72"/>
                        </a:cubicBezTo>
                        <a:cubicBezTo>
                          <a:pt x="127" y="72"/>
                          <a:pt x="129" y="73"/>
                          <a:pt x="129" y="73"/>
                        </a:cubicBezTo>
                        <a:cubicBezTo>
                          <a:pt x="130" y="76"/>
                          <a:pt x="132" y="78"/>
                          <a:pt x="132" y="8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04" name="Group 199">
              <a:extLst>
                <a:ext uri="{FF2B5EF4-FFF2-40B4-BE49-F238E27FC236}">
                  <a16:creationId xmlns:a16="http://schemas.microsoft.com/office/drawing/2014/main" id="{58F3E81D-EF01-4F49-9F54-D9C4C3193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5" y="3067"/>
              <a:ext cx="273" cy="231"/>
              <a:chOff x="3696" y="2069"/>
              <a:chExt cx="500" cy="347"/>
            </a:xfrm>
          </p:grpSpPr>
          <p:sp>
            <p:nvSpPr>
              <p:cNvPr id="105" name="Oval 200">
                <a:extLst>
                  <a:ext uri="{FF2B5EF4-FFF2-40B4-BE49-F238E27FC236}">
                    <a16:creationId xmlns:a16="http://schemas.microsoft.com/office/drawing/2014/main" id="{D4CC7098-77A7-4326-97B6-61B0AB086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2215"/>
                <a:ext cx="31" cy="3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06" name="Group 201">
                <a:extLst>
                  <a:ext uri="{FF2B5EF4-FFF2-40B4-BE49-F238E27FC236}">
                    <a16:creationId xmlns:a16="http://schemas.microsoft.com/office/drawing/2014/main" id="{192E9E51-F8CE-4AA7-B33D-ECBEA92A7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637168">
                <a:off x="3764" y="2183"/>
                <a:ext cx="84" cy="220"/>
                <a:chOff x="1020" y="3203"/>
                <a:chExt cx="106" cy="318"/>
              </a:xfrm>
            </p:grpSpPr>
            <p:sp>
              <p:nvSpPr>
                <p:cNvPr id="134" name="Freeform 202">
                  <a:extLst>
                    <a:ext uri="{FF2B5EF4-FFF2-40B4-BE49-F238E27FC236}">
                      <a16:creationId xmlns:a16="http://schemas.microsoft.com/office/drawing/2014/main" id="{EEBC1118-9299-4750-8C0B-7787D7C9F6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" y="3294"/>
                  <a:ext cx="106" cy="227"/>
                </a:xfrm>
                <a:custGeom>
                  <a:avLst/>
                  <a:gdLst>
                    <a:gd name="T0" fmla="*/ 1 w 204"/>
                    <a:gd name="T1" fmla="*/ 1 h 363"/>
                    <a:gd name="T2" fmla="*/ 1 w 204"/>
                    <a:gd name="T3" fmla="*/ 1 h 363"/>
                    <a:gd name="T4" fmla="*/ 1 w 204"/>
                    <a:gd name="T5" fmla="*/ 1 h 363"/>
                    <a:gd name="T6" fmla="*/ 1 w 204"/>
                    <a:gd name="T7" fmla="*/ 1 h 363"/>
                    <a:gd name="T8" fmla="*/ 1 w 204"/>
                    <a:gd name="T9" fmla="*/ 1 h 363"/>
                    <a:gd name="T10" fmla="*/ 1 w 204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4" h="363">
                      <a:moveTo>
                        <a:pt x="106" y="363"/>
                      </a:moveTo>
                      <a:cubicBezTo>
                        <a:pt x="155" y="329"/>
                        <a:pt x="204" y="295"/>
                        <a:pt x="196" y="272"/>
                      </a:cubicBezTo>
                      <a:cubicBezTo>
                        <a:pt x="188" y="249"/>
                        <a:pt x="60" y="250"/>
                        <a:pt x="60" y="227"/>
                      </a:cubicBezTo>
                      <a:cubicBezTo>
                        <a:pt x="60" y="204"/>
                        <a:pt x="203" y="159"/>
                        <a:pt x="196" y="136"/>
                      </a:cubicBezTo>
                      <a:cubicBezTo>
                        <a:pt x="189" y="113"/>
                        <a:pt x="30" y="113"/>
                        <a:pt x="15" y="90"/>
                      </a:cubicBezTo>
                      <a:cubicBezTo>
                        <a:pt x="0" y="67"/>
                        <a:pt x="53" y="33"/>
                        <a:pt x="10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Line 203">
                  <a:extLst>
                    <a:ext uri="{FF2B5EF4-FFF2-40B4-BE49-F238E27FC236}">
                      <a16:creationId xmlns:a16="http://schemas.microsoft.com/office/drawing/2014/main" id="{F671BD15-35A8-4FA1-B52D-EFF28F9F5B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6" y="3203"/>
                  <a:ext cx="0" cy="9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7" name="Text Box 204">
                <a:extLst>
                  <a:ext uri="{FF2B5EF4-FFF2-40B4-BE49-F238E27FC236}">
                    <a16:creationId xmlns:a16="http://schemas.microsoft.com/office/drawing/2014/main" id="{680C3671-5B3D-48B0-A2B4-28AFAC5CA3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1" y="2069"/>
                <a:ext cx="212" cy="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solidFill>
                      <a:srgbClr val="0000FF"/>
                    </a:solidFill>
                    <a:latin typeface="Times New Roman" pitchFamily="18" charset="0"/>
                  </a:rPr>
                  <a:t>e</a:t>
                </a:r>
              </a:p>
            </p:txBody>
          </p:sp>
          <p:grpSp>
            <p:nvGrpSpPr>
              <p:cNvPr id="108" name="Group 205">
                <a:extLst>
                  <a:ext uri="{FF2B5EF4-FFF2-40B4-BE49-F238E27FC236}">
                    <a16:creationId xmlns:a16="http://schemas.microsoft.com/office/drawing/2014/main" id="{A5BE9A4A-BF55-4DDE-B0E5-6919849458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374623">
                <a:off x="4026" y="2103"/>
                <a:ext cx="157" cy="182"/>
                <a:chOff x="3334" y="3701"/>
                <a:chExt cx="193" cy="169"/>
              </a:xfrm>
            </p:grpSpPr>
            <p:sp>
              <p:nvSpPr>
                <p:cNvPr id="109" name="Line 206">
                  <a:extLst>
                    <a:ext uri="{FF2B5EF4-FFF2-40B4-BE49-F238E27FC236}">
                      <a16:creationId xmlns:a16="http://schemas.microsoft.com/office/drawing/2014/main" id="{1B73D080-0D2E-4830-B16C-5D03BDC6EA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34" y="3733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Line 207">
                  <a:extLst>
                    <a:ext uri="{FF2B5EF4-FFF2-40B4-BE49-F238E27FC236}">
                      <a16:creationId xmlns:a16="http://schemas.microsoft.com/office/drawing/2014/main" id="{7EC8FE32-060F-46B9-BEFF-F03F620322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334" y="3733"/>
                  <a:ext cx="18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Line 208">
                  <a:extLst>
                    <a:ext uri="{FF2B5EF4-FFF2-40B4-BE49-F238E27FC236}">
                      <a16:creationId xmlns:a16="http://schemas.microsoft.com/office/drawing/2014/main" id="{0E3488C5-E93E-46C0-956A-E7E972A95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77" y="3701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Line 209">
                  <a:extLst>
                    <a:ext uri="{FF2B5EF4-FFF2-40B4-BE49-F238E27FC236}">
                      <a16:creationId xmlns:a16="http://schemas.microsoft.com/office/drawing/2014/main" id="{4246555E-8EEC-4D7A-82D2-5F33F0A945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53" y="3751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Line 210">
                  <a:extLst>
                    <a:ext uri="{FF2B5EF4-FFF2-40B4-BE49-F238E27FC236}">
                      <a16:creationId xmlns:a16="http://schemas.microsoft.com/office/drawing/2014/main" id="{EE011098-6EDF-4483-B9E3-8D6D0E1C5B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351" y="3751"/>
                  <a:ext cx="1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Line 211">
                  <a:extLst>
                    <a:ext uri="{FF2B5EF4-FFF2-40B4-BE49-F238E27FC236}">
                      <a16:creationId xmlns:a16="http://schemas.microsoft.com/office/drawing/2014/main" id="{CE5E2680-BFF0-466B-B449-2C48925013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96" y="3720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Line 212">
                  <a:extLst>
                    <a:ext uri="{FF2B5EF4-FFF2-40B4-BE49-F238E27FC236}">
                      <a16:creationId xmlns:a16="http://schemas.microsoft.com/office/drawing/2014/main" id="{46C9A60E-B77D-4121-85EC-70655E4F33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72" y="3769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Line 213">
                  <a:extLst>
                    <a:ext uri="{FF2B5EF4-FFF2-40B4-BE49-F238E27FC236}">
                      <a16:creationId xmlns:a16="http://schemas.microsoft.com/office/drawing/2014/main" id="{267A5EC1-C38A-434A-8815-829ACB6F02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371" y="3771"/>
                  <a:ext cx="1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Line 214">
                  <a:extLst>
                    <a:ext uri="{FF2B5EF4-FFF2-40B4-BE49-F238E27FC236}">
                      <a16:creationId xmlns:a16="http://schemas.microsoft.com/office/drawing/2014/main" id="{5A4ACD33-3E13-435B-97C5-B2E7C8B300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16" y="3737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Line 215">
                  <a:extLst>
                    <a:ext uri="{FF2B5EF4-FFF2-40B4-BE49-F238E27FC236}">
                      <a16:creationId xmlns:a16="http://schemas.microsoft.com/office/drawing/2014/main" id="{1883A34C-FC4D-4AD4-8CF2-F43967CF6F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392" y="3787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Line 216">
                  <a:extLst>
                    <a:ext uri="{FF2B5EF4-FFF2-40B4-BE49-F238E27FC236}">
                      <a16:creationId xmlns:a16="http://schemas.microsoft.com/office/drawing/2014/main" id="{9653D9B9-7257-4B5C-81E9-41F37F1CF5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389" y="3788"/>
                  <a:ext cx="1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Line 217">
                  <a:extLst>
                    <a:ext uri="{FF2B5EF4-FFF2-40B4-BE49-F238E27FC236}">
                      <a16:creationId xmlns:a16="http://schemas.microsoft.com/office/drawing/2014/main" id="{E481199D-77C8-4EBA-95B2-9645CB4407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36" y="3757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Line 218">
                  <a:extLst>
                    <a:ext uri="{FF2B5EF4-FFF2-40B4-BE49-F238E27FC236}">
                      <a16:creationId xmlns:a16="http://schemas.microsoft.com/office/drawing/2014/main" id="{3C7D08D7-E95A-4E3A-9316-70D7A64FC5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11" y="3806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Line 219">
                  <a:extLst>
                    <a:ext uri="{FF2B5EF4-FFF2-40B4-BE49-F238E27FC236}">
                      <a16:creationId xmlns:a16="http://schemas.microsoft.com/office/drawing/2014/main" id="{4241D396-1D4D-44B5-86B5-DB4028A0F5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409" y="3807"/>
                  <a:ext cx="1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Line 220">
                  <a:extLst>
                    <a:ext uri="{FF2B5EF4-FFF2-40B4-BE49-F238E27FC236}">
                      <a16:creationId xmlns:a16="http://schemas.microsoft.com/office/drawing/2014/main" id="{C7208705-4075-403B-AD95-ADF6617BD9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54" y="3774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Line 221">
                  <a:extLst>
                    <a:ext uri="{FF2B5EF4-FFF2-40B4-BE49-F238E27FC236}">
                      <a16:creationId xmlns:a16="http://schemas.microsoft.com/office/drawing/2014/main" id="{60595A2D-F2BA-4023-B307-26AA19D72B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31" y="3824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Line 222">
                  <a:extLst>
                    <a:ext uri="{FF2B5EF4-FFF2-40B4-BE49-F238E27FC236}">
                      <a16:creationId xmlns:a16="http://schemas.microsoft.com/office/drawing/2014/main" id="{B6B0F9EC-FF5D-4543-A6DC-F08289D14D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429" y="3824"/>
                  <a:ext cx="20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Line 223">
                  <a:extLst>
                    <a:ext uri="{FF2B5EF4-FFF2-40B4-BE49-F238E27FC236}">
                      <a16:creationId xmlns:a16="http://schemas.microsoft.com/office/drawing/2014/main" id="{0908BCB3-4545-480D-BA26-D16C056EDF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74" y="3793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Line 224">
                  <a:extLst>
                    <a:ext uri="{FF2B5EF4-FFF2-40B4-BE49-F238E27FC236}">
                      <a16:creationId xmlns:a16="http://schemas.microsoft.com/office/drawing/2014/main" id="{B703BDB3-8C16-4FCE-A1BD-330BA0589E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51" y="3842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Line 225">
                  <a:extLst>
                    <a:ext uri="{FF2B5EF4-FFF2-40B4-BE49-F238E27FC236}">
                      <a16:creationId xmlns:a16="http://schemas.microsoft.com/office/drawing/2014/main" id="{27BC120C-65DE-4247-B7A1-78CEC81B4B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450" y="3843"/>
                  <a:ext cx="18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Line 226">
                  <a:extLst>
                    <a:ext uri="{FF2B5EF4-FFF2-40B4-BE49-F238E27FC236}">
                      <a16:creationId xmlns:a16="http://schemas.microsoft.com/office/drawing/2014/main" id="{A9306F39-449E-4784-B879-35C1C22ED6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93" y="3811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Line 227">
                  <a:extLst>
                    <a:ext uri="{FF2B5EF4-FFF2-40B4-BE49-F238E27FC236}">
                      <a16:creationId xmlns:a16="http://schemas.microsoft.com/office/drawing/2014/main" id="{6E42465D-E0F0-40FC-9948-2BB396CD3C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469" y="3861"/>
                  <a:ext cx="1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" name="Line 228">
                  <a:extLst>
                    <a:ext uri="{FF2B5EF4-FFF2-40B4-BE49-F238E27FC236}">
                      <a16:creationId xmlns:a16="http://schemas.microsoft.com/office/drawing/2014/main" id="{9DDEE56D-D54F-40F4-BF83-08F4354340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868791">
                  <a:off x="3468" y="3861"/>
                  <a:ext cx="18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Line 229">
                  <a:extLst>
                    <a:ext uri="{FF2B5EF4-FFF2-40B4-BE49-F238E27FC236}">
                      <a16:creationId xmlns:a16="http://schemas.microsoft.com/office/drawing/2014/main" id="{DB14CCE5-3D47-4003-AB78-3A77EE7A32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468791">
                  <a:off x="3513" y="3830"/>
                  <a:ext cx="14" cy="0"/>
                </a:xfrm>
                <a:prstGeom prst="line">
                  <a:avLst/>
                </a:prstGeom>
                <a:noFill/>
                <a:ln w="9525">
                  <a:solidFill>
                    <a:srgbClr val="CE1E1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230">
                  <a:extLst>
                    <a:ext uri="{FF2B5EF4-FFF2-40B4-BE49-F238E27FC236}">
                      <a16:creationId xmlns:a16="http://schemas.microsoft.com/office/drawing/2014/main" id="{B7A975C9-18B7-40A8-BE93-708A663413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8" y="3702"/>
                  <a:ext cx="173" cy="147"/>
                </a:xfrm>
                <a:custGeom>
                  <a:avLst/>
                  <a:gdLst>
                    <a:gd name="T0" fmla="*/ 0 w 132"/>
                    <a:gd name="T1" fmla="*/ 0 h 82"/>
                    <a:gd name="T2" fmla="*/ 1879 w 132"/>
                    <a:gd name="T3" fmla="*/ 102536 h 82"/>
                    <a:gd name="T4" fmla="*/ 2827 w 132"/>
                    <a:gd name="T5" fmla="*/ 166486 h 82"/>
                    <a:gd name="T6" fmla="*/ 3136 w 132"/>
                    <a:gd name="T7" fmla="*/ 191570 h 82"/>
                    <a:gd name="T8" fmla="*/ 3705 w 132"/>
                    <a:gd name="T9" fmla="*/ 290658 h 82"/>
                    <a:gd name="T10" fmla="*/ 5241 w 132"/>
                    <a:gd name="T11" fmla="*/ 406923 h 82"/>
                    <a:gd name="T12" fmla="*/ 6503 w 132"/>
                    <a:gd name="T13" fmla="*/ 433279 h 82"/>
                    <a:gd name="T14" fmla="*/ 7267 w 132"/>
                    <a:gd name="T15" fmla="*/ 455904 h 82"/>
                    <a:gd name="T16" fmla="*/ 7456 w 132"/>
                    <a:gd name="T17" fmla="*/ 463889 h 82"/>
                    <a:gd name="T18" fmla="*/ 7654 w 132"/>
                    <a:gd name="T19" fmla="*/ 521058 h 8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32" h="82">
                      <a:moveTo>
                        <a:pt x="0" y="0"/>
                      </a:moveTo>
                      <a:cubicBezTo>
                        <a:pt x="4" y="16"/>
                        <a:pt x="18" y="14"/>
                        <a:pt x="33" y="16"/>
                      </a:cubicBezTo>
                      <a:cubicBezTo>
                        <a:pt x="39" y="20"/>
                        <a:pt x="42" y="24"/>
                        <a:pt x="49" y="26"/>
                      </a:cubicBezTo>
                      <a:cubicBezTo>
                        <a:pt x="52" y="35"/>
                        <a:pt x="47" y="23"/>
                        <a:pt x="54" y="30"/>
                      </a:cubicBezTo>
                      <a:cubicBezTo>
                        <a:pt x="57" y="33"/>
                        <a:pt x="59" y="44"/>
                        <a:pt x="64" y="46"/>
                      </a:cubicBezTo>
                      <a:cubicBezTo>
                        <a:pt x="73" y="49"/>
                        <a:pt x="82" y="58"/>
                        <a:pt x="91" y="64"/>
                      </a:cubicBezTo>
                      <a:cubicBezTo>
                        <a:pt x="96" y="67"/>
                        <a:pt x="107" y="68"/>
                        <a:pt x="112" y="68"/>
                      </a:cubicBezTo>
                      <a:cubicBezTo>
                        <a:pt x="122" y="71"/>
                        <a:pt x="117" y="69"/>
                        <a:pt x="126" y="72"/>
                      </a:cubicBezTo>
                      <a:cubicBezTo>
                        <a:pt x="127" y="72"/>
                        <a:pt x="129" y="73"/>
                        <a:pt x="129" y="73"/>
                      </a:cubicBezTo>
                      <a:cubicBezTo>
                        <a:pt x="130" y="76"/>
                        <a:pt x="132" y="78"/>
                        <a:pt x="132" y="8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33" name="Text Box 231">
            <a:extLst>
              <a:ext uri="{FF2B5EF4-FFF2-40B4-BE49-F238E27FC236}">
                <a16:creationId xmlns:a16="http://schemas.microsoft.com/office/drawing/2014/main" id="{DBDA18F3-052B-4B5A-A5E0-BA81111FB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612" y="4573181"/>
            <a:ext cx="829755" cy="1938992"/>
          </a:xfrm>
          <a:prstGeom prst="rect">
            <a:avLst/>
          </a:prstGeom>
          <a:noFill/>
          <a:ln w="38100" cmpd="dbl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以集装箱检测系统为例</a:t>
            </a:r>
          </a:p>
        </p:txBody>
      </p:sp>
      <p:sp>
        <p:nvSpPr>
          <p:cNvPr id="234" name="Text Box 233">
            <a:extLst>
              <a:ext uri="{FF2B5EF4-FFF2-40B4-BE49-F238E27FC236}">
                <a16:creationId xmlns:a16="http://schemas.microsoft.com/office/drawing/2014/main" id="{BC576CA7-9565-4E4B-8A6A-B5E7F64D4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50" y="535663"/>
            <a:ext cx="4597106" cy="3847207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9MeV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电子→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轫致辐射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大量</a:t>
            </a:r>
          </a:p>
          <a:p>
            <a:pPr lvl="2" eaLnBrk="1" hangingPunct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100mA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l-GR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持续时间</a:t>
            </a:r>
          </a:p>
          <a:p>
            <a:pPr lvl="2" eaLnBrk="1" hangingPunct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3.1×10</a:t>
            </a:r>
            <a:r>
              <a:rPr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光子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脉冲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小概率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源探距离：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米</a:t>
            </a:r>
          </a:p>
          <a:p>
            <a:pPr lvl="2" eaLnBrk="1" hangingPunct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探测器：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6mm×6mm</a:t>
            </a:r>
          </a:p>
          <a:p>
            <a:pPr lvl="2" eaLnBrk="1" hangingPunct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立体角：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2.86×10</a:t>
            </a:r>
            <a:r>
              <a:rPr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-8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×4π</a:t>
            </a:r>
          </a:p>
          <a:p>
            <a:pPr lvl="0"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射入探测器的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光子数目服从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泊松分布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=8.9×10</a:t>
            </a:r>
            <a:r>
              <a:rPr lang="en-US" altLang="zh-CN" sz="20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光子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脉冲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35" name="Group 236">
            <a:extLst>
              <a:ext uri="{FF2B5EF4-FFF2-40B4-BE49-F238E27FC236}">
                <a16:creationId xmlns:a16="http://schemas.microsoft.com/office/drawing/2014/main" id="{775E887D-335C-4B5E-B99D-2CCDAFB69866}"/>
              </a:ext>
            </a:extLst>
          </p:cNvPr>
          <p:cNvGrpSpPr>
            <a:grpSpLocks/>
          </p:cNvGrpSpPr>
          <p:nvPr/>
        </p:nvGrpSpPr>
        <p:grpSpPr bwMode="auto">
          <a:xfrm>
            <a:off x="5108181" y="568575"/>
            <a:ext cx="6858003" cy="4087815"/>
            <a:chOff x="2610" y="532"/>
            <a:chExt cx="4320" cy="2575"/>
          </a:xfrm>
        </p:grpSpPr>
        <p:sp>
          <p:nvSpPr>
            <p:cNvPr id="236" name="Text Box 237">
              <a:extLst>
                <a:ext uri="{FF2B5EF4-FFF2-40B4-BE49-F238E27FC236}">
                  <a16:creationId xmlns:a16="http://schemas.microsoft.com/office/drawing/2014/main" id="{B1AA8F8D-11D0-41E8-BAC5-0FE004160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0" y="532"/>
              <a:ext cx="4320" cy="3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square">
              <a:spAutoFit/>
            </a:bodyPr>
            <a:lstStyle>
              <a:lvl1pPr marL="444500" indent="-4445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  <a:spcAft>
                  <a:spcPct val="60000"/>
                </a:spcAft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0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0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0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l-GR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ε</a:t>
              </a:r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，探测器的计数→泊松串伯努利→服从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泊松分布</a:t>
              </a:r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237" name="Text Box 238">
              <a:extLst>
                <a:ext uri="{FF2B5EF4-FFF2-40B4-BE49-F238E27FC236}">
                  <a16:creationId xmlns:a16="http://schemas.microsoft.com/office/drawing/2014/main" id="{52D78C69-2144-473A-B76E-D8E524F3A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5" y="2816"/>
              <a:ext cx="41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24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238" name="Group 239">
            <a:extLst>
              <a:ext uri="{FF2B5EF4-FFF2-40B4-BE49-F238E27FC236}">
                <a16:creationId xmlns:a16="http://schemas.microsoft.com/office/drawing/2014/main" id="{1D93D247-B14F-4981-B9AC-FD7D5D6671F1}"/>
              </a:ext>
            </a:extLst>
          </p:cNvPr>
          <p:cNvGrpSpPr>
            <a:grpSpLocks/>
          </p:cNvGrpSpPr>
          <p:nvPr/>
        </p:nvGrpSpPr>
        <p:grpSpPr bwMode="auto">
          <a:xfrm>
            <a:off x="5108181" y="2222750"/>
            <a:ext cx="6858003" cy="3352802"/>
            <a:chOff x="2565" y="1577"/>
            <a:chExt cx="4320" cy="2112"/>
          </a:xfrm>
        </p:grpSpPr>
        <p:sp>
          <p:nvSpPr>
            <p:cNvPr id="239" name="Text Box 240">
              <a:extLst>
                <a:ext uri="{FF2B5EF4-FFF2-40B4-BE49-F238E27FC236}">
                  <a16:creationId xmlns:a16="http://schemas.microsoft.com/office/drawing/2014/main" id="{5E9C2C4D-5F3D-44E6-8D49-FF9AAAA7B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9" y="3398"/>
              <a:ext cx="3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24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40" name="Rectangle 241">
              <a:extLst>
                <a:ext uri="{FF2B5EF4-FFF2-40B4-BE49-F238E27FC236}">
                  <a16:creationId xmlns:a16="http://schemas.microsoft.com/office/drawing/2014/main" id="{E61FA2A6-0810-4A38-8849-3E567CF97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" y="1577"/>
              <a:ext cx="4320" cy="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square">
              <a:spAutoFit/>
            </a:bodyPr>
            <a:lstStyle/>
            <a:p>
              <a:pPr marL="444500" indent="-444500">
                <a:lnSpc>
                  <a:spcPct val="150000"/>
                </a:lnSpc>
                <a:spcBef>
                  <a:spcPct val="50000"/>
                </a:spcBef>
                <a:defRPr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0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每个光子在探测器内产生的离子对数目，服从</a:t>
              </a:r>
              <a:r>
                <a:rPr lang="zh-CN" altLang="en-US" sz="20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法诺分布</a:t>
              </a:r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grpSp>
        <p:nvGrpSpPr>
          <p:cNvPr id="241" name="Group 242">
            <a:extLst>
              <a:ext uri="{FF2B5EF4-FFF2-40B4-BE49-F238E27FC236}">
                <a16:creationId xmlns:a16="http://schemas.microsoft.com/office/drawing/2014/main" id="{2AA65614-241D-4EDA-8DB6-8DF5231365E8}"/>
              </a:ext>
            </a:extLst>
          </p:cNvPr>
          <p:cNvGrpSpPr>
            <a:grpSpLocks/>
          </p:cNvGrpSpPr>
          <p:nvPr/>
        </p:nvGrpSpPr>
        <p:grpSpPr bwMode="auto">
          <a:xfrm>
            <a:off x="5101829" y="1421061"/>
            <a:ext cx="4525963" cy="3308352"/>
            <a:chOff x="2606" y="1118"/>
            <a:chExt cx="2851" cy="2084"/>
          </a:xfrm>
        </p:grpSpPr>
        <p:sp>
          <p:nvSpPr>
            <p:cNvPr id="242" name="Text Box 243">
              <a:extLst>
                <a:ext uri="{FF2B5EF4-FFF2-40B4-BE49-F238E27FC236}">
                  <a16:creationId xmlns:a16="http://schemas.microsoft.com/office/drawing/2014/main" id="{86CB3A40-8121-40CF-8F6B-E6A734A8EF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2834"/>
              <a:ext cx="27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l-GR" altLang="zh-CN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ε</a:t>
              </a:r>
              <a:endParaRPr lang="el-GR" altLang="zh-CN" sz="32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AutoShape 244">
              <a:extLst>
                <a:ext uri="{FF2B5EF4-FFF2-40B4-BE49-F238E27FC236}">
                  <a16:creationId xmlns:a16="http://schemas.microsoft.com/office/drawing/2014/main" id="{107E2DE6-C536-45D2-B770-C708F04610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42" y="3022"/>
              <a:ext cx="499" cy="137"/>
            </a:xfrm>
            <a:prstGeom prst="curvedDownArrow">
              <a:avLst>
                <a:gd name="adj1" fmla="val 72847"/>
                <a:gd name="adj2" fmla="val 145693"/>
                <a:gd name="adj3" fmla="val 33333"/>
              </a:avLst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Rectangle 245">
              <a:extLst>
                <a:ext uri="{FF2B5EF4-FFF2-40B4-BE49-F238E27FC236}">
                  <a16:creationId xmlns:a16="http://schemas.microsoft.com/office/drawing/2014/main" id="{4912656A-0BE5-4A64-BD90-0F47C0C7B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6" y="1118"/>
              <a:ext cx="2851" cy="2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square">
              <a:spAutoFit/>
            </a:bodyPr>
            <a:lstStyle/>
            <a:p>
              <a:pPr marL="355600" indent="-355600">
                <a:spcBef>
                  <a:spcPct val="50000"/>
                </a:spcBef>
                <a:defRPr/>
              </a:pPr>
              <a:r>
                <a:rPr lang="el-GR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ε</a:t>
              </a:r>
              <a:r>
                <a:rPr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探测器对入射光子的</a:t>
              </a:r>
              <a:r>
                <a:rPr lang="zh-CN" altLang="en-US" sz="20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本征探测效率</a:t>
              </a:r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grpSp>
        <p:nvGrpSpPr>
          <p:cNvPr id="245" name="Group 246">
            <a:extLst>
              <a:ext uri="{FF2B5EF4-FFF2-40B4-BE49-F238E27FC236}">
                <a16:creationId xmlns:a16="http://schemas.microsoft.com/office/drawing/2014/main" id="{D33F6850-14FF-4462-A3A4-D27CFFC4E22F}"/>
              </a:ext>
            </a:extLst>
          </p:cNvPr>
          <p:cNvGrpSpPr>
            <a:grpSpLocks/>
          </p:cNvGrpSpPr>
          <p:nvPr/>
        </p:nvGrpSpPr>
        <p:grpSpPr bwMode="auto">
          <a:xfrm>
            <a:off x="5090717" y="3043487"/>
            <a:ext cx="6875461" cy="1674814"/>
            <a:chOff x="2508" y="2094"/>
            <a:chExt cx="4331" cy="1055"/>
          </a:xfrm>
        </p:grpSpPr>
        <p:sp>
          <p:nvSpPr>
            <p:cNvPr id="246" name="Text Box 247">
              <a:extLst>
                <a:ext uri="{FF2B5EF4-FFF2-40B4-BE49-F238E27FC236}">
                  <a16:creationId xmlns:a16="http://schemas.microsoft.com/office/drawing/2014/main" id="{5028AEC8-71AD-4DEB-812F-018BC2FD0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2" y="2819"/>
              <a:ext cx="3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28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47" name="Rectangle 248">
              <a:extLst>
                <a:ext uri="{FF2B5EF4-FFF2-40B4-BE49-F238E27FC236}">
                  <a16:creationId xmlns:a16="http://schemas.microsoft.com/office/drawing/2014/main" id="{10B3745E-4173-4775-86F9-F85CB57D8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" y="2094"/>
              <a:ext cx="4331" cy="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square">
              <a:spAutoFit/>
            </a:bodyPr>
            <a:lstStyle/>
            <a:p>
              <a:pPr marL="355600" indent="-35560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= 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0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0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l-GR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ε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×n</a:t>
              </a:r>
              <a:r>
                <a:rPr lang="en-US" altLang="zh-CN" sz="20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,</a:t>
              </a:r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粒子束脉冲在探测器内形成的离子对数目，与输出信号幅度成正比，泊松串法诺。</a:t>
              </a:r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58017A3A-6EB0-4A00-BBA3-6AC04FD14056}"/>
              </a:ext>
            </a:extLst>
          </p:cNvPr>
          <p:cNvGrpSpPr>
            <a:grpSpLocks/>
          </p:cNvGrpSpPr>
          <p:nvPr/>
        </p:nvGrpSpPr>
        <p:grpSpPr bwMode="auto">
          <a:xfrm>
            <a:off x="8273654" y="4773860"/>
            <a:ext cx="1730375" cy="1687513"/>
            <a:chOff x="7164388" y="5054857"/>
            <a:chExt cx="1730375" cy="1687256"/>
          </a:xfrm>
        </p:grpSpPr>
        <p:sp>
          <p:nvSpPr>
            <p:cNvPr id="249" name="Freeform 94">
              <a:extLst>
                <a:ext uri="{FF2B5EF4-FFF2-40B4-BE49-F238E27FC236}">
                  <a16:creationId xmlns:a16="http://schemas.microsoft.com/office/drawing/2014/main" id="{79E13049-2D45-49B1-91BD-4E78DE672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5229225"/>
              <a:ext cx="1009650" cy="606198"/>
            </a:xfrm>
            <a:custGeom>
              <a:avLst/>
              <a:gdLst>
                <a:gd name="T0" fmla="*/ 0 w 2858"/>
                <a:gd name="T1" fmla="*/ 2147483647 h 453"/>
                <a:gd name="T2" fmla="*/ 2147483647 w 2858"/>
                <a:gd name="T3" fmla="*/ 2147483647 h 453"/>
                <a:gd name="T4" fmla="*/ 2147483647 w 2858"/>
                <a:gd name="T5" fmla="*/ 2147483647 h 453"/>
                <a:gd name="T6" fmla="*/ 2147483647 w 2858"/>
                <a:gd name="T7" fmla="*/ 2147483647 h 453"/>
                <a:gd name="T8" fmla="*/ 2147483647 w 2858"/>
                <a:gd name="T9" fmla="*/ 2147483647 h 453"/>
                <a:gd name="T10" fmla="*/ 2147483647 w 2858"/>
                <a:gd name="T11" fmla="*/ 2147483647 h 453"/>
                <a:gd name="T12" fmla="*/ 2147483647 w 2858"/>
                <a:gd name="T13" fmla="*/ 0 h 453"/>
                <a:gd name="T14" fmla="*/ 2147483647 w 2858"/>
                <a:gd name="T15" fmla="*/ 0 h 453"/>
                <a:gd name="T16" fmla="*/ 2147483647 w 2858"/>
                <a:gd name="T17" fmla="*/ 2147483647 h 453"/>
                <a:gd name="T18" fmla="*/ 2147483647 w 2858"/>
                <a:gd name="T19" fmla="*/ 2147483647 h 453"/>
                <a:gd name="T20" fmla="*/ 2147483647 w 2858"/>
                <a:gd name="T21" fmla="*/ 2147483647 h 453"/>
                <a:gd name="T22" fmla="*/ 2147483647 w 2858"/>
                <a:gd name="T23" fmla="*/ 2147483647 h 453"/>
                <a:gd name="T24" fmla="*/ 2147483647 w 2858"/>
                <a:gd name="T25" fmla="*/ 2147483647 h 453"/>
                <a:gd name="T26" fmla="*/ 2147483647 w 2858"/>
                <a:gd name="T27" fmla="*/ 2147483647 h 4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858" h="453">
                  <a:moveTo>
                    <a:pt x="0" y="453"/>
                  </a:moveTo>
                  <a:lnTo>
                    <a:pt x="363" y="453"/>
                  </a:lnTo>
                  <a:lnTo>
                    <a:pt x="363" y="136"/>
                  </a:lnTo>
                  <a:lnTo>
                    <a:pt x="817" y="136"/>
                  </a:lnTo>
                  <a:lnTo>
                    <a:pt x="817" y="453"/>
                  </a:lnTo>
                  <a:lnTo>
                    <a:pt x="1225" y="453"/>
                  </a:lnTo>
                  <a:lnTo>
                    <a:pt x="1225" y="0"/>
                  </a:lnTo>
                  <a:lnTo>
                    <a:pt x="1633" y="0"/>
                  </a:lnTo>
                  <a:lnTo>
                    <a:pt x="1633" y="453"/>
                  </a:lnTo>
                  <a:lnTo>
                    <a:pt x="2041" y="453"/>
                  </a:lnTo>
                  <a:lnTo>
                    <a:pt x="2041" y="272"/>
                  </a:lnTo>
                  <a:lnTo>
                    <a:pt x="2450" y="272"/>
                  </a:lnTo>
                  <a:lnTo>
                    <a:pt x="2450" y="453"/>
                  </a:lnTo>
                  <a:lnTo>
                    <a:pt x="2858" y="453"/>
                  </a:lnTo>
                </a:path>
              </a:pathLst>
            </a:custGeom>
            <a:noFill/>
            <a:ln w="38100" cap="flat" cmpd="sng">
              <a:solidFill>
                <a:srgbClr val="00C4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" name="AutoShape 95">
              <a:extLst>
                <a:ext uri="{FF2B5EF4-FFF2-40B4-BE49-F238E27FC236}">
                  <a16:creationId xmlns:a16="http://schemas.microsoft.com/office/drawing/2014/main" id="{A2A8FBE8-4B4A-4B43-B719-D6C674BEE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4388" y="5229225"/>
              <a:ext cx="503238" cy="3603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7 w 21600"/>
                <a:gd name="T13" fmla="*/ 5424 h 21600"/>
                <a:gd name="T14" fmla="*/ 18874 w 21600"/>
                <a:gd name="T15" fmla="*/ 1617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1" name="Text Box 96">
              <a:extLst>
                <a:ext uri="{FF2B5EF4-FFF2-40B4-BE49-F238E27FC236}">
                  <a16:creationId xmlns:a16="http://schemas.microsoft.com/office/drawing/2014/main" id="{13ECD1CE-A2A8-4A6D-997A-BA40A1446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988" y="6100763"/>
              <a:ext cx="865188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00FF"/>
                  </a:solidFill>
                  <a:latin typeface="Times New Roman" pitchFamily="18" charset="0"/>
                </a:rPr>
                <a:t>输出信号</a:t>
              </a:r>
            </a:p>
          </p:txBody>
        </p:sp>
        <p:grpSp>
          <p:nvGrpSpPr>
            <p:cNvPr id="252" name="组合 4">
              <a:extLst>
                <a:ext uri="{FF2B5EF4-FFF2-40B4-BE49-F238E27FC236}">
                  <a16:creationId xmlns:a16="http://schemas.microsoft.com/office/drawing/2014/main" id="{EDAF3BA8-F90A-486C-B866-356FAD0FB5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799" y="5054857"/>
              <a:ext cx="895351" cy="779990"/>
              <a:chOff x="-2340768" y="1581150"/>
              <a:chExt cx="15458587" cy="5641998"/>
            </a:xfrm>
          </p:grpSpPr>
          <p:sp>
            <p:nvSpPr>
              <p:cNvPr id="253" name="任意多边形 312">
                <a:extLst>
                  <a:ext uri="{FF2B5EF4-FFF2-40B4-BE49-F238E27FC236}">
                    <a16:creationId xmlns:a16="http://schemas.microsoft.com/office/drawing/2014/main" id="{1258BA84-B36D-414E-BC04-69343B0553DC}"/>
                  </a:ext>
                </a:extLst>
              </p:cNvPr>
              <p:cNvSpPr/>
              <p:nvPr/>
            </p:nvSpPr>
            <p:spPr>
              <a:xfrm>
                <a:off x="-2340751" y="1581150"/>
                <a:ext cx="5207674" cy="5637326"/>
              </a:xfrm>
              <a:custGeom>
                <a:avLst/>
                <a:gdLst>
                  <a:gd name="connsiteX0" fmla="*/ 0 w 5200650"/>
                  <a:gd name="connsiteY0" fmla="*/ 2905125 h 2914650"/>
                  <a:gd name="connsiteX1" fmla="*/ 1495425 w 5200650"/>
                  <a:gd name="connsiteY1" fmla="*/ 2905125 h 2914650"/>
                  <a:gd name="connsiteX2" fmla="*/ 1495425 w 5200650"/>
                  <a:gd name="connsiteY2" fmla="*/ 0 h 2914650"/>
                  <a:gd name="connsiteX3" fmla="*/ 3848100 w 5200650"/>
                  <a:gd name="connsiteY3" fmla="*/ 0 h 2914650"/>
                  <a:gd name="connsiteX4" fmla="*/ 3848100 w 5200650"/>
                  <a:gd name="connsiteY4" fmla="*/ 2914650 h 2914650"/>
                  <a:gd name="connsiteX5" fmla="*/ 5200650 w 5200650"/>
                  <a:gd name="connsiteY5" fmla="*/ 2914650 h 291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00650" h="2914650">
                    <a:moveTo>
                      <a:pt x="0" y="2905125"/>
                    </a:moveTo>
                    <a:lnTo>
                      <a:pt x="1495425" y="2905125"/>
                    </a:lnTo>
                    <a:lnTo>
                      <a:pt x="1495425" y="0"/>
                    </a:lnTo>
                    <a:lnTo>
                      <a:pt x="3848100" y="0"/>
                    </a:lnTo>
                    <a:lnTo>
                      <a:pt x="3848100" y="2914650"/>
                    </a:lnTo>
                    <a:lnTo>
                      <a:pt x="5200650" y="291465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4" name="任意多边形 313">
                <a:extLst>
                  <a:ext uri="{FF2B5EF4-FFF2-40B4-BE49-F238E27FC236}">
                    <a16:creationId xmlns:a16="http://schemas.microsoft.com/office/drawing/2014/main" id="{D23FB4CF-27BC-478E-8665-1172186C0C21}"/>
                  </a:ext>
                </a:extLst>
              </p:cNvPr>
              <p:cNvSpPr/>
              <p:nvPr/>
            </p:nvSpPr>
            <p:spPr>
              <a:xfrm>
                <a:off x="2784706" y="1581150"/>
                <a:ext cx="5207674" cy="5637326"/>
              </a:xfrm>
              <a:custGeom>
                <a:avLst/>
                <a:gdLst>
                  <a:gd name="connsiteX0" fmla="*/ 0 w 5200650"/>
                  <a:gd name="connsiteY0" fmla="*/ 2905125 h 2914650"/>
                  <a:gd name="connsiteX1" fmla="*/ 1495425 w 5200650"/>
                  <a:gd name="connsiteY1" fmla="*/ 2905125 h 2914650"/>
                  <a:gd name="connsiteX2" fmla="*/ 1495425 w 5200650"/>
                  <a:gd name="connsiteY2" fmla="*/ 0 h 2914650"/>
                  <a:gd name="connsiteX3" fmla="*/ 3848100 w 5200650"/>
                  <a:gd name="connsiteY3" fmla="*/ 0 h 2914650"/>
                  <a:gd name="connsiteX4" fmla="*/ 3848100 w 5200650"/>
                  <a:gd name="connsiteY4" fmla="*/ 2914650 h 2914650"/>
                  <a:gd name="connsiteX5" fmla="*/ 5200650 w 5200650"/>
                  <a:gd name="connsiteY5" fmla="*/ 2914650 h 291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00650" h="2914650">
                    <a:moveTo>
                      <a:pt x="0" y="2905125"/>
                    </a:moveTo>
                    <a:lnTo>
                      <a:pt x="1495425" y="2905125"/>
                    </a:lnTo>
                    <a:lnTo>
                      <a:pt x="1495425" y="0"/>
                    </a:lnTo>
                    <a:lnTo>
                      <a:pt x="3848100" y="0"/>
                    </a:lnTo>
                    <a:lnTo>
                      <a:pt x="3848100" y="2914650"/>
                    </a:lnTo>
                    <a:lnTo>
                      <a:pt x="5200650" y="291465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5" name="任意多边形 314">
                <a:extLst>
                  <a:ext uri="{FF2B5EF4-FFF2-40B4-BE49-F238E27FC236}">
                    <a16:creationId xmlns:a16="http://schemas.microsoft.com/office/drawing/2014/main" id="{EA71E846-CFC2-40D5-9213-C9F47E833708}"/>
                  </a:ext>
                </a:extLst>
              </p:cNvPr>
              <p:cNvSpPr/>
              <p:nvPr/>
            </p:nvSpPr>
            <p:spPr>
              <a:xfrm>
                <a:off x="7910145" y="1581150"/>
                <a:ext cx="5207674" cy="5637326"/>
              </a:xfrm>
              <a:custGeom>
                <a:avLst/>
                <a:gdLst>
                  <a:gd name="connsiteX0" fmla="*/ 0 w 5200650"/>
                  <a:gd name="connsiteY0" fmla="*/ 2905125 h 2914650"/>
                  <a:gd name="connsiteX1" fmla="*/ 1495425 w 5200650"/>
                  <a:gd name="connsiteY1" fmla="*/ 2905125 h 2914650"/>
                  <a:gd name="connsiteX2" fmla="*/ 1495425 w 5200650"/>
                  <a:gd name="connsiteY2" fmla="*/ 0 h 2914650"/>
                  <a:gd name="connsiteX3" fmla="*/ 3848100 w 5200650"/>
                  <a:gd name="connsiteY3" fmla="*/ 0 h 2914650"/>
                  <a:gd name="connsiteX4" fmla="*/ 3848100 w 5200650"/>
                  <a:gd name="connsiteY4" fmla="*/ 2914650 h 2914650"/>
                  <a:gd name="connsiteX5" fmla="*/ 5200650 w 5200650"/>
                  <a:gd name="connsiteY5" fmla="*/ 2914650 h 291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00650" h="2914650">
                    <a:moveTo>
                      <a:pt x="0" y="2905125"/>
                    </a:moveTo>
                    <a:lnTo>
                      <a:pt x="1495425" y="2905125"/>
                    </a:lnTo>
                    <a:lnTo>
                      <a:pt x="1495425" y="0"/>
                    </a:lnTo>
                    <a:lnTo>
                      <a:pt x="3848100" y="0"/>
                    </a:lnTo>
                    <a:lnTo>
                      <a:pt x="3848100" y="2914650"/>
                    </a:lnTo>
                    <a:lnTo>
                      <a:pt x="5200650" y="291465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56" name="Text Box 240">
            <a:extLst>
              <a:ext uri="{FF2B5EF4-FFF2-40B4-BE49-F238E27FC236}">
                <a16:creationId xmlns:a16="http://schemas.microsoft.com/office/drawing/2014/main" id="{449D3C70-1DF9-4899-B108-4D9858337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254" y="4284910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</a:t>
            </a:r>
            <a:r>
              <a:rPr lang="en-US" altLang="zh-CN" sz="20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787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0002442" y="1"/>
            <a:ext cx="2189558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317863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7.4 </a:t>
            </a:r>
            <a:r>
              <a:rPr lang="zh-CN" altLang="en-US" dirty="0"/>
              <a:t>粒子束脉冲的总电离电荷量的涨落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26330" y="1"/>
            <a:ext cx="3976111" cy="284671"/>
          </a:xfrm>
          <a:solidFill>
            <a:srgbClr val="FFFF00"/>
          </a:solidFill>
        </p:spPr>
        <p:txBody>
          <a:bodyPr>
            <a:normAutofit fontScale="85000" lnSpcReduction="10000"/>
          </a:bodyPr>
          <a:lstStyle/>
          <a:p>
            <a:r>
              <a:rPr kumimoji="1" lang="zh-CN" altLang="en-US" sz="1600" dirty="0">
                <a:solidFill>
                  <a:srgbClr val="0000FF"/>
                </a:solidFill>
              </a:rPr>
              <a:t>粒子束脉冲（累计型）的总电离电荷量的涨落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257" name="Text Box 53">
            <a:extLst>
              <a:ext uri="{FF2B5EF4-FFF2-40B4-BE49-F238E27FC236}">
                <a16:creationId xmlns:a16="http://schemas.microsoft.com/office/drawing/2014/main" id="{3A22FF79-4D80-4C09-B9B0-75583F35D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27" y="3136825"/>
            <a:ext cx="1755576" cy="461665"/>
          </a:xfrm>
          <a:prstGeom prst="rect">
            <a:avLst/>
          </a:prstGeom>
          <a:noFill/>
          <a:ln w="38100" cmpd="dbl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总离子对数</a:t>
            </a:r>
            <a:endParaRPr kumimoji="1" lang="zh-CN" altLang="en-US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8" name="Object 54">
            <a:extLst>
              <a:ext uri="{FF2B5EF4-FFF2-40B4-BE49-F238E27FC236}">
                <a16:creationId xmlns:a16="http://schemas.microsoft.com/office/drawing/2014/main" id="{5E08774B-58A2-44DD-B13E-5093A7A9C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84836"/>
              </p:ext>
            </p:extLst>
          </p:nvPr>
        </p:nvGraphicFramePr>
        <p:xfrm>
          <a:off x="3902913" y="2664985"/>
          <a:ext cx="6399121" cy="1500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97" name="Equation" r:id="rId3" imgW="1968480" imgH="457200" progId="Equation.DSMT4">
                  <p:embed/>
                </p:oleObj>
              </mc:Choice>
              <mc:Fallback>
                <p:oleObj name="Equation" r:id="rId3" imgW="1968480" imgH="457200" progId="Equation.DSMT4">
                  <p:embed/>
                  <p:pic>
                    <p:nvPicPr>
                      <p:cNvPr id="318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913" y="2664985"/>
                        <a:ext cx="6399121" cy="15006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9" name="Text Box 55">
            <a:extLst>
              <a:ext uri="{FF2B5EF4-FFF2-40B4-BE49-F238E27FC236}">
                <a16:creationId xmlns:a16="http://schemas.microsoft.com/office/drawing/2014/main" id="{C8C05EAA-FFBC-4F56-8994-3816E3FA4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6170" y="4280540"/>
            <a:ext cx="1110710" cy="461665"/>
          </a:xfrm>
          <a:prstGeom prst="rect">
            <a:avLst/>
          </a:prstGeom>
          <a:noFill/>
          <a:ln w="38100" cmpd="dbl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平均值</a:t>
            </a:r>
          </a:p>
        </p:txBody>
      </p:sp>
      <p:graphicFrame>
        <p:nvGraphicFramePr>
          <p:cNvPr id="260" name="Object 56">
            <a:extLst>
              <a:ext uri="{FF2B5EF4-FFF2-40B4-BE49-F238E27FC236}">
                <a16:creationId xmlns:a16="http://schemas.microsoft.com/office/drawing/2014/main" id="{3D5CB54C-3E26-4226-B019-FAA629E9CE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447760"/>
              </p:ext>
            </p:extLst>
          </p:nvPr>
        </p:nvGraphicFramePr>
        <p:xfrm>
          <a:off x="3830601" y="4295686"/>
          <a:ext cx="2309185" cy="872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98" name="Equation" r:id="rId5" imgW="634680" imgH="241200" progId="Equation.DSMT4">
                  <p:embed/>
                </p:oleObj>
              </mc:Choice>
              <mc:Fallback>
                <p:oleObj name="Equation" r:id="rId5" imgW="634680" imgH="241200" progId="Equation.DSMT4">
                  <p:embed/>
                  <p:pic>
                    <p:nvPicPr>
                      <p:cNvPr id="32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601" y="4295686"/>
                        <a:ext cx="2309185" cy="8721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" name="Text Box 57">
            <a:extLst>
              <a:ext uri="{FF2B5EF4-FFF2-40B4-BE49-F238E27FC236}">
                <a16:creationId xmlns:a16="http://schemas.microsoft.com/office/drawing/2014/main" id="{9ED24D7C-D113-45AA-84CF-4028CC6DF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003" y="5697390"/>
            <a:ext cx="2022920" cy="461665"/>
          </a:xfrm>
          <a:prstGeom prst="rect">
            <a:avLst/>
          </a:prstGeom>
          <a:noFill/>
          <a:ln w="38100" cmpd="dbl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相对标准偏差</a:t>
            </a:r>
          </a:p>
        </p:txBody>
      </p:sp>
      <p:graphicFrame>
        <p:nvGraphicFramePr>
          <p:cNvPr id="262" name="Object 58">
            <a:extLst>
              <a:ext uri="{FF2B5EF4-FFF2-40B4-BE49-F238E27FC236}">
                <a16:creationId xmlns:a16="http://schemas.microsoft.com/office/drawing/2014/main" id="{69AAEC95-CF56-4D46-92B9-9497D41EF4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416314"/>
              </p:ext>
            </p:extLst>
          </p:nvPr>
        </p:nvGraphicFramePr>
        <p:xfrm>
          <a:off x="3930051" y="5472434"/>
          <a:ext cx="2520386" cy="11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99" name="Equation" r:id="rId7" imgW="977760" imgH="431640" progId="Equation.DSMT4">
                  <p:embed/>
                </p:oleObj>
              </mc:Choice>
              <mc:Fallback>
                <p:oleObj name="Equation" r:id="rId7" imgW="977760" imgH="431640" progId="Equation.DSMT4">
                  <p:embed/>
                  <p:pic>
                    <p:nvPicPr>
                      <p:cNvPr id="322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051" y="5472434"/>
                        <a:ext cx="2520386" cy="110675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" name="Text Box 59">
            <a:extLst>
              <a:ext uri="{FF2B5EF4-FFF2-40B4-BE49-F238E27FC236}">
                <a16:creationId xmlns:a16="http://schemas.microsoft.com/office/drawing/2014/main" id="{9062FBA4-36E5-4F8C-B7A2-8AA96DB13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055" y="4210388"/>
            <a:ext cx="1954263" cy="1015663"/>
          </a:xfrm>
          <a:prstGeom prst="rect">
            <a:avLst/>
          </a:prstGeom>
          <a:noFill/>
          <a:ln w="38100" cmpd="dbl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泊松分布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法诺分布</a:t>
            </a:r>
          </a:p>
        </p:txBody>
      </p:sp>
      <p:graphicFrame>
        <p:nvGraphicFramePr>
          <p:cNvPr id="264" name="Object 60">
            <a:extLst>
              <a:ext uri="{FF2B5EF4-FFF2-40B4-BE49-F238E27FC236}">
                <a16:creationId xmlns:a16="http://schemas.microsoft.com/office/drawing/2014/main" id="{701ED688-1259-4600-9DD5-E1FA32730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613700"/>
              </p:ext>
            </p:extLst>
          </p:nvPr>
        </p:nvGraphicFramePr>
        <p:xfrm>
          <a:off x="8791145" y="5430093"/>
          <a:ext cx="2015638" cy="1209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00" name="Equation" r:id="rId9" imgW="812520" imgH="482400" progId="Equation.DSMT4">
                  <p:embed/>
                </p:oleObj>
              </mc:Choice>
              <mc:Fallback>
                <p:oleObj name="Equation" r:id="rId9" imgW="812520" imgH="482400" progId="Equation.DSMT4">
                  <p:embed/>
                  <p:pic>
                    <p:nvPicPr>
                      <p:cNvPr id="324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1145" y="5430093"/>
                        <a:ext cx="2015638" cy="120904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" name="Object 61">
            <a:extLst>
              <a:ext uri="{FF2B5EF4-FFF2-40B4-BE49-F238E27FC236}">
                <a16:creationId xmlns:a16="http://schemas.microsoft.com/office/drawing/2014/main" id="{63A20174-71A6-4630-B919-96C992877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446180"/>
              </p:ext>
            </p:extLst>
          </p:nvPr>
        </p:nvGraphicFramePr>
        <p:xfrm>
          <a:off x="6530565" y="5486469"/>
          <a:ext cx="2015638" cy="1071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01" name="Equation" r:id="rId11" imgW="812520" imgH="431640" progId="Equation.DSMT4">
                  <p:embed/>
                </p:oleObj>
              </mc:Choice>
              <mc:Fallback>
                <p:oleObj name="Equation" r:id="rId11" imgW="812520" imgH="431640" progId="Equation.DSMT4">
                  <p:embed/>
                  <p:pic>
                    <p:nvPicPr>
                      <p:cNvPr id="325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565" y="5486469"/>
                        <a:ext cx="2015638" cy="107154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794ECFBA-726A-4813-84E0-FEB0D102CC58}"/>
              </a:ext>
            </a:extLst>
          </p:cNvPr>
          <p:cNvGrpSpPr/>
          <p:nvPr/>
        </p:nvGrpSpPr>
        <p:grpSpPr>
          <a:xfrm>
            <a:off x="703629" y="1018722"/>
            <a:ext cx="4235441" cy="1750849"/>
            <a:chOff x="-4850058" y="193028"/>
            <a:chExt cx="10358162" cy="4281862"/>
          </a:xfrm>
        </p:grpSpPr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0055FC47-D817-48BC-9727-65DFD6F1DB2C}"/>
                </a:ext>
              </a:extLst>
            </p:cNvPr>
            <p:cNvSpPr/>
            <p:nvPr/>
          </p:nvSpPr>
          <p:spPr>
            <a:xfrm>
              <a:off x="1885489" y="548680"/>
              <a:ext cx="3622615" cy="392621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B7596D31-ACDA-4B39-93F7-582BA062A060}"/>
                </a:ext>
              </a:extLst>
            </p:cNvPr>
            <p:cNvGrpSpPr/>
            <p:nvPr/>
          </p:nvGrpSpPr>
          <p:grpSpPr>
            <a:xfrm>
              <a:off x="2323933" y="1563382"/>
              <a:ext cx="2132747" cy="873892"/>
              <a:chOff x="2487168" y="1879700"/>
              <a:chExt cx="3295820" cy="1350460"/>
            </a:xfrm>
          </p:grpSpPr>
          <p:sp>
            <p:nvSpPr>
              <p:cNvPr id="323" name="加号 322">
                <a:extLst>
                  <a:ext uri="{FF2B5EF4-FFF2-40B4-BE49-F238E27FC236}">
                    <a16:creationId xmlns:a16="http://schemas.microsoft.com/office/drawing/2014/main" id="{9E89381D-2732-43FB-B5E8-582BAAE66F89}"/>
                  </a:ext>
                </a:extLst>
              </p:cNvPr>
              <p:cNvSpPr/>
              <p:nvPr/>
            </p:nvSpPr>
            <p:spPr>
              <a:xfrm>
                <a:off x="2699792" y="2060848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减号 323">
                <a:extLst>
                  <a:ext uri="{FF2B5EF4-FFF2-40B4-BE49-F238E27FC236}">
                    <a16:creationId xmlns:a16="http://schemas.microsoft.com/office/drawing/2014/main" id="{6A4AB559-119C-4CD0-9949-EE4DBE579BAB}"/>
                  </a:ext>
                </a:extLst>
              </p:cNvPr>
              <p:cNvSpPr/>
              <p:nvPr/>
            </p:nvSpPr>
            <p:spPr>
              <a:xfrm>
                <a:off x="2699792" y="256657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加号 324">
                <a:extLst>
                  <a:ext uri="{FF2B5EF4-FFF2-40B4-BE49-F238E27FC236}">
                    <a16:creationId xmlns:a16="http://schemas.microsoft.com/office/drawing/2014/main" id="{C0B60351-D29B-4FAA-891A-D6DA25A7B2B3}"/>
                  </a:ext>
                </a:extLst>
              </p:cNvPr>
              <p:cNvSpPr/>
              <p:nvPr/>
            </p:nvSpPr>
            <p:spPr>
              <a:xfrm>
                <a:off x="3491880" y="1879700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减号 325">
                <a:extLst>
                  <a:ext uri="{FF2B5EF4-FFF2-40B4-BE49-F238E27FC236}">
                    <a16:creationId xmlns:a16="http://schemas.microsoft.com/office/drawing/2014/main" id="{F01D2E75-09C4-4227-97DD-B929913166B2}"/>
                  </a:ext>
                </a:extLst>
              </p:cNvPr>
              <p:cNvSpPr/>
              <p:nvPr/>
            </p:nvSpPr>
            <p:spPr>
              <a:xfrm>
                <a:off x="3491880" y="254721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加号 326">
                <a:extLst>
                  <a:ext uri="{FF2B5EF4-FFF2-40B4-BE49-F238E27FC236}">
                    <a16:creationId xmlns:a16="http://schemas.microsoft.com/office/drawing/2014/main" id="{86225F3B-0533-481D-800C-CD2741AA78CC}"/>
                  </a:ext>
                </a:extLst>
              </p:cNvPr>
              <p:cNvSpPr/>
              <p:nvPr/>
            </p:nvSpPr>
            <p:spPr>
              <a:xfrm>
                <a:off x="3971843" y="2060848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减号 327">
                <a:extLst>
                  <a:ext uri="{FF2B5EF4-FFF2-40B4-BE49-F238E27FC236}">
                    <a16:creationId xmlns:a16="http://schemas.microsoft.com/office/drawing/2014/main" id="{FBB26693-7423-46F0-B69B-72621A451238}"/>
                  </a:ext>
                </a:extLst>
              </p:cNvPr>
              <p:cNvSpPr/>
              <p:nvPr/>
            </p:nvSpPr>
            <p:spPr>
              <a:xfrm>
                <a:off x="3971843" y="256657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加号 328">
                <a:extLst>
                  <a:ext uri="{FF2B5EF4-FFF2-40B4-BE49-F238E27FC236}">
                    <a16:creationId xmlns:a16="http://schemas.microsoft.com/office/drawing/2014/main" id="{4AD46CF3-B104-45BA-B13B-4CF4829267FC}"/>
                  </a:ext>
                </a:extLst>
              </p:cNvPr>
              <p:cNvSpPr/>
              <p:nvPr/>
            </p:nvSpPr>
            <p:spPr>
              <a:xfrm>
                <a:off x="4499992" y="1914576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减号 329">
                <a:extLst>
                  <a:ext uri="{FF2B5EF4-FFF2-40B4-BE49-F238E27FC236}">
                    <a16:creationId xmlns:a16="http://schemas.microsoft.com/office/drawing/2014/main" id="{92510828-2881-45DD-8DCA-B9710D01AEE0}"/>
                  </a:ext>
                </a:extLst>
              </p:cNvPr>
              <p:cNvSpPr/>
              <p:nvPr/>
            </p:nvSpPr>
            <p:spPr>
              <a:xfrm>
                <a:off x="4499992" y="2582088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加号 330">
                <a:extLst>
                  <a:ext uri="{FF2B5EF4-FFF2-40B4-BE49-F238E27FC236}">
                    <a16:creationId xmlns:a16="http://schemas.microsoft.com/office/drawing/2014/main" id="{9DC8A611-B3F1-4DA5-A815-54A5A54AE4E7}"/>
                  </a:ext>
                </a:extLst>
              </p:cNvPr>
              <p:cNvSpPr/>
              <p:nvPr/>
            </p:nvSpPr>
            <p:spPr>
              <a:xfrm>
                <a:off x="5134916" y="2059180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减号 331">
                <a:extLst>
                  <a:ext uri="{FF2B5EF4-FFF2-40B4-BE49-F238E27FC236}">
                    <a16:creationId xmlns:a16="http://schemas.microsoft.com/office/drawing/2014/main" id="{211C1EEE-5BAB-47CA-978F-6248DF06AF1E}"/>
                  </a:ext>
                </a:extLst>
              </p:cNvPr>
              <p:cNvSpPr/>
              <p:nvPr/>
            </p:nvSpPr>
            <p:spPr>
              <a:xfrm>
                <a:off x="5134916" y="2564904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任意多边形 392">
                <a:extLst>
                  <a:ext uri="{FF2B5EF4-FFF2-40B4-BE49-F238E27FC236}">
                    <a16:creationId xmlns:a16="http://schemas.microsoft.com/office/drawing/2014/main" id="{9DF6B7AA-3B50-43CC-95B8-C2026500058C}"/>
                  </a:ext>
                </a:extLst>
              </p:cNvPr>
              <p:cNvSpPr/>
              <p:nvPr/>
            </p:nvSpPr>
            <p:spPr>
              <a:xfrm>
                <a:off x="2487168" y="2492896"/>
                <a:ext cx="3255264" cy="109728"/>
              </a:xfrm>
              <a:custGeom>
                <a:avLst/>
                <a:gdLst>
                  <a:gd name="connsiteX0" fmla="*/ 0 w 3255264"/>
                  <a:gd name="connsiteY0" fmla="*/ 109728 h 109728"/>
                  <a:gd name="connsiteX1" fmla="*/ 1069848 w 3255264"/>
                  <a:gd name="connsiteY1" fmla="*/ 36576 h 109728"/>
                  <a:gd name="connsiteX2" fmla="*/ 2788920 w 3255264"/>
                  <a:gd name="connsiteY2" fmla="*/ 109728 h 109728"/>
                  <a:gd name="connsiteX3" fmla="*/ 3255264 w 3255264"/>
                  <a:gd name="connsiteY3" fmla="*/ 0 h 109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5264" h="109728">
                    <a:moveTo>
                      <a:pt x="0" y="109728"/>
                    </a:moveTo>
                    <a:lnTo>
                      <a:pt x="1069848" y="36576"/>
                    </a:lnTo>
                    <a:lnTo>
                      <a:pt x="2788920" y="109728"/>
                    </a:lnTo>
                    <a:lnTo>
                      <a:pt x="3255264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9" name="组合 268">
              <a:extLst>
                <a:ext uri="{FF2B5EF4-FFF2-40B4-BE49-F238E27FC236}">
                  <a16:creationId xmlns:a16="http://schemas.microsoft.com/office/drawing/2014/main" id="{DF3C325F-9732-49D9-8BAC-1A617FA0209C}"/>
                </a:ext>
              </a:extLst>
            </p:cNvPr>
            <p:cNvGrpSpPr/>
            <p:nvPr/>
          </p:nvGrpSpPr>
          <p:grpSpPr>
            <a:xfrm>
              <a:off x="2297689" y="2564904"/>
              <a:ext cx="2132747" cy="873892"/>
              <a:chOff x="2487168" y="1879700"/>
              <a:chExt cx="3295820" cy="1350460"/>
            </a:xfrm>
          </p:grpSpPr>
          <p:sp>
            <p:nvSpPr>
              <p:cNvPr id="312" name="加号 311">
                <a:extLst>
                  <a:ext uri="{FF2B5EF4-FFF2-40B4-BE49-F238E27FC236}">
                    <a16:creationId xmlns:a16="http://schemas.microsoft.com/office/drawing/2014/main" id="{6560E85C-F2E3-4DB5-8F47-54B78700B8AF}"/>
                  </a:ext>
                </a:extLst>
              </p:cNvPr>
              <p:cNvSpPr/>
              <p:nvPr/>
            </p:nvSpPr>
            <p:spPr>
              <a:xfrm>
                <a:off x="2699792" y="2060848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减号 312">
                <a:extLst>
                  <a:ext uri="{FF2B5EF4-FFF2-40B4-BE49-F238E27FC236}">
                    <a16:creationId xmlns:a16="http://schemas.microsoft.com/office/drawing/2014/main" id="{59E8136F-25A1-4AE2-917A-1383B3AC9749}"/>
                  </a:ext>
                </a:extLst>
              </p:cNvPr>
              <p:cNvSpPr/>
              <p:nvPr/>
            </p:nvSpPr>
            <p:spPr>
              <a:xfrm>
                <a:off x="2699792" y="256657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加号 313">
                <a:extLst>
                  <a:ext uri="{FF2B5EF4-FFF2-40B4-BE49-F238E27FC236}">
                    <a16:creationId xmlns:a16="http://schemas.microsoft.com/office/drawing/2014/main" id="{B21BE856-C4B6-4C20-BA48-572CE07FC1DE}"/>
                  </a:ext>
                </a:extLst>
              </p:cNvPr>
              <p:cNvSpPr/>
              <p:nvPr/>
            </p:nvSpPr>
            <p:spPr>
              <a:xfrm>
                <a:off x="3491880" y="1879700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减号 314">
                <a:extLst>
                  <a:ext uri="{FF2B5EF4-FFF2-40B4-BE49-F238E27FC236}">
                    <a16:creationId xmlns:a16="http://schemas.microsoft.com/office/drawing/2014/main" id="{B38560C1-917A-46DB-AE46-50C824D8A76F}"/>
                  </a:ext>
                </a:extLst>
              </p:cNvPr>
              <p:cNvSpPr/>
              <p:nvPr/>
            </p:nvSpPr>
            <p:spPr>
              <a:xfrm>
                <a:off x="3491880" y="254721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加号 315">
                <a:extLst>
                  <a:ext uri="{FF2B5EF4-FFF2-40B4-BE49-F238E27FC236}">
                    <a16:creationId xmlns:a16="http://schemas.microsoft.com/office/drawing/2014/main" id="{6638CB84-88F0-4D8F-AFB6-DD49A84786D4}"/>
                  </a:ext>
                </a:extLst>
              </p:cNvPr>
              <p:cNvSpPr/>
              <p:nvPr/>
            </p:nvSpPr>
            <p:spPr>
              <a:xfrm>
                <a:off x="3971843" y="2060848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减号 316">
                <a:extLst>
                  <a:ext uri="{FF2B5EF4-FFF2-40B4-BE49-F238E27FC236}">
                    <a16:creationId xmlns:a16="http://schemas.microsoft.com/office/drawing/2014/main" id="{87ED1B12-F298-472A-98DF-7689E75D7F93}"/>
                  </a:ext>
                </a:extLst>
              </p:cNvPr>
              <p:cNvSpPr/>
              <p:nvPr/>
            </p:nvSpPr>
            <p:spPr>
              <a:xfrm>
                <a:off x="3971843" y="256657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加号 317">
                <a:extLst>
                  <a:ext uri="{FF2B5EF4-FFF2-40B4-BE49-F238E27FC236}">
                    <a16:creationId xmlns:a16="http://schemas.microsoft.com/office/drawing/2014/main" id="{24DBEEB9-468E-4095-B425-809C0C4A9350}"/>
                  </a:ext>
                </a:extLst>
              </p:cNvPr>
              <p:cNvSpPr/>
              <p:nvPr/>
            </p:nvSpPr>
            <p:spPr>
              <a:xfrm>
                <a:off x="4499992" y="1914576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减号 318">
                <a:extLst>
                  <a:ext uri="{FF2B5EF4-FFF2-40B4-BE49-F238E27FC236}">
                    <a16:creationId xmlns:a16="http://schemas.microsoft.com/office/drawing/2014/main" id="{978BA2F4-057A-438E-87DD-18A3B931AF53}"/>
                  </a:ext>
                </a:extLst>
              </p:cNvPr>
              <p:cNvSpPr/>
              <p:nvPr/>
            </p:nvSpPr>
            <p:spPr>
              <a:xfrm>
                <a:off x="4499992" y="2582088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加号 319">
                <a:extLst>
                  <a:ext uri="{FF2B5EF4-FFF2-40B4-BE49-F238E27FC236}">
                    <a16:creationId xmlns:a16="http://schemas.microsoft.com/office/drawing/2014/main" id="{3CDC9DD8-4E75-40A6-800C-4C97C6288842}"/>
                  </a:ext>
                </a:extLst>
              </p:cNvPr>
              <p:cNvSpPr/>
              <p:nvPr/>
            </p:nvSpPr>
            <p:spPr>
              <a:xfrm>
                <a:off x="5134916" y="2059180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减号 320">
                <a:extLst>
                  <a:ext uri="{FF2B5EF4-FFF2-40B4-BE49-F238E27FC236}">
                    <a16:creationId xmlns:a16="http://schemas.microsoft.com/office/drawing/2014/main" id="{F6BECC7D-FF75-4189-8255-E1975CB0DF49}"/>
                  </a:ext>
                </a:extLst>
              </p:cNvPr>
              <p:cNvSpPr/>
              <p:nvPr/>
            </p:nvSpPr>
            <p:spPr>
              <a:xfrm>
                <a:off x="5134916" y="2564904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任意多边形 381">
                <a:extLst>
                  <a:ext uri="{FF2B5EF4-FFF2-40B4-BE49-F238E27FC236}">
                    <a16:creationId xmlns:a16="http://schemas.microsoft.com/office/drawing/2014/main" id="{C9A8AF47-A798-4F6D-8FA1-37A35DFBAA68}"/>
                  </a:ext>
                </a:extLst>
              </p:cNvPr>
              <p:cNvSpPr/>
              <p:nvPr/>
            </p:nvSpPr>
            <p:spPr>
              <a:xfrm>
                <a:off x="2487168" y="2492896"/>
                <a:ext cx="3255264" cy="109728"/>
              </a:xfrm>
              <a:custGeom>
                <a:avLst/>
                <a:gdLst>
                  <a:gd name="connsiteX0" fmla="*/ 0 w 3255264"/>
                  <a:gd name="connsiteY0" fmla="*/ 109728 h 109728"/>
                  <a:gd name="connsiteX1" fmla="*/ 1069848 w 3255264"/>
                  <a:gd name="connsiteY1" fmla="*/ 36576 h 109728"/>
                  <a:gd name="connsiteX2" fmla="*/ 2788920 w 3255264"/>
                  <a:gd name="connsiteY2" fmla="*/ 109728 h 109728"/>
                  <a:gd name="connsiteX3" fmla="*/ 3255264 w 3255264"/>
                  <a:gd name="connsiteY3" fmla="*/ 0 h 109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5264" h="109728">
                    <a:moveTo>
                      <a:pt x="0" y="109728"/>
                    </a:moveTo>
                    <a:lnTo>
                      <a:pt x="1069848" y="36576"/>
                    </a:lnTo>
                    <a:lnTo>
                      <a:pt x="2788920" y="109728"/>
                    </a:lnTo>
                    <a:lnTo>
                      <a:pt x="3255264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3C64D35C-8E9C-4EC9-9861-15AA9AAD607F}"/>
                </a:ext>
              </a:extLst>
            </p:cNvPr>
            <p:cNvGrpSpPr/>
            <p:nvPr/>
          </p:nvGrpSpPr>
          <p:grpSpPr>
            <a:xfrm>
              <a:off x="2310810" y="3573016"/>
              <a:ext cx="2132747" cy="873892"/>
              <a:chOff x="2487168" y="1879700"/>
              <a:chExt cx="3295820" cy="1350460"/>
            </a:xfrm>
          </p:grpSpPr>
          <p:sp>
            <p:nvSpPr>
              <p:cNvPr id="301" name="加号 300">
                <a:extLst>
                  <a:ext uri="{FF2B5EF4-FFF2-40B4-BE49-F238E27FC236}">
                    <a16:creationId xmlns:a16="http://schemas.microsoft.com/office/drawing/2014/main" id="{38F4A3AD-7259-4277-941B-D8CFB6ED49F0}"/>
                  </a:ext>
                </a:extLst>
              </p:cNvPr>
              <p:cNvSpPr/>
              <p:nvPr/>
            </p:nvSpPr>
            <p:spPr>
              <a:xfrm>
                <a:off x="2699792" y="2060848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减号 301">
                <a:extLst>
                  <a:ext uri="{FF2B5EF4-FFF2-40B4-BE49-F238E27FC236}">
                    <a16:creationId xmlns:a16="http://schemas.microsoft.com/office/drawing/2014/main" id="{28ECED40-A637-48B7-B897-0F26262F223C}"/>
                  </a:ext>
                </a:extLst>
              </p:cNvPr>
              <p:cNvSpPr/>
              <p:nvPr/>
            </p:nvSpPr>
            <p:spPr>
              <a:xfrm>
                <a:off x="2699792" y="256657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加号 302">
                <a:extLst>
                  <a:ext uri="{FF2B5EF4-FFF2-40B4-BE49-F238E27FC236}">
                    <a16:creationId xmlns:a16="http://schemas.microsoft.com/office/drawing/2014/main" id="{7839C22A-AEC1-4E0D-9509-89BFE12EC233}"/>
                  </a:ext>
                </a:extLst>
              </p:cNvPr>
              <p:cNvSpPr/>
              <p:nvPr/>
            </p:nvSpPr>
            <p:spPr>
              <a:xfrm>
                <a:off x="3491880" y="1879700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减号 303">
                <a:extLst>
                  <a:ext uri="{FF2B5EF4-FFF2-40B4-BE49-F238E27FC236}">
                    <a16:creationId xmlns:a16="http://schemas.microsoft.com/office/drawing/2014/main" id="{515D4C9B-9B56-452D-B5FE-A2700B0D601C}"/>
                  </a:ext>
                </a:extLst>
              </p:cNvPr>
              <p:cNvSpPr/>
              <p:nvPr/>
            </p:nvSpPr>
            <p:spPr>
              <a:xfrm>
                <a:off x="3491880" y="254721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加号 304">
                <a:extLst>
                  <a:ext uri="{FF2B5EF4-FFF2-40B4-BE49-F238E27FC236}">
                    <a16:creationId xmlns:a16="http://schemas.microsoft.com/office/drawing/2014/main" id="{798FF64E-01B8-4345-82B7-6D47AEF01B7F}"/>
                  </a:ext>
                </a:extLst>
              </p:cNvPr>
              <p:cNvSpPr/>
              <p:nvPr/>
            </p:nvSpPr>
            <p:spPr>
              <a:xfrm>
                <a:off x="3971843" y="2060848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减号 305">
                <a:extLst>
                  <a:ext uri="{FF2B5EF4-FFF2-40B4-BE49-F238E27FC236}">
                    <a16:creationId xmlns:a16="http://schemas.microsoft.com/office/drawing/2014/main" id="{E15BFF0B-EC23-42D7-99BA-C9E7A828824F}"/>
                  </a:ext>
                </a:extLst>
              </p:cNvPr>
              <p:cNvSpPr/>
              <p:nvPr/>
            </p:nvSpPr>
            <p:spPr>
              <a:xfrm>
                <a:off x="3971843" y="256657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加号 306">
                <a:extLst>
                  <a:ext uri="{FF2B5EF4-FFF2-40B4-BE49-F238E27FC236}">
                    <a16:creationId xmlns:a16="http://schemas.microsoft.com/office/drawing/2014/main" id="{2E6FD606-B005-4F42-AA8D-AEF792E7B315}"/>
                  </a:ext>
                </a:extLst>
              </p:cNvPr>
              <p:cNvSpPr/>
              <p:nvPr/>
            </p:nvSpPr>
            <p:spPr>
              <a:xfrm>
                <a:off x="4499992" y="1914576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减号 307">
                <a:extLst>
                  <a:ext uri="{FF2B5EF4-FFF2-40B4-BE49-F238E27FC236}">
                    <a16:creationId xmlns:a16="http://schemas.microsoft.com/office/drawing/2014/main" id="{7B7EEB20-056B-4F79-9AB4-494EE0634E85}"/>
                  </a:ext>
                </a:extLst>
              </p:cNvPr>
              <p:cNvSpPr/>
              <p:nvPr/>
            </p:nvSpPr>
            <p:spPr>
              <a:xfrm>
                <a:off x="4499992" y="2582088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加号 308">
                <a:extLst>
                  <a:ext uri="{FF2B5EF4-FFF2-40B4-BE49-F238E27FC236}">
                    <a16:creationId xmlns:a16="http://schemas.microsoft.com/office/drawing/2014/main" id="{10EABBAF-249F-4897-81F4-0580E7C6D9EA}"/>
                  </a:ext>
                </a:extLst>
              </p:cNvPr>
              <p:cNvSpPr/>
              <p:nvPr/>
            </p:nvSpPr>
            <p:spPr>
              <a:xfrm>
                <a:off x="5134916" y="2059180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减号 309">
                <a:extLst>
                  <a:ext uri="{FF2B5EF4-FFF2-40B4-BE49-F238E27FC236}">
                    <a16:creationId xmlns:a16="http://schemas.microsoft.com/office/drawing/2014/main" id="{8F880129-51BF-4687-82E7-03DC5CBA79EC}"/>
                  </a:ext>
                </a:extLst>
              </p:cNvPr>
              <p:cNvSpPr/>
              <p:nvPr/>
            </p:nvSpPr>
            <p:spPr>
              <a:xfrm>
                <a:off x="5134916" y="2564904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任意多边形 370">
                <a:extLst>
                  <a:ext uri="{FF2B5EF4-FFF2-40B4-BE49-F238E27FC236}">
                    <a16:creationId xmlns:a16="http://schemas.microsoft.com/office/drawing/2014/main" id="{47C7BDDC-34B1-453B-92F1-DE9C0012EE61}"/>
                  </a:ext>
                </a:extLst>
              </p:cNvPr>
              <p:cNvSpPr/>
              <p:nvPr/>
            </p:nvSpPr>
            <p:spPr>
              <a:xfrm>
                <a:off x="2487168" y="2492896"/>
                <a:ext cx="3255264" cy="109728"/>
              </a:xfrm>
              <a:custGeom>
                <a:avLst/>
                <a:gdLst>
                  <a:gd name="connsiteX0" fmla="*/ 0 w 3255264"/>
                  <a:gd name="connsiteY0" fmla="*/ 109728 h 109728"/>
                  <a:gd name="connsiteX1" fmla="*/ 1069848 w 3255264"/>
                  <a:gd name="connsiteY1" fmla="*/ 36576 h 109728"/>
                  <a:gd name="connsiteX2" fmla="*/ 2788920 w 3255264"/>
                  <a:gd name="connsiteY2" fmla="*/ 109728 h 109728"/>
                  <a:gd name="connsiteX3" fmla="*/ 3255264 w 3255264"/>
                  <a:gd name="connsiteY3" fmla="*/ 0 h 109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5264" h="109728">
                    <a:moveTo>
                      <a:pt x="0" y="109728"/>
                    </a:moveTo>
                    <a:lnTo>
                      <a:pt x="1069848" y="36576"/>
                    </a:lnTo>
                    <a:lnTo>
                      <a:pt x="2788920" y="109728"/>
                    </a:lnTo>
                    <a:lnTo>
                      <a:pt x="3255264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>
              <a:extLst>
                <a:ext uri="{FF2B5EF4-FFF2-40B4-BE49-F238E27FC236}">
                  <a16:creationId xmlns:a16="http://schemas.microsoft.com/office/drawing/2014/main" id="{D41EAB15-C666-4092-ACD4-B9CFC5236BDC}"/>
                </a:ext>
              </a:extLst>
            </p:cNvPr>
            <p:cNvGrpSpPr/>
            <p:nvPr/>
          </p:nvGrpSpPr>
          <p:grpSpPr>
            <a:xfrm>
              <a:off x="2335081" y="712059"/>
              <a:ext cx="2132747" cy="873892"/>
              <a:chOff x="2487168" y="1879700"/>
              <a:chExt cx="3295820" cy="1350460"/>
            </a:xfrm>
          </p:grpSpPr>
          <p:sp>
            <p:nvSpPr>
              <p:cNvPr id="290" name="加号 289">
                <a:extLst>
                  <a:ext uri="{FF2B5EF4-FFF2-40B4-BE49-F238E27FC236}">
                    <a16:creationId xmlns:a16="http://schemas.microsoft.com/office/drawing/2014/main" id="{5B295634-AEEC-467A-8038-6224EA6EBF79}"/>
                  </a:ext>
                </a:extLst>
              </p:cNvPr>
              <p:cNvSpPr/>
              <p:nvPr/>
            </p:nvSpPr>
            <p:spPr>
              <a:xfrm>
                <a:off x="2699792" y="2060848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减号 290">
                <a:extLst>
                  <a:ext uri="{FF2B5EF4-FFF2-40B4-BE49-F238E27FC236}">
                    <a16:creationId xmlns:a16="http://schemas.microsoft.com/office/drawing/2014/main" id="{54CD5719-3C64-4048-8050-A1AACB4A805F}"/>
                  </a:ext>
                </a:extLst>
              </p:cNvPr>
              <p:cNvSpPr/>
              <p:nvPr/>
            </p:nvSpPr>
            <p:spPr>
              <a:xfrm>
                <a:off x="2699792" y="256657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加号 291">
                <a:extLst>
                  <a:ext uri="{FF2B5EF4-FFF2-40B4-BE49-F238E27FC236}">
                    <a16:creationId xmlns:a16="http://schemas.microsoft.com/office/drawing/2014/main" id="{F7C72C1B-0209-43D3-A361-0B3C792B5631}"/>
                  </a:ext>
                </a:extLst>
              </p:cNvPr>
              <p:cNvSpPr/>
              <p:nvPr/>
            </p:nvSpPr>
            <p:spPr>
              <a:xfrm>
                <a:off x="3491880" y="1879700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减号 292">
                <a:extLst>
                  <a:ext uri="{FF2B5EF4-FFF2-40B4-BE49-F238E27FC236}">
                    <a16:creationId xmlns:a16="http://schemas.microsoft.com/office/drawing/2014/main" id="{AAB49872-F1D5-4419-8AC3-C33BD5D688A0}"/>
                  </a:ext>
                </a:extLst>
              </p:cNvPr>
              <p:cNvSpPr/>
              <p:nvPr/>
            </p:nvSpPr>
            <p:spPr>
              <a:xfrm>
                <a:off x="3491880" y="254721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加号 293">
                <a:extLst>
                  <a:ext uri="{FF2B5EF4-FFF2-40B4-BE49-F238E27FC236}">
                    <a16:creationId xmlns:a16="http://schemas.microsoft.com/office/drawing/2014/main" id="{7A5AEBEC-B114-4944-9D7F-372FB05BFBF7}"/>
                  </a:ext>
                </a:extLst>
              </p:cNvPr>
              <p:cNvSpPr/>
              <p:nvPr/>
            </p:nvSpPr>
            <p:spPr>
              <a:xfrm>
                <a:off x="3971843" y="2060848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减号 294">
                <a:extLst>
                  <a:ext uri="{FF2B5EF4-FFF2-40B4-BE49-F238E27FC236}">
                    <a16:creationId xmlns:a16="http://schemas.microsoft.com/office/drawing/2014/main" id="{D8CB35A1-5A99-4557-AECD-C02F729DF7E7}"/>
                  </a:ext>
                </a:extLst>
              </p:cNvPr>
              <p:cNvSpPr/>
              <p:nvPr/>
            </p:nvSpPr>
            <p:spPr>
              <a:xfrm>
                <a:off x="3971843" y="2566572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加号 295">
                <a:extLst>
                  <a:ext uri="{FF2B5EF4-FFF2-40B4-BE49-F238E27FC236}">
                    <a16:creationId xmlns:a16="http://schemas.microsoft.com/office/drawing/2014/main" id="{A31B0D47-43C5-426F-B36F-2CCF586DCFB2}"/>
                  </a:ext>
                </a:extLst>
              </p:cNvPr>
              <p:cNvSpPr/>
              <p:nvPr/>
            </p:nvSpPr>
            <p:spPr>
              <a:xfrm>
                <a:off x="4499992" y="1914576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减号 296">
                <a:extLst>
                  <a:ext uri="{FF2B5EF4-FFF2-40B4-BE49-F238E27FC236}">
                    <a16:creationId xmlns:a16="http://schemas.microsoft.com/office/drawing/2014/main" id="{61E6BA5E-B449-4F63-A52D-4332943BE377}"/>
                  </a:ext>
                </a:extLst>
              </p:cNvPr>
              <p:cNvSpPr/>
              <p:nvPr/>
            </p:nvSpPr>
            <p:spPr>
              <a:xfrm>
                <a:off x="4499992" y="2582088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加号 297">
                <a:extLst>
                  <a:ext uri="{FF2B5EF4-FFF2-40B4-BE49-F238E27FC236}">
                    <a16:creationId xmlns:a16="http://schemas.microsoft.com/office/drawing/2014/main" id="{C859F442-C994-4B87-BF7F-D74E836F1C5F}"/>
                  </a:ext>
                </a:extLst>
              </p:cNvPr>
              <p:cNvSpPr/>
              <p:nvPr/>
            </p:nvSpPr>
            <p:spPr>
              <a:xfrm>
                <a:off x="5134916" y="2059180"/>
                <a:ext cx="648072" cy="648072"/>
              </a:xfrm>
              <a:prstGeom prst="mathPlus">
                <a:avLst>
                  <a:gd name="adj1" fmla="val 376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减号 298">
                <a:extLst>
                  <a:ext uri="{FF2B5EF4-FFF2-40B4-BE49-F238E27FC236}">
                    <a16:creationId xmlns:a16="http://schemas.microsoft.com/office/drawing/2014/main" id="{0129A5B0-8AAA-4740-A902-EC90C46C2996}"/>
                  </a:ext>
                </a:extLst>
              </p:cNvPr>
              <p:cNvSpPr/>
              <p:nvPr/>
            </p:nvSpPr>
            <p:spPr>
              <a:xfrm>
                <a:off x="5134916" y="2564904"/>
                <a:ext cx="648072" cy="648072"/>
              </a:xfrm>
              <a:prstGeom prst="mathMinus">
                <a:avLst>
                  <a:gd name="adj1" fmla="val 3767"/>
                </a:avLst>
              </a:prstGeom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任意多边形 359">
                <a:extLst>
                  <a:ext uri="{FF2B5EF4-FFF2-40B4-BE49-F238E27FC236}">
                    <a16:creationId xmlns:a16="http://schemas.microsoft.com/office/drawing/2014/main" id="{5EFEB0FD-BB4C-49DA-B9E0-98B4992893D2}"/>
                  </a:ext>
                </a:extLst>
              </p:cNvPr>
              <p:cNvSpPr/>
              <p:nvPr/>
            </p:nvSpPr>
            <p:spPr>
              <a:xfrm>
                <a:off x="2487168" y="2492896"/>
                <a:ext cx="3255264" cy="109728"/>
              </a:xfrm>
              <a:custGeom>
                <a:avLst/>
                <a:gdLst>
                  <a:gd name="connsiteX0" fmla="*/ 0 w 3255264"/>
                  <a:gd name="connsiteY0" fmla="*/ 109728 h 109728"/>
                  <a:gd name="connsiteX1" fmla="*/ 1069848 w 3255264"/>
                  <a:gd name="connsiteY1" fmla="*/ 36576 h 109728"/>
                  <a:gd name="connsiteX2" fmla="*/ 2788920 w 3255264"/>
                  <a:gd name="connsiteY2" fmla="*/ 109728 h 109728"/>
                  <a:gd name="connsiteX3" fmla="*/ 3255264 w 3255264"/>
                  <a:gd name="connsiteY3" fmla="*/ 0 h 109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5264" h="109728">
                    <a:moveTo>
                      <a:pt x="0" y="109728"/>
                    </a:moveTo>
                    <a:lnTo>
                      <a:pt x="1069848" y="36576"/>
                    </a:lnTo>
                    <a:lnTo>
                      <a:pt x="2788920" y="109728"/>
                    </a:lnTo>
                    <a:lnTo>
                      <a:pt x="3255264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5C346A08-CB7A-4FB3-B177-3505AF35331B}"/>
                </a:ext>
              </a:extLst>
            </p:cNvPr>
            <p:cNvCxnSpPr/>
            <p:nvPr/>
          </p:nvCxnSpPr>
          <p:spPr>
            <a:xfrm>
              <a:off x="611560" y="1154000"/>
              <a:ext cx="1512168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89AA77B1-C11C-448D-8BAF-CB71E8C1AD51}"/>
                </a:ext>
              </a:extLst>
            </p:cNvPr>
            <p:cNvCxnSpPr/>
            <p:nvPr/>
          </p:nvCxnSpPr>
          <p:spPr>
            <a:xfrm>
              <a:off x="611560" y="2014759"/>
              <a:ext cx="1512168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箭头连接符 273">
              <a:extLst>
                <a:ext uri="{FF2B5EF4-FFF2-40B4-BE49-F238E27FC236}">
                  <a16:creationId xmlns:a16="http://schemas.microsoft.com/office/drawing/2014/main" id="{AF6D36CF-63FE-44FC-B1B1-1CBD400D0B12}"/>
                </a:ext>
              </a:extLst>
            </p:cNvPr>
            <p:cNvCxnSpPr/>
            <p:nvPr/>
          </p:nvCxnSpPr>
          <p:spPr>
            <a:xfrm>
              <a:off x="611560" y="3009384"/>
              <a:ext cx="1512168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箭头连接符 274">
              <a:extLst>
                <a:ext uri="{FF2B5EF4-FFF2-40B4-BE49-F238E27FC236}">
                  <a16:creationId xmlns:a16="http://schemas.microsoft.com/office/drawing/2014/main" id="{B3109D9E-3998-4FD4-9B89-325616CC0C6F}"/>
                </a:ext>
              </a:extLst>
            </p:cNvPr>
            <p:cNvCxnSpPr/>
            <p:nvPr/>
          </p:nvCxnSpPr>
          <p:spPr>
            <a:xfrm>
              <a:off x="611560" y="4027536"/>
              <a:ext cx="1512168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76" name="对象 275">
              <a:extLst>
                <a:ext uri="{FF2B5EF4-FFF2-40B4-BE49-F238E27FC236}">
                  <a16:creationId xmlns:a16="http://schemas.microsoft.com/office/drawing/2014/main" id="{FB3FC11E-3A64-439A-B8EE-A1654B6FDB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7584" y="205732"/>
            <a:ext cx="648072" cy="833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02" name="Equation" r:id="rId13" imgW="177480" imgH="228600" progId="Equation.DSMT4">
                    <p:embed/>
                  </p:oleObj>
                </mc:Choice>
                <mc:Fallback>
                  <p:oleObj name="Equation" r:id="rId13" imgW="177480" imgH="228600" progId="Equation.DSMT4">
                    <p:embed/>
                    <p:pic>
                      <p:nvPicPr>
                        <p:cNvPr id="336" name="对象 33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27584" y="205732"/>
                          <a:ext cx="648072" cy="8332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" name="对象 276">
              <a:extLst>
                <a:ext uri="{FF2B5EF4-FFF2-40B4-BE49-F238E27FC236}">
                  <a16:creationId xmlns:a16="http://schemas.microsoft.com/office/drawing/2014/main" id="{D23072CB-FD5E-4290-AD7A-A2F05D1F25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97400" y="698500"/>
            <a:ext cx="741363" cy="831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03" name="Equation" r:id="rId15" imgW="203040" imgH="228600" progId="Equation.DSMT4">
                    <p:embed/>
                  </p:oleObj>
                </mc:Choice>
                <mc:Fallback>
                  <p:oleObj name="Equation" r:id="rId15" imgW="203040" imgH="228600" progId="Equation.DSMT4">
                    <p:embed/>
                    <p:pic>
                      <p:nvPicPr>
                        <p:cNvPr id="337" name="对象 33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597400" y="698500"/>
                          <a:ext cx="741363" cy="831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8" name="对象 277">
              <a:extLst>
                <a:ext uri="{FF2B5EF4-FFF2-40B4-BE49-F238E27FC236}">
                  <a16:creationId xmlns:a16="http://schemas.microsoft.com/office/drawing/2014/main" id="{4A66BF6E-FA47-41EB-8626-5365C45FC3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49775" y="1614488"/>
            <a:ext cx="787400" cy="831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04" name="Equation" r:id="rId17" imgW="215640" imgH="228600" progId="Equation.DSMT4">
                    <p:embed/>
                  </p:oleObj>
                </mc:Choice>
                <mc:Fallback>
                  <p:oleObj name="Equation" r:id="rId17" imgW="215640" imgH="228600" progId="Equation.DSMT4">
                    <p:embed/>
                    <p:pic>
                      <p:nvPicPr>
                        <p:cNvPr id="338" name="对象 33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549775" y="1614488"/>
                          <a:ext cx="787400" cy="831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9" name="对象 278">
              <a:extLst>
                <a:ext uri="{FF2B5EF4-FFF2-40B4-BE49-F238E27FC236}">
                  <a16:creationId xmlns:a16="http://schemas.microsoft.com/office/drawing/2014/main" id="{B245A344-53CE-4832-AF1D-FE7D71E9B2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78338" y="3416300"/>
            <a:ext cx="973137" cy="879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05" name="Equation" r:id="rId19" imgW="266400" imgH="241200" progId="Equation.DSMT4">
                    <p:embed/>
                  </p:oleObj>
                </mc:Choice>
                <mc:Fallback>
                  <p:oleObj name="Equation" r:id="rId19" imgW="266400" imgH="241200" progId="Equation.DSMT4">
                    <p:embed/>
                    <p:pic>
                      <p:nvPicPr>
                        <p:cNvPr id="339" name="对象 338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478338" y="3416300"/>
                          <a:ext cx="973137" cy="879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0" name="直接箭头连接符 279">
              <a:extLst>
                <a:ext uri="{FF2B5EF4-FFF2-40B4-BE49-F238E27FC236}">
                  <a16:creationId xmlns:a16="http://schemas.microsoft.com/office/drawing/2014/main" id="{B1F89F4C-1663-458A-AAF9-67B71D8B9808}"/>
                </a:ext>
              </a:extLst>
            </p:cNvPr>
            <p:cNvCxnSpPr/>
            <p:nvPr/>
          </p:nvCxnSpPr>
          <p:spPr>
            <a:xfrm>
              <a:off x="-2052644" y="1154000"/>
              <a:ext cx="1512167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箭头连接符 280">
              <a:extLst>
                <a:ext uri="{FF2B5EF4-FFF2-40B4-BE49-F238E27FC236}">
                  <a16:creationId xmlns:a16="http://schemas.microsoft.com/office/drawing/2014/main" id="{A0BBB124-DB2B-435D-824C-766B6C3141E6}"/>
                </a:ext>
              </a:extLst>
            </p:cNvPr>
            <p:cNvCxnSpPr/>
            <p:nvPr/>
          </p:nvCxnSpPr>
          <p:spPr>
            <a:xfrm>
              <a:off x="-2052644" y="2014758"/>
              <a:ext cx="1512167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F6CDE2B2-45A8-4CE1-8D0D-621CC3A8D027}"/>
                </a:ext>
              </a:extLst>
            </p:cNvPr>
            <p:cNvCxnSpPr/>
            <p:nvPr/>
          </p:nvCxnSpPr>
          <p:spPr>
            <a:xfrm>
              <a:off x="-2052644" y="3009384"/>
              <a:ext cx="1512167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箭头连接符 282">
              <a:extLst>
                <a:ext uri="{FF2B5EF4-FFF2-40B4-BE49-F238E27FC236}">
                  <a16:creationId xmlns:a16="http://schemas.microsoft.com/office/drawing/2014/main" id="{C066E362-F511-41FA-8131-887045C141E3}"/>
                </a:ext>
              </a:extLst>
            </p:cNvPr>
            <p:cNvCxnSpPr/>
            <p:nvPr/>
          </p:nvCxnSpPr>
          <p:spPr>
            <a:xfrm>
              <a:off x="-2052644" y="4027537"/>
              <a:ext cx="1512167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84" name="对象 283">
              <a:extLst>
                <a:ext uri="{FF2B5EF4-FFF2-40B4-BE49-F238E27FC236}">
                  <a16:creationId xmlns:a16="http://schemas.microsoft.com/office/drawing/2014/main" id="{D9604672-653F-48B0-90F1-71AF71D832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1998911" y="204775"/>
            <a:ext cx="972073" cy="8340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06" name="Equation" r:id="rId21" imgW="266400" imgH="228600" progId="Equation.DSMT4">
                    <p:embed/>
                  </p:oleObj>
                </mc:Choice>
                <mc:Fallback>
                  <p:oleObj name="Equation" r:id="rId21" imgW="266400" imgH="228600" progId="Equation.DSMT4">
                    <p:embed/>
                    <p:pic>
                      <p:nvPicPr>
                        <p:cNvPr id="344" name="对象 343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-1998911" y="204775"/>
                          <a:ext cx="972073" cy="8340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5" name="直接箭头连接符 284">
              <a:extLst>
                <a:ext uri="{FF2B5EF4-FFF2-40B4-BE49-F238E27FC236}">
                  <a16:creationId xmlns:a16="http://schemas.microsoft.com/office/drawing/2014/main" id="{2D07E53F-B1FF-4226-A850-632CBFAE8883}"/>
                </a:ext>
              </a:extLst>
            </p:cNvPr>
            <p:cNvCxnSpPr/>
            <p:nvPr/>
          </p:nvCxnSpPr>
          <p:spPr>
            <a:xfrm>
              <a:off x="-4850058" y="1141420"/>
              <a:ext cx="1512167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箭头连接符 285">
              <a:extLst>
                <a:ext uri="{FF2B5EF4-FFF2-40B4-BE49-F238E27FC236}">
                  <a16:creationId xmlns:a16="http://schemas.microsoft.com/office/drawing/2014/main" id="{035365A8-A8C4-46AF-B7FD-120037E66DA4}"/>
                </a:ext>
              </a:extLst>
            </p:cNvPr>
            <p:cNvCxnSpPr/>
            <p:nvPr/>
          </p:nvCxnSpPr>
          <p:spPr>
            <a:xfrm>
              <a:off x="-4850058" y="2002179"/>
              <a:ext cx="1512167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箭头连接符 286">
              <a:extLst>
                <a:ext uri="{FF2B5EF4-FFF2-40B4-BE49-F238E27FC236}">
                  <a16:creationId xmlns:a16="http://schemas.microsoft.com/office/drawing/2014/main" id="{50D29EF7-B5EF-4724-ADF8-BB128FF94E2C}"/>
                </a:ext>
              </a:extLst>
            </p:cNvPr>
            <p:cNvCxnSpPr/>
            <p:nvPr/>
          </p:nvCxnSpPr>
          <p:spPr>
            <a:xfrm>
              <a:off x="-4850058" y="2996804"/>
              <a:ext cx="1512167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箭头连接符 287">
              <a:extLst>
                <a:ext uri="{FF2B5EF4-FFF2-40B4-BE49-F238E27FC236}">
                  <a16:creationId xmlns:a16="http://schemas.microsoft.com/office/drawing/2014/main" id="{7B331E71-B9C9-471C-AF38-6B833374D59A}"/>
                </a:ext>
              </a:extLst>
            </p:cNvPr>
            <p:cNvCxnSpPr/>
            <p:nvPr/>
          </p:nvCxnSpPr>
          <p:spPr>
            <a:xfrm>
              <a:off x="-4850058" y="4014957"/>
              <a:ext cx="1512167" cy="0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89" name="对象 288">
              <a:extLst>
                <a:ext uri="{FF2B5EF4-FFF2-40B4-BE49-F238E27FC236}">
                  <a16:creationId xmlns:a16="http://schemas.microsoft.com/office/drawing/2014/main" id="{685ACDF3-4C49-4492-82B0-F8F35B8E38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4815276" y="193028"/>
            <a:ext cx="1013186" cy="8340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07" name="Equation" r:id="rId23" imgW="279360" imgH="228600" progId="Equation.DSMT4">
                    <p:embed/>
                  </p:oleObj>
                </mc:Choice>
                <mc:Fallback>
                  <p:oleObj name="Equation" r:id="rId23" imgW="279360" imgH="228600" progId="Equation.DSMT4">
                    <p:embed/>
                    <p:pic>
                      <p:nvPicPr>
                        <p:cNvPr id="349" name="对象 348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-4815276" y="193028"/>
                          <a:ext cx="1013186" cy="8340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F707029C-5470-4DE0-A9EB-69B1D18CFD13}"/>
              </a:ext>
            </a:extLst>
          </p:cNvPr>
          <p:cNvGrpSpPr/>
          <p:nvPr/>
        </p:nvGrpSpPr>
        <p:grpSpPr>
          <a:xfrm>
            <a:off x="3293727" y="991035"/>
            <a:ext cx="8773443" cy="1948685"/>
            <a:chOff x="2998665" y="570344"/>
            <a:chExt cx="8773443" cy="1948685"/>
          </a:xfrm>
        </p:grpSpPr>
        <p:sp>
          <p:nvSpPr>
            <p:cNvPr id="335" name="Text Box 52">
              <a:extLst>
                <a:ext uri="{FF2B5EF4-FFF2-40B4-BE49-F238E27FC236}">
                  <a16:creationId xmlns:a16="http://schemas.microsoft.com/office/drawing/2014/main" id="{9A95964B-080E-4118-9817-32B9700E7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3210" y="570344"/>
              <a:ext cx="6618898" cy="1149033"/>
            </a:xfrm>
            <a:prstGeom prst="rect">
              <a:avLst/>
            </a:prstGeom>
            <a:noFill/>
            <a:ln w="9525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  <a:spcBef>
                  <a:spcPct val="50000"/>
                </a:spcBef>
                <a:defRPr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输出信号</a:t>
              </a:r>
              <a:r>
                <a:rPr kumimoji="1" lang="zh-CN" altLang="en-US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i="1" dirty="0">
                  <a:solidFill>
                    <a:srgbClr val="FF33CC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：是</a:t>
              </a:r>
              <a:r>
                <a:rPr kumimoji="1"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kumimoji="1"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kumimoji="1" lang="zh-CN" altLang="en-US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串级型随机变量。</a:t>
              </a:r>
              <a:endParaRPr kumimoji="1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ts val="3400"/>
                </a:lnSpc>
                <a:spcBef>
                  <a:spcPct val="50000"/>
                </a:spcBef>
                <a:defRPr/>
              </a:pPr>
              <a:r>
                <a:rPr kumimoji="1" lang="en-US" altLang="zh-CN" sz="2400" i="1" dirty="0">
                  <a:solidFill>
                    <a:srgbClr val="FF33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400" i="1" baseline="-25000" dirty="0">
                  <a:solidFill>
                    <a:srgbClr val="FF33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：</a:t>
              </a:r>
              <a:r>
                <a:rPr kumimoji="1"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第</a:t>
              </a:r>
              <a:r>
                <a:rPr kumimoji="1" lang="en-US" altLang="zh-CN" sz="2400" dirty="0" err="1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个射线脉冲在探测器内形成的总电离效果</a:t>
              </a:r>
            </a:p>
          </p:txBody>
        </p:sp>
        <p:sp>
          <p:nvSpPr>
            <p:cNvPr id="336" name="椭圆 335">
              <a:extLst>
                <a:ext uri="{FF2B5EF4-FFF2-40B4-BE49-F238E27FC236}">
                  <a16:creationId xmlns:a16="http://schemas.microsoft.com/office/drawing/2014/main" id="{24D87BA2-FD58-4E80-B46D-66C468031D13}"/>
                </a:ext>
              </a:extLst>
            </p:cNvPr>
            <p:cNvSpPr/>
            <p:nvPr/>
          </p:nvSpPr>
          <p:spPr>
            <a:xfrm>
              <a:off x="2998665" y="579596"/>
              <a:ext cx="2001835" cy="193943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7" name="TextBox 136">
            <a:extLst>
              <a:ext uri="{FF2B5EF4-FFF2-40B4-BE49-F238E27FC236}">
                <a16:creationId xmlns:a16="http://schemas.microsoft.com/office/drawing/2014/main" id="{6A475D69-7934-4BEB-B769-C288F4D1BAA2}"/>
              </a:ext>
            </a:extLst>
          </p:cNvPr>
          <p:cNvSpPr txBox="1"/>
          <p:nvPr/>
        </p:nvSpPr>
        <p:spPr>
          <a:xfrm>
            <a:off x="474574" y="7074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射线脉冲</a:t>
            </a:r>
          </a:p>
        </p:txBody>
      </p:sp>
      <p:sp>
        <p:nvSpPr>
          <p:cNvPr id="338" name="TextBox 137">
            <a:extLst>
              <a:ext uri="{FF2B5EF4-FFF2-40B4-BE49-F238E27FC236}">
                <a16:creationId xmlns:a16="http://schemas.microsoft.com/office/drawing/2014/main" id="{9B4BB45F-F952-4DDB-A361-B1A74AA9E67A}"/>
              </a:ext>
            </a:extLst>
          </p:cNvPr>
          <p:cNvSpPr txBox="1"/>
          <p:nvPr/>
        </p:nvSpPr>
        <p:spPr>
          <a:xfrm>
            <a:off x="3693327" y="7313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探测器</a:t>
            </a:r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A58C1320-9B4B-4473-860F-6891518BA0A3}"/>
              </a:ext>
            </a:extLst>
          </p:cNvPr>
          <p:cNvSpPr/>
          <p:nvPr/>
        </p:nvSpPr>
        <p:spPr>
          <a:xfrm>
            <a:off x="94675" y="327481"/>
            <a:ext cx="4435830" cy="40011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rgbClr val="0000FF"/>
                </a:solidFill>
              </a:rPr>
              <a:t>某</a:t>
            </a:r>
            <a:r>
              <a:rPr kumimoji="1" lang="en-US" altLang="zh-CN" sz="2000" dirty="0">
                <a:solidFill>
                  <a:srgbClr val="0000FF"/>
                </a:solidFill>
              </a:rPr>
              <a:t>X</a:t>
            </a:r>
            <a:r>
              <a:rPr kumimoji="1" lang="zh-CN" altLang="en-US" sz="2000" dirty="0">
                <a:solidFill>
                  <a:srgbClr val="0000FF"/>
                </a:solidFill>
              </a:rPr>
              <a:t>射线脉冲中所有射线形成的总电离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16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59" grpId="0" animBg="1"/>
      <p:bldP spid="261" grpId="0" animBg="1"/>
      <p:bldP spid="2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>
            <a:extLst>
              <a:ext uri="{FF2B5EF4-FFF2-40B4-BE49-F238E27FC236}">
                <a16:creationId xmlns:a16="http://schemas.microsoft.com/office/drawing/2014/main" id="{9ACC76AA-ED64-4F62-9420-DFCDFC9CB4C0}"/>
              </a:ext>
            </a:extLst>
          </p:cNvPr>
          <p:cNvGrpSpPr/>
          <p:nvPr/>
        </p:nvGrpSpPr>
        <p:grpSpPr>
          <a:xfrm>
            <a:off x="3614306" y="3783244"/>
            <a:ext cx="8604210" cy="3048736"/>
            <a:chOff x="216262" y="3787802"/>
            <a:chExt cx="8604210" cy="3048736"/>
          </a:xfrm>
        </p:grpSpPr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CB51AC39-CAE1-4566-9890-EB75C0A97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95" t="7172" r="13474" b="10645"/>
            <a:stretch/>
          </p:blipFill>
          <p:spPr>
            <a:xfrm>
              <a:off x="216262" y="3787802"/>
              <a:ext cx="8604210" cy="3048736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FC9E53C-76AA-4C14-B96B-2A415A45CF13}"/>
                </a:ext>
              </a:extLst>
            </p:cNvPr>
            <p:cNvSpPr txBox="1"/>
            <p:nvPr/>
          </p:nvSpPr>
          <p:spPr>
            <a:xfrm>
              <a:off x="395536" y="400506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差分后的图像</a:t>
              </a:r>
            </a:p>
          </p:txBody>
        </p: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8615F2B1-C313-4084-8040-F926C5D88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3"/>
          <a:stretch/>
        </p:blipFill>
        <p:spPr>
          <a:xfrm>
            <a:off x="3610526" y="616130"/>
            <a:ext cx="8600209" cy="2845487"/>
          </a:xfrm>
          <a:prstGeom prst="rect">
            <a:avLst/>
          </a:prstGeom>
        </p:spPr>
      </p:pic>
      <p:grpSp>
        <p:nvGrpSpPr>
          <p:cNvPr id="93" name="组合 92">
            <a:extLst>
              <a:ext uri="{FF2B5EF4-FFF2-40B4-BE49-F238E27FC236}">
                <a16:creationId xmlns:a16="http://schemas.microsoft.com/office/drawing/2014/main" id="{31A31F07-EAA1-43B2-8974-DA824F1A61F1}"/>
              </a:ext>
            </a:extLst>
          </p:cNvPr>
          <p:cNvGrpSpPr/>
          <p:nvPr/>
        </p:nvGrpSpPr>
        <p:grpSpPr>
          <a:xfrm>
            <a:off x="5363240" y="2727524"/>
            <a:ext cx="6093334" cy="4036981"/>
            <a:chOff x="1821321" y="2924944"/>
            <a:chExt cx="6093334" cy="4036981"/>
          </a:xfrm>
        </p:grpSpPr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30C576F4-860A-49A6-8D49-8FA79403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1321" y="3909894"/>
              <a:ext cx="6093334" cy="3052031"/>
            </a:xfrm>
            <a:prstGeom prst="rect">
              <a:avLst/>
            </a:prstGeom>
          </p:spPr>
        </p:pic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FC85DB05-180F-4B25-A571-92FF7EACF8F4}"/>
                </a:ext>
              </a:extLst>
            </p:cNvPr>
            <p:cNvSpPr/>
            <p:nvPr/>
          </p:nvSpPr>
          <p:spPr>
            <a:xfrm>
              <a:off x="5076056" y="2924944"/>
              <a:ext cx="72008" cy="7200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957EAF59-DACA-4EB2-A477-B42848F98FD7}"/>
                </a:ext>
              </a:extLst>
            </p:cNvPr>
            <p:cNvCxnSpPr/>
            <p:nvPr/>
          </p:nvCxnSpPr>
          <p:spPr>
            <a:xfrm flipH="1">
              <a:off x="2627925" y="2996952"/>
              <a:ext cx="2448132" cy="14169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F7B58A17-7E28-49C0-973B-315DD979ED19}"/>
                </a:ext>
              </a:extLst>
            </p:cNvPr>
            <p:cNvCxnSpPr/>
            <p:nvPr/>
          </p:nvCxnSpPr>
          <p:spPr>
            <a:xfrm>
              <a:off x="5148064" y="2996952"/>
              <a:ext cx="2232389" cy="19210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D733AE3-D89C-4045-A295-35BF58414E0A}"/>
              </a:ext>
            </a:extLst>
          </p:cNvPr>
          <p:cNvGrpSpPr/>
          <p:nvPr/>
        </p:nvGrpSpPr>
        <p:grpSpPr>
          <a:xfrm>
            <a:off x="3125804" y="365273"/>
            <a:ext cx="4988348" cy="2572827"/>
            <a:chOff x="-272240" y="369831"/>
            <a:chExt cx="4988348" cy="2572827"/>
          </a:xfrm>
        </p:grpSpPr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E8E3640E-8A20-4417-977A-9ED08721C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369" t="74536" r="38281" b="14592"/>
            <a:stretch/>
          </p:blipFill>
          <p:spPr>
            <a:xfrm>
              <a:off x="-272240" y="369831"/>
              <a:ext cx="2263590" cy="1872208"/>
            </a:xfrm>
            <a:prstGeom prst="rect">
              <a:avLst/>
            </a:prstGeom>
          </p:spPr>
        </p:pic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CE355DA-BE7F-4101-B91D-CD0891F93B01}"/>
                </a:ext>
              </a:extLst>
            </p:cNvPr>
            <p:cNvSpPr/>
            <p:nvPr/>
          </p:nvSpPr>
          <p:spPr>
            <a:xfrm>
              <a:off x="4499942" y="2718248"/>
              <a:ext cx="216166" cy="224410"/>
            </a:xfrm>
            <a:prstGeom prst="rect">
              <a:avLst/>
            </a:prstGeom>
            <a:noFill/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CBF59EB3-540A-4AF2-95E0-9E0BD1632C0F}"/>
                </a:ext>
              </a:extLst>
            </p:cNvPr>
            <p:cNvCxnSpPr/>
            <p:nvPr/>
          </p:nvCxnSpPr>
          <p:spPr>
            <a:xfrm flipH="1" flipV="1">
              <a:off x="1991350" y="1988840"/>
              <a:ext cx="2508592" cy="7432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矩形 101">
            <a:extLst>
              <a:ext uri="{FF2B5EF4-FFF2-40B4-BE49-F238E27FC236}">
                <a16:creationId xmlns:a16="http://schemas.microsoft.com/office/drawing/2014/main" id="{028817B9-4E69-4DF1-9CFF-F3053AAEDFA3}"/>
              </a:ext>
            </a:extLst>
          </p:cNvPr>
          <p:cNvSpPr/>
          <p:nvPr/>
        </p:nvSpPr>
        <p:spPr>
          <a:xfrm>
            <a:off x="117517" y="112075"/>
            <a:ext cx="2896528" cy="830997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</a:rPr>
              <a:t>图像中的噪声，由谁决定？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F7BEEC-0AEE-4196-8FB5-E79001A37B5B}"/>
              </a:ext>
            </a:extLst>
          </p:cNvPr>
          <p:cNvSpPr txBox="1"/>
          <p:nvPr/>
        </p:nvSpPr>
        <p:spPr>
          <a:xfrm>
            <a:off x="26126" y="6476922"/>
            <a:ext cx="1765128" cy="369332"/>
          </a:xfrm>
          <a:custGeom>
            <a:avLst/>
            <a:gdLst>
              <a:gd name="connsiteX0" fmla="*/ 0 w 1765128"/>
              <a:gd name="connsiteY0" fmla="*/ 0 h 369332"/>
              <a:gd name="connsiteX1" fmla="*/ 570725 w 1765128"/>
              <a:gd name="connsiteY1" fmla="*/ 0 h 369332"/>
              <a:gd name="connsiteX2" fmla="*/ 1141449 w 1765128"/>
              <a:gd name="connsiteY2" fmla="*/ 0 h 369332"/>
              <a:gd name="connsiteX3" fmla="*/ 1765128 w 1765128"/>
              <a:gd name="connsiteY3" fmla="*/ 0 h 369332"/>
              <a:gd name="connsiteX4" fmla="*/ 1765128 w 1765128"/>
              <a:gd name="connsiteY4" fmla="*/ 369332 h 369332"/>
              <a:gd name="connsiteX5" fmla="*/ 1159101 w 1765128"/>
              <a:gd name="connsiteY5" fmla="*/ 369332 h 369332"/>
              <a:gd name="connsiteX6" fmla="*/ 535422 w 1765128"/>
              <a:gd name="connsiteY6" fmla="*/ 369332 h 369332"/>
              <a:gd name="connsiteX7" fmla="*/ 0 w 1765128"/>
              <a:gd name="connsiteY7" fmla="*/ 369332 h 369332"/>
              <a:gd name="connsiteX8" fmla="*/ 0 w 176512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5128" h="369332" fill="none" extrusionOk="0">
                <a:moveTo>
                  <a:pt x="0" y="0"/>
                </a:moveTo>
                <a:cubicBezTo>
                  <a:pt x="229479" y="-43789"/>
                  <a:pt x="417145" y="53807"/>
                  <a:pt x="570725" y="0"/>
                </a:cubicBezTo>
                <a:cubicBezTo>
                  <a:pt x="724305" y="-53807"/>
                  <a:pt x="992478" y="34078"/>
                  <a:pt x="1141449" y="0"/>
                </a:cubicBezTo>
                <a:cubicBezTo>
                  <a:pt x="1290420" y="-34078"/>
                  <a:pt x="1524214" y="21242"/>
                  <a:pt x="1765128" y="0"/>
                </a:cubicBezTo>
                <a:cubicBezTo>
                  <a:pt x="1776807" y="147759"/>
                  <a:pt x="1741649" y="230831"/>
                  <a:pt x="1765128" y="369332"/>
                </a:cubicBezTo>
                <a:cubicBezTo>
                  <a:pt x="1509891" y="417558"/>
                  <a:pt x="1394093" y="306520"/>
                  <a:pt x="1159101" y="369332"/>
                </a:cubicBezTo>
                <a:cubicBezTo>
                  <a:pt x="924109" y="432144"/>
                  <a:pt x="741815" y="344739"/>
                  <a:pt x="535422" y="369332"/>
                </a:cubicBezTo>
                <a:cubicBezTo>
                  <a:pt x="329029" y="393925"/>
                  <a:pt x="261638" y="331114"/>
                  <a:pt x="0" y="369332"/>
                </a:cubicBezTo>
                <a:cubicBezTo>
                  <a:pt x="-5915" y="215556"/>
                  <a:pt x="28921" y="162461"/>
                  <a:pt x="0" y="0"/>
                </a:cubicBezTo>
                <a:close/>
              </a:path>
              <a:path w="1765128" h="369332" stroke="0" extrusionOk="0">
                <a:moveTo>
                  <a:pt x="0" y="0"/>
                </a:moveTo>
                <a:cubicBezTo>
                  <a:pt x="214511" y="-33998"/>
                  <a:pt x="377032" y="936"/>
                  <a:pt x="623679" y="0"/>
                </a:cubicBezTo>
                <a:cubicBezTo>
                  <a:pt x="870326" y="-936"/>
                  <a:pt x="973450" y="18241"/>
                  <a:pt x="1212055" y="0"/>
                </a:cubicBezTo>
                <a:cubicBezTo>
                  <a:pt x="1450660" y="-18241"/>
                  <a:pt x="1519906" y="26175"/>
                  <a:pt x="1765128" y="0"/>
                </a:cubicBezTo>
                <a:cubicBezTo>
                  <a:pt x="1787636" y="116131"/>
                  <a:pt x="1744043" y="239632"/>
                  <a:pt x="1765128" y="369332"/>
                </a:cubicBezTo>
                <a:cubicBezTo>
                  <a:pt x="1566249" y="382235"/>
                  <a:pt x="1380921" y="340484"/>
                  <a:pt x="1176752" y="369332"/>
                </a:cubicBezTo>
                <a:cubicBezTo>
                  <a:pt x="972583" y="398180"/>
                  <a:pt x="770760" y="310557"/>
                  <a:pt x="623679" y="369332"/>
                </a:cubicBezTo>
                <a:cubicBezTo>
                  <a:pt x="476598" y="428107"/>
                  <a:pt x="220225" y="306887"/>
                  <a:pt x="0" y="369332"/>
                </a:cubicBezTo>
                <a:cubicBezTo>
                  <a:pt x="-269" y="205599"/>
                  <a:pt x="40317" y="16331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“夏夜” 有雨</a:t>
            </a:r>
          </a:p>
        </p:txBody>
      </p:sp>
    </p:spTree>
    <p:extLst>
      <p:ext uri="{BB962C8B-B14F-4D97-AF65-F5344CB8AC3E}">
        <p14:creationId xmlns:p14="http://schemas.microsoft.com/office/powerpoint/2010/main" val="218760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/107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839416" y="635001"/>
            <a:ext cx="10742984" cy="151452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在</a:t>
            </a:r>
            <a:r>
              <a:rPr lang="en-US" altLang="zh-CN" sz="2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X</a:t>
            </a:r>
            <a:r>
              <a:rPr lang="zh-CN" altLang="en-US" sz="2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射线成像时，为了获得信噪比更好的图像，采用下面哪个措施效果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可能并不显著</a:t>
            </a:r>
            <a:r>
              <a:rPr lang="zh-CN" altLang="en-US" sz="2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？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919536" y="2253481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增大</a:t>
            </a:r>
            <a:r>
              <a:rPr lang="en-US" altLang="zh-CN" sz="2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X</a:t>
            </a:r>
            <a:r>
              <a:rPr lang="zh-CN" altLang="en-US" sz="2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射线管的管电流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919536" y="3110731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增大探测器的探测效率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919536" y="3967981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延长测量时间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1919535" y="4825231"/>
            <a:ext cx="957706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选用法诺因子更小（通常也意味着更小的平均电离能和更多的载流子）的探测器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205161" y="2317774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205161" y="3175024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05161" y="4032274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205161" y="4889524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  <a:sym typeface="Microsoft Yahei" panose="020B0503020204020204" pitchFamily="34" charset="-122"/>
            </a:endParaRPr>
          </a:p>
        </p:txBody>
      </p:sp>
      <p:sp>
        <p:nvSpPr>
          <p:cNvPr id="16" name="圆角矩形 15"/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7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ColorBlock"/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0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6142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7636B90-8560-4705-B150-F66AD4707B9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1445" y="635000"/>
            <a:ext cx="1118911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某条件下探测器输出计数率的平均值为</a:t>
            </a:r>
            <a:r>
              <a:rPr lang="en-US" altLang="zh-CN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m</a:t>
            </a: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，若其它条件均不变，只是将源的活度由</a:t>
            </a:r>
            <a:r>
              <a:rPr lang="en-US" altLang="zh-CN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增大为</a:t>
            </a:r>
            <a:r>
              <a:rPr lang="en-US" altLang="zh-CN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2A</a:t>
            </a: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，则探测器输出计数率的平均值为多少？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7A3C87-8073-409C-B5EC-C91F2989062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151474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=2m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D0CFFF-9353-452F-8E70-CBD0942FB02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151474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&gt;2m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5978A7-C88F-485D-BC07-DEDCBE6E23F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151474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&lt;2m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6F34B5F-288C-4C17-9B62-14E14C0D40ED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63DAEB5-F6EC-438F-AA96-9F0BABB75CE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8717DD4-B250-4DE1-A3C1-C139A813639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92AEF44-607C-40C0-B6AA-9939DADCF13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B8DA285-A7B5-4BAF-8155-EB3AD2A335D9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9" name="TitleBackground">
              <a:extLst>
                <a:ext uri="{FF2B5EF4-FFF2-40B4-BE49-F238E27FC236}">
                  <a16:creationId xmlns:a16="http://schemas.microsoft.com/office/drawing/2014/main" id="{AC4635D3-4D41-4D26-8F64-2BBB7DB5C31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ColorBlock">
              <a:extLst>
                <a:ext uri="{FF2B5EF4-FFF2-40B4-BE49-F238E27FC236}">
                  <a16:creationId xmlns:a16="http://schemas.microsoft.com/office/drawing/2014/main" id="{22D4DEB0-BD8D-46F4-AD21-D0E98FC71AC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ypeText">
              <a:extLst>
                <a:ext uri="{FF2B5EF4-FFF2-40B4-BE49-F238E27FC236}">
                  <a16:creationId xmlns:a16="http://schemas.microsoft.com/office/drawing/2014/main" id="{E5AFD256-8D30-4F0F-B364-3F44FDA372B1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22" name="TipText">
              <a:extLst>
                <a:ext uri="{FF2B5EF4-FFF2-40B4-BE49-F238E27FC236}">
                  <a16:creationId xmlns:a16="http://schemas.microsoft.com/office/drawing/2014/main" id="{30B156AA-235B-454A-BF77-905AADB1EC92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DA2B84F-66F1-4A1E-A2AC-D0E55D75500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484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317863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7.5 </a:t>
            </a:r>
            <a:r>
              <a:rPr lang="zh-CN" altLang="en-US" dirty="0"/>
              <a:t>辐射粒子与信号的时间分布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26331" y="1"/>
            <a:ext cx="3625186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AE80EC2E-DBAD-4FA1-A31A-0ECA78F62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592" y="3717032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ea typeface="黑体" pitchFamily="49" charset="-122"/>
                <a:cs typeface="Arial" pitchFamily="34" charset="0"/>
              </a:rPr>
              <a:t>√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688C7B71-28B5-4675-8607-8E34A4675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664" y="908720"/>
            <a:ext cx="6480175" cy="468052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§7.1	</a:t>
            </a:r>
            <a:r>
              <a:rPr lang="zh-CN" altLang="en-US" sz="2600" b="1" dirty="0">
                <a:latin typeface="华文仿宋" pitchFamily="2" charset="-122"/>
              </a:rPr>
              <a:t>概率论基础知识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§7.2	</a:t>
            </a:r>
            <a:r>
              <a:rPr lang="zh-CN" altLang="en-US" sz="2600" b="1" dirty="0">
                <a:latin typeface="华文仿宋" pitchFamily="2" charset="-122"/>
              </a:rPr>
              <a:t>核衰变数与探测器计数的涨落分布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§7.3	</a:t>
            </a:r>
            <a:r>
              <a:rPr lang="zh-CN" altLang="en-US" sz="2600" b="1" dirty="0">
                <a:latin typeface="华文仿宋" pitchFamily="2" charset="-122"/>
              </a:rPr>
              <a:t>电离过程的涨落与法诺（</a:t>
            </a:r>
            <a:r>
              <a:rPr lang="en-US" altLang="zh-CN" sz="2600" b="1" dirty="0" err="1">
                <a:latin typeface="华文仿宋" pitchFamily="2" charset="-122"/>
              </a:rPr>
              <a:t>Fano</a:t>
            </a:r>
            <a:r>
              <a:rPr lang="zh-CN" altLang="en-US" sz="2600" b="1" dirty="0">
                <a:latin typeface="华文仿宋" pitchFamily="2" charset="-122"/>
              </a:rPr>
              <a:t>）分布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§7.4	</a:t>
            </a:r>
            <a:r>
              <a:rPr lang="zh-CN" altLang="en-US" sz="2600" b="1" dirty="0">
                <a:latin typeface="华文仿宋" pitchFamily="2" charset="-122"/>
              </a:rPr>
              <a:t>粒子束脉冲的总电离电荷量的涨落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solidFill>
                  <a:srgbClr val="0000FF"/>
                </a:solidFill>
                <a:latin typeface="华文仿宋" pitchFamily="2" charset="-122"/>
              </a:rPr>
              <a:t>§7.5	</a:t>
            </a:r>
            <a:r>
              <a:rPr lang="zh-CN" altLang="en-US" sz="2600" b="1" dirty="0">
                <a:solidFill>
                  <a:srgbClr val="0000FF"/>
                </a:solidFill>
                <a:latin typeface="华文仿宋" pitchFamily="2" charset="-122"/>
              </a:rPr>
              <a:t>辐射粒子与信号的时间分布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§7.6	</a:t>
            </a:r>
            <a:r>
              <a:rPr lang="zh-CN" altLang="en-US" sz="2600" b="1" dirty="0">
                <a:latin typeface="华文仿宋" pitchFamily="2" charset="-122"/>
              </a:rPr>
              <a:t>计数统计误差的传递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solidFill>
                  <a:schemeClr val="bg1">
                    <a:lumMod val="50000"/>
                  </a:schemeClr>
                </a:solidFill>
                <a:latin typeface="华文仿宋" pitchFamily="2" charset="-122"/>
              </a:rPr>
              <a:t>§7.7	</a:t>
            </a:r>
            <a:r>
              <a:rPr lang="zh-CN" altLang="en-US" sz="2600" b="1" dirty="0">
                <a:solidFill>
                  <a:schemeClr val="bg1">
                    <a:lumMod val="50000"/>
                  </a:schemeClr>
                </a:solidFill>
                <a:latin typeface="华文仿宋" pitchFamily="2" charset="-122"/>
              </a:rPr>
              <a:t>测量数据的检验</a:t>
            </a:r>
          </a:p>
        </p:txBody>
      </p:sp>
    </p:spTree>
    <p:extLst>
      <p:ext uri="{BB962C8B-B14F-4D97-AF65-F5344CB8AC3E}">
        <p14:creationId xmlns:p14="http://schemas.microsoft.com/office/powerpoint/2010/main" val="70829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317863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7.2 </a:t>
            </a:r>
            <a:r>
              <a:rPr lang="zh-CN" altLang="en-US" dirty="0"/>
              <a:t>核衰变数与探测器计数的涨落分布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26332" y="1"/>
            <a:ext cx="243840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放射性测量的统计误差</a:t>
            </a:r>
            <a:endParaRPr lang="zh-CN" alt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D515D5C-5B49-4EEF-9A82-DAFDAB35CEB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64732" y="1"/>
            <a:ext cx="3727268" cy="53122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zh-CN" altLang="en-US" dirty="0"/>
              <a:t>为了提高探测器计数的测量精度，应该怎么办？</a:t>
            </a:r>
          </a:p>
        </p:txBody>
      </p:sp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639D40D6-4A92-4F2F-A292-E62FEA54E7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100595"/>
              </p:ext>
            </p:extLst>
          </p:nvPr>
        </p:nvGraphicFramePr>
        <p:xfrm>
          <a:off x="2852709" y="900791"/>
          <a:ext cx="5015271" cy="1348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86" name="Equation" r:id="rId3" imgW="1841400" imgH="495000" progId="Equation.DSMT4">
                  <p:embed/>
                </p:oleObj>
              </mc:Choice>
              <mc:Fallback>
                <p:oleObj name="Equation" r:id="rId3" imgW="1841400" imgH="495000" progId="Equation.DSMT4">
                  <p:embed/>
                  <p:pic>
                    <p:nvPicPr>
                      <p:cNvPr id="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09" y="900791"/>
                        <a:ext cx="5015271" cy="1348754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9">
            <a:extLst>
              <a:ext uri="{FF2B5EF4-FFF2-40B4-BE49-F238E27FC236}">
                <a16:creationId xmlns:a16="http://schemas.microsoft.com/office/drawing/2014/main" id="{F880E946-5F60-42F7-859E-3E38090CF0D6}"/>
              </a:ext>
            </a:extLst>
          </p:cNvPr>
          <p:cNvGrpSpPr>
            <a:grpSpLocks/>
          </p:cNvGrpSpPr>
          <p:nvPr/>
        </p:nvGrpSpPr>
        <p:grpSpPr bwMode="auto">
          <a:xfrm>
            <a:off x="2495600" y="2348880"/>
            <a:ext cx="7032793" cy="3678238"/>
            <a:chOff x="1802" y="2012"/>
            <a:chExt cx="3974" cy="2317"/>
          </a:xfrm>
        </p:grpSpPr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F41CB2A1-17AE-4498-A00D-3F8E83A64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2" y="2565"/>
              <a:ext cx="3974" cy="176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marL="715963" indent="-715963" eaLnBrk="1" hangingPunct="1">
                <a:spcBef>
                  <a:spcPct val="50000"/>
                </a:spcBef>
                <a:buFontTx/>
                <a:buAutoNum type="circleNumDbPlain"/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Ω</a:t>
              </a:r>
              <a:r>
                <a:rPr lang="zh-CN" altLang="en-US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</a:t>
              </a:r>
              <a:r>
                <a:rPr lang="zh-CN" altLang="en-US" sz="3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增大探测器的</a:t>
              </a:r>
              <a:r>
                <a:rPr lang="zh-CN" altLang="en-US" sz="32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立体角</a:t>
              </a:r>
            </a:p>
            <a:p>
              <a:pPr marL="715963" indent="-715963" eaLnBrk="1" hangingPunct="1">
                <a:spcBef>
                  <a:spcPct val="50000"/>
                </a:spcBef>
                <a:buFontTx/>
                <a:buAutoNum type="circleNumDbPlain"/>
              </a:pPr>
              <a:r>
                <a:rPr lang="el-GR" altLang="zh-CN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ε</a:t>
              </a:r>
              <a:r>
                <a:rPr lang="zh-CN" altLang="en-US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</a:t>
              </a:r>
              <a:r>
                <a:rPr lang="zh-CN" altLang="en-US" sz="3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增大探测器的</a:t>
              </a:r>
              <a:r>
                <a:rPr lang="zh-CN" altLang="en-US" sz="32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本征探测效率</a:t>
              </a:r>
              <a:endPara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715963" indent="-715963" eaLnBrk="1" hangingPunct="1">
                <a:spcBef>
                  <a:spcPct val="50000"/>
                </a:spcBef>
                <a:buFontTx/>
                <a:buAutoNum type="circleNumDbPlain"/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λN</a:t>
              </a:r>
              <a:r>
                <a:rPr lang="en-US" altLang="zh-CN" sz="3200" b="1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</a:t>
              </a:r>
              <a:r>
                <a:rPr lang="zh-CN" altLang="en-US" sz="3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增大</a:t>
              </a:r>
              <a:r>
                <a:rPr lang="zh-CN" altLang="en-US" sz="32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源强</a:t>
              </a:r>
            </a:p>
            <a:p>
              <a:pPr marL="715963" indent="-715963" eaLnBrk="1" hangingPunct="1">
                <a:spcBef>
                  <a:spcPct val="50000"/>
                </a:spcBef>
                <a:buFontTx/>
                <a:buAutoNum type="circleNumDbPlain"/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r>
                <a:rPr lang="zh-CN" altLang="en-US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</a:t>
              </a:r>
              <a:r>
                <a:rPr lang="zh-CN" altLang="en-US" sz="3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延长</a:t>
              </a:r>
              <a:r>
                <a:rPr lang="zh-CN" altLang="en-US" sz="32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测量时间</a:t>
              </a:r>
            </a:p>
          </p:txBody>
        </p:sp>
        <p:sp>
          <p:nvSpPr>
            <p:cNvPr id="13" name="AutoShape 11">
              <a:extLst>
                <a:ext uri="{FF2B5EF4-FFF2-40B4-BE49-F238E27FC236}">
                  <a16:creationId xmlns:a16="http://schemas.microsoft.com/office/drawing/2014/main" id="{D887FF76-FCC4-42ED-AF48-F5D574B8A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21" y="2045"/>
              <a:ext cx="535" cy="4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75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317863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7.5 </a:t>
            </a:r>
            <a:r>
              <a:rPr lang="zh-CN" altLang="en-US" dirty="0"/>
              <a:t>辐射粒子与信号的时间分布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26331" y="1"/>
            <a:ext cx="3625186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pic>
        <p:nvPicPr>
          <p:cNvPr id="10" name="Radiation Range and Penetration">
            <a:hlinkClick r:id="" action="ppaction://media"/>
            <a:extLst>
              <a:ext uri="{FF2B5EF4-FFF2-40B4-BE49-F238E27FC236}">
                <a16:creationId xmlns:a16="http://schemas.microsoft.com/office/drawing/2014/main" id="{C4911106-230D-4E09-B994-CACC1979BE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3756" y="284672"/>
            <a:ext cx="8115300" cy="611505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ED7E357C-D2F0-44F1-8C79-55A98262440E}"/>
              </a:ext>
            </a:extLst>
          </p:cNvPr>
          <p:cNvSpPr txBox="1">
            <a:spLocks noChangeArrowheads="1"/>
          </p:cNvSpPr>
          <p:nvPr/>
        </p:nvSpPr>
        <p:spPr>
          <a:xfrm>
            <a:off x="2501046" y="3943066"/>
            <a:ext cx="7038428" cy="2143125"/>
          </a:xfrm>
          <a:custGeom>
            <a:avLst/>
            <a:gdLst>
              <a:gd name="connsiteX0" fmla="*/ 0 w 7038428"/>
              <a:gd name="connsiteY0" fmla="*/ 0 h 2143125"/>
              <a:gd name="connsiteX1" fmla="*/ 375383 w 7038428"/>
              <a:gd name="connsiteY1" fmla="*/ 0 h 2143125"/>
              <a:gd name="connsiteX2" fmla="*/ 1102687 w 7038428"/>
              <a:gd name="connsiteY2" fmla="*/ 0 h 2143125"/>
              <a:gd name="connsiteX3" fmla="*/ 1478070 w 7038428"/>
              <a:gd name="connsiteY3" fmla="*/ 0 h 2143125"/>
              <a:gd name="connsiteX4" fmla="*/ 1923837 w 7038428"/>
              <a:gd name="connsiteY4" fmla="*/ 0 h 2143125"/>
              <a:gd name="connsiteX5" fmla="*/ 2510373 w 7038428"/>
              <a:gd name="connsiteY5" fmla="*/ 0 h 2143125"/>
              <a:gd name="connsiteX6" fmla="*/ 2885755 w 7038428"/>
              <a:gd name="connsiteY6" fmla="*/ 0 h 2143125"/>
              <a:gd name="connsiteX7" fmla="*/ 3261138 w 7038428"/>
              <a:gd name="connsiteY7" fmla="*/ 0 h 2143125"/>
              <a:gd name="connsiteX8" fmla="*/ 3636521 w 7038428"/>
              <a:gd name="connsiteY8" fmla="*/ 0 h 2143125"/>
              <a:gd name="connsiteX9" fmla="*/ 4011904 w 7038428"/>
              <a:gd name="connsiteY9" fmla="*/ 0 h 2143125"/>
              <a:gd name="connsiteX10" fmla="*/ 4668824 w 7038428"/>
              <a:gd name="connsiteY10" fmla="*/ 0 h 2143125"/>
              <a:gd name="connsiteX11" fmla="*/ 5114591 w 7038428"/>
              <a:gd name="connsiteY11" fmla="*/ 0 h 2143125"/>
              <a:gd name="connsiteX12" fmla="*/ 5701127 w 7038428"/>
              <a:gd name="connsiteY12" fmla="*/ 0 h 2143125"/>
              <a:gd name="connsiteX13" fmla="*/ 6358047 w 7038428"/>
              <a:gd name="connsiteY13" fmla="*/ 0 h 2143125"/>
              <a:gd name="connsiteX14" fmla="*/ 7038428 w 7038428"/>
              <a:gd name="connsiteY14" fmla="*/ 0 h 2143125"/>
              <a:gd name="connsiteX15" fmla="*/ 7038428 w 7038428"/>
              <a:gd name="connsiteY15" fmla="*/ 471488 h 2143125"/>
              <a:gd name="connsiteX16" fmla="*/ 7038428 w 7038428"/>
              <a:gd name="connsiteY16" fmla="*/ 1050131 h 2143125"/>
              <a:gd name="connsiteX17" fmla="*/ 7038428 w 7038428"/>
              <a:gd name="connsiteY17" fmla="*/ 1607344 h 2143125"/>
              <a:gd name="connsiteX18" fmla="*/ 7038428 w 7038428"/>
              <a:gd name="connsiteY18" fmla="*/ 2143125 h 2143125"/>
              <a:gd name="connsiteX19" fmla="*/ 6311124 w 7038428"/>
              <a:gd name="connsiteY19" fmla="*/ 2143125 h 2143125"/>
              <a:gd name="connsiteX20" fmla="*/ 5583820 w 7038428"/>
              <a:gd name="connsiteY20" fmla="*/ 2143125 h 2143125"/>
              <a:gd name="connsiteX21" fmla="*/ 4926900 w 7038428"/>
              <a:gd name="connsiteY21" fmla="*/ 2143125 h 2143125"/>
              <a:gd name="connsiteX22" fmla="*/ 4551517 w 7038428"/>
              <a:gd name="connsiteY22" fmla="*/ 2143125 h 2143125"/>
              <a:gd name="connsiteX23" fmla="*/ 3824213 w 7038428"/>
              <a:gd name="connsiteY23" fmla="*/ 2143125 h 2143125"/>
              <a:gd name="connsiteX24" fmla="*/ 3237677 w 7038428"/>
              <a:gd name="connsiteY24" fmla="*/ 2143125 h 2143125"/>
              <a:gd name="connsiteX25" fmla="*/ 2510373 w 7038428"/>
              <a:gd name="connsiteY25" fmla="*/ 2143125 h 2143125"/>
              <a:gd name="connsiteX26" fmla="*/ 1783068 w 7038428"/>
              <a:gd name="connsiteY26" fmla="*/ 2143125 h 2143125"/>
              <a:gd name="connsiteX27" fmla="*/ 1266917 w 7038428"/>
              <a:gd name="connsiteY27" fmla="*/ 2143125 h 2143125"/>
              <a:gd name="connsiteX28" fmla="*/ 539613 w 7038428"/>
              <a:gd name="connsiteY28" fmla="*/ 2143125 h 2143125"/>
              <a:gd name="connsiteX29" fmla="*/ 0 w 7038428"/>
              <a:gd name="connsiteY29" fmla="*/ 2143125 h 2143125"/>
              <a:gd name="connsiteX30" fmla="*/ 0 w 7038428"/>
              <a:gd name="connsiteY30" fmla="*/ 1564481 h 2143125"/>
              <a:gd name="connsiteX31" fmla="*/ 0 w 7038428"/>
              <a:gd name="connsiteY31" fmla="*/ 1007269 h 2143125"/>
              <a:gd name="connsiteX32" fmla="*/ 0 w 7038428"/>
              <a:gd name="connsiteY32" fmla="*/ 0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38428" h="2143125" fill="none" extrusionOk="0">
                <a:moveTo>
                  <a:pt x="0" y="0"/>
                </a:moveTo>
                <a:cubicBezTo>
                  <a:pt x="171931" y="-26897"/>
                  <a:pt x="196793" y="21876"/>
                  <a:pt x="375383" y="0"/>
                </a:cubicBezTo>
                <a:cubicBezTo>
                  <a:pt x="553973" y="-21876"/>
                  <a:pt x="903094" y="34998"/>
                  <a:pt x="1102687" y="0"/>
                </a:cubicBezTo>
                <a:cubicBezTo>
                  <a:pt x="1302280" y="-34998"/>
                  <a:pt x="1342113" y="30470"/>
                  <a:pt x="1478070" y="0"/>
                </a:cubicBezTo>
                <a:cubicBezTo>
                  <a:pt x="1614027" y="-30470"/>
                  <a:pt x="1720705" y="4141"/>
                  <a:pt x="1923837" y="0"/>
                </a:cubicBezTo>
                <a:cubicBezTo>
                  <a:pt x="2126969" y="-4141"/>
                  <a:pt x="2265361" y="46546"/>
                  <a:pt x="2510373" y="0"/>
                </a:cubicBezTo>
                <a:cubicBezTo>
                  <a:pt x="2755385" y="-46546"/>
                  <a:pt x="2774875" y="37104"/>
                  <a:pt x="2885755" y="0"/>
                </a:cubicBezTo>
                <a:cubicBezTo>
                  <a:pt x="2996635" y="-37104"/>
                  <a:pt x="3099515" y="16420"/>
                  <a:pt x="3261138" y="0"/>
                </a:cubicBezTo>
                <a:cubicBezTo>
                  <a:pt x="3422761" y="-16420"/>
                  <a:pt x="3534168" y="35523"/>
                  <a:pt x="3636521" y="0"/>
                </a:cubicBezTo>
                <a:cubicBezTo>
                  <a:pt x="3738874" y="-35523"/>
                  <a:pt x="3847028" y="38006"/>
                  <a:pt x="4011904" y="0"/>
                </a:cubicBezTo>
                <a:cubicBezTo>
                  <a:pt x="4176780" y="-38006"/>
                  <a:pt x="4425573" y="3636"/>
                  <a:pt x="4668824" y="0"/>
                </a:cubicBezTo>
                <a:cubicBezTo>
                  <a:pt x="4912075" y="-3636"/>
                  <a:pt x="4956257" y="32421"/>
                  <a:pt x="5114591" y="0"/>
                </a:cubicBezTo>
                <a:cubicBezTo>
                  <a:pt x="5272925" y="-32421"/>
                  <a:pt x="5462772" y="16831"/>
                  <a:pt x="5701127" y="0"/>
                </a:cubicBezTo>
                <a:cubicBezTo>
                  <a:pt x="5939482" y="-16831"/>
                  <a:pt x="6118295" y="65566"/>
                  <a:pt x="6358047" y="0"/>
                </a:cubicBezTo>
                <a:cubicBezTo>
                  <a:pt x="6597799" y="-65566"/>
                  <a:pt x="6840681" y="55830"/>
                  <a:pt x="7038428" y="0"/>
                </a:cubicBezTo>
                <a:cubicBezTo>
                  <a:pt x="7076497" y="110318"/>
                  <a:pt x="7030367" y="289158"/>
                  <a:pt x="7038428" y="471488"/>
                </a:cubicBezTo>
                <a:cubicBezTo>
                  <a:pt x="7046489" y="653818"/>
                  <a:pt x="7026041" y="770076"/>
                  <a:pt x="7038428" y="1050131"/>
                </a:cubicBezTo>
                <a:cubicBezTo>
                  <a:pt x="7050815" y="1330186"/>
                  <a:pt x="7038237" y="1462225"/>
                  <a:pt x="7038428" y="1607344"/>
                </a:cubicBezTo>
                <a:cubicBezTo>
                  <a:pt x="7038619" y="1752463"/>
                  <a:pt x="7025664" y="1975028"/>
                  <a:pt x="7038428" y="2143125"/>
                </a:cubicBezTo>
                <a:cubicBezTo>
                  <a:pt x="6731152" y="2222956"/>
                  <a:pt x="6578919" y="2123943"/>
                  <a:pt x="6311124" y="2143125"/>
                </a:cubicBezTo>
                <a:cubicBezTo>
                  <a:pt x="6043329" y="2162307"/>
                  <a:pt x="5762063" y="2069791"/>
                  <a:pt x="5583820" y="2143125"/>
                </a:cubicBezTo>
                <a:cubicBezTo>
                  <a:pt x="5405577" y="2216459"/>
                  <a:pt x="5146513" y="2126353"/>
                  <a:pt x="4926900" y="2143125"/>
                </a:cubicBezTo>
                <a:cubicBezTo>
                  <a:pt x="4707287" y="2159897"/>
                  <a:pt x="4662191" y="2114064"/>
                  <a:pt x="4551517" y="2143125"/>
                </a:cubicBezTo>
                <a:cubicBezTo>
                  <a:pt x="4440843" y="2172186"/>
                  <a:pt x="4021917" y="2086092"/>
                  <a:pt x="3824213" y="2143125"/>
                </a:cubicBezTo>
                <a:cubicBezTo>
                  <a:pt x="3626509" y="2200158"/>
                  <a:pt x="3382089" y="2099986"/>
                  <a:pt x="3237677" y="2143125"/>
                </a:cubicBezTo>
                <a:cubicBezTo>
                  <a:pt x="3093265" y="2186264"/>
                  <a:pt x="2796263" y="2111275"/>
                  <a:pt x="2510373" y="2143125"/>
                </a:cubicBezTo>
                <a:cubicBezTo>
                  <a:pt x="2224483" y="2174975"/>
                  <a:pt x="2057578" y="2119312"/>
                  <a:pt x="1783068" y="2143125"/>
                </a:cubicBezTo>
                <a:cubicBezTo>
                  <a:pt x="1508558" y="2166938"/>
                  <a:pt x="1454226" y="2110901"/>
                  <a:pt x="1266917" y="2143125"/>
                </a:cubicBezTo>
                <a:cubicBezTo>
                  <a:pt x="1079608" y="2175349"/>
                  <a:pt x="813213" y="2131139"/>
                  <a:pt x="539613" y="2143125"/>
                </a:cubicBezTo>
                <a:cubicBezTo>
                  <a:pt x="266013" y="2155111"/>
                  <a:pt x="125615" y="2090603"/>
                  <a:pt x="0" y="2143125"/>
                </a:cubicBezTo>
                <a:cubicBezTo>
                  <a:pt x="-68493" y="1950083"/>
                  <a:pt x="22686" y="1717824"/>
                  <a:pt x="0" y="1564481"/>
                </a:cubicBezTo>
                <a:cubicBezTo>
                  <a:pt x="-22686" y="1411138"/>
                  <a:pt x="7637" y="1129217"/>
                  <a:pt x="0" y="1007269"/>
                </a:cubicBezTo>
                <a:cubicBezTo>
                  <a:pt x="-7637" y="885321"/>
                  <a:pt x="20018" y="485849"/>
                  <a:pt x="0" y="0"/>
                </a:cubicBezTo>
                <a:close/>
              </a:path>
              <a:path w="7038428" h="2143125" stroke="0" extrusionOk="0">
                <a:moveTo>
                  <a:pt x="0" y="0"/>
                </a:moveTo>
                <a:cubicBezTo>
                  <a:pt x="178891" y="-10092"/>
                  <a:pt x="337653" y="35065"/>
                  <a:pt x="656920" y="0"/>
                </a:cubicBezTo>
                <a:cubicBezTo>
                  <a:pt x="976187" y="-35065"/>
                  <a:pt x="915758" y="13851"/>
                  <a:pt x="1173071" y="0"/>
                </a:cubicBezTo>
                <a:cubicBezTo>
                  <a:pt x="1430384" y="-13851"/>
                  <a:pt x="1550849" y="6318"/>
                  <a:pt x="1689223" y="0"/>
                </a:cubicBezTo>
                <a:cubicBezTo>
                  <a:pt x="1827597" y="-6318"/>
                  <a:pt x="1952159" y="6410"/>
                  <a:pt x="2134990" y="0"/>
                </a:cubicBezTo>
                <a:cubicBezTo>
                  <a:pt x="2317821" y="-6410"/>
                  <a:pt x="2330958" y="9185"/>
                  <a:pt x="2510373" y="0"/>
                </a:cubicBezTo>
                <a:cubicBezTo>
                  <a:pt x="2689788" y="-9185"/>
                  <a:pt x="2808718" y="15850"/>
                  <a:pt x="2956140" y="0"/>
                </a:cubicBezTo>
                <a:cubicBezTo>
                  <a:pt x="3103562" y="-15850"/>
                  <a:pt x="3379452" y="56926"/>
                  <a:pt x="3613060" y="0"/>
                </a:cubicBezTo>
                <a:cubicBezTo>
                  <a:pt x="3846668" y="-56926"/>
                  <a:pt x="4116111" y="5540"/>
                  <a:pt x="4269980" y="0"/>
                </a:cubicBezTo>
                <a:cubicBezTo>
                  <a:pt x="4423849" y="-5540"/>
                  <a:pt x="4462507" y="31038"/>
                  <a:pt x="4645362" y="0"/>
                </a:cubicBezTo>
                <a:cubicBezTo>
                  <a:pt x="4828217" y="-31038"/>
                  <a:pt x="4881322" y="30945"/>
                  <a:pt x="5020745" y="0"/>
                </a:cubicBezTo>
                <a:cubicBezTo>
                  <a:pt x="5160168" y="-30945"/>
                  <a:pt x="5392265" y="63950"/>
                  <a:pt x="5607281" y="0"/>
                </a:cubicBezTo>
                <a:cubicBezTo>
                  <a:pt x="5822297" y="-63950"/>
                  <a:pt x="6043451" y="5657"/>
                  <a:pt x="6264201" y="0"/>
                </a:cubicBezTo>
                <a:cubicBezTo>
                  <a:pt x="6484951" y="-5657"/>
                  <a:pt x="6703245" y="18373"/>
                  <a:pt x="7038428" y="0"/>
                </a:cubicBezTo>
                <a:cubicBezTo>
                  <a:pt x="7065839" y="204511"/>
                  <a:pt x="6987599" y="388284"/>
                  <a:pt x="7038428" y="514350"/>
                </a:cubicBezTo>
                <a:cubicBezTo>
                  <a:pt x="7089257" y="640416"/>
                  <a:pt x="7007314" y="901166"/>
                  <a:pt x="7038428" y="1050131"/>
                </a:cubicBezTo>
                <a:cubicBezTo>
                  <a:pt x="7069542" y="1199096"/>
                  <a:pt x="6974462" y="1360823"/>
                  <a:pt x="7038428" y="1607344"/>
                </a:cubicBezTo>
                <a:cubicBezTo>
                  <a:pt x="7102394" y="1853865"/>
                  <a:pt x="7018130" y="2006323"/>
                  <a:pt x="7038428" y="2143125"/>
                </a:cubicBezTo>
                <a:cubicBezTo>
                  <a:pt x="6878381" y="2172402"/>
                  <a:pt x="6760016" y="2118503"/>
                  <a:pt x="6663045" y="2143125"/>
                </a:cubicBezTo>
                <a:cubicBezTo>
                  <a:pt x="6566074" y="2167747"/>
                  <a:pt x="6384992" y="2097621"/>
                  <a:pt x="6146894" y="2143125"/>
                </a:cubicBezTo>
                <a:cubicBezTo>
                  <a:pt x="5908796" y="2188629"/>
                  <a:pt x="5949784" y="2112941"/>
                  <a:pt x="5771511" y="2143125"/>
                </a:cubicBezTo>
                <a:cubicBezTo>
                  <a:pt x="5593238" y="2173309"/>
                  <a:pt x="5397827" y="2128091"/>
                  <a:pt x="5044207" y="2143125"/>
                </a:cubicBezTo>
                <a:cubicBezTo>
                  <a:pt x="4690587" y="2158159"/>
                  <a:pt x="4757924" y="2129289"/>
                  <a:pt x="4598440" y="2143125"/>
                </a:cubicBezTo>
                <a:cubicBezTo>
                  <a:pt x="4438956" y="2156961"/>
                  <a:pt x="4118678" y="2085126"/>
                  <a:pt x="3941520" y="2143125"/>
                </a:cubicBezTo>
                <a:cubicBezTo>
                  <a:pt x="3764362" y="2201124"/>
                  <a:pt x="3730392" y="2132274"/>
                  <a:pt x="3566137" y="2143125"/>
                </a:cubicBezTo>
                <a:cubicBezTo>
                  <a:pt x="3401882" y="2153976"/>
                  <a:pt x="3168652" y="2128924"/>
                  <a:pt x="3049985" y="2143125"/>
                </a:cubicBezTo>
                <a:cubicBezTo>
                  <a:pt x="2931318" y="2157326"/>
                  <a:pt x="2610673" y="2097394"/>
                  <a:pt x="2322681" y="2143125"/>
                </a:cubicBezTo>
                <a:cubicBezTo>
                  <a:pt x="2034689" y="2188856"/>
                  <a:pt x="1966849" y="2091392"/>
                  <a:pt x="1736146" y="2143125"/>
                </a:cubicBezTo>
                <a:cubicBezTo>
                  <a:pt x="1505443" y="2194858"/>
                  <a:pt x="1236101" y="2116048"/>
                  <a:pt x="1079226" y="2143125"/>
                </a:cubicBezTo>
                <a:cubicBezTo>
                  <a:pt x="922351" y="2170202"/>
                  <a:pt x="841467" y="2100260"/>
                  <a:pt x="703843" y="2143125"/>
                </a:cubicBezTo>
                <a:cubicBezTo>
                  <a:pt x="566219" y="2185990"/>
                  <a:pt x="237864" y="2086249"/>
                  <a:pt x="0" y="2143125"/>
                </a:cubicBezTo>
                <a:cubicBezTo>
                  <a:pt x="-51018" y="1865709"/>
                  <a:pt x="61507" y="1802578"/>
                  <a:pt x="0" y="1585913"/>
                </a:cubicBezTo>
                <a:cubicBezTo>
                  <a:pt x="-61507" y="1369248"/>
                  <a:pt x="37767" y="1220867"/>
                  <a:pt x="0" y="1071563"/>
                </a:cubicBezTo>
                <a:cubicBezTo>
                  <a:pt x="-37767" y="922259"/>
                  <a:pt x="4905" y="750708"/>
                  <a:pt x="0" y="535781"/>
                </a:cubicBezTo>
                <a:cubicBezTo>
                  <a:pt x="-4905" y="320854"/>
                  <a:pt x="58412" y="161927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 cap="flat" cmpd="dbl" algn="ctr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91773199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indent="-812800">
              <a:lnSpc>
                <a:spcPct val="200000"/>
              </a:lnSpc>
              <a:spcAft>
                <a:spcPts val="1800"/>
              </a:spcAft>
              <a:buFontTx/>
              <a:buAutoNum type="ea1JpnChsDbPeriod"/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相邻信号</a:t>
            </a:r>
            <a:r>
              <a:rPr kumimoji="1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脉冲（或粒子）的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时间间隔</a:t>
            </a:r>
            <a:endParaRPr kumimoji="1" lang="zh-CN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仿宋" pitchFamily="2" charset="-122"/>
            </a:endParaRPr>
          </a:p>
          <a:p>
            <a:pPr marL="812800" indent="-812800">
              <a:lnSpc>
                <a:spcPct val="200000"/>
              </a:lnSpc>
              <a:spcAft>
                <a:spcPts val="1800"/>
              </a:spcAft>
              <a:buFontTx/>
              <a:buAutoNum type="ea1JpnChsDbPeriod"/>
              <a:defRPr/>
            </a:pPr>
            <a:r>
              <a:rPr kumimoji="1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相邻</a:t>
            </a:r>
            <a:r>
              <a:rPr kumimoji="1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仿宋"/>
                <a:ea typeface="华文仿宋" pitchFamily="2" charset="-122"/>
              </a:rPr>
              <a:t>“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进位脉冲</a:t>
            </a:r>
            <a:r>
              <a:rPr kumimoji="1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仿宋"/>
                <a:ea typeface="华文仿宋" pitchFamily="2" charset="-122"/>
              </a:rPr>
              <a:t>”</a:t>
            </a:r>
            <a:r>
              <a:rPr kumimoji="1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时间间隔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684577-5D1A-4F46-83D0-A5808C714D19}"/>
              </a:ext>
            </a:extLst>
          </p:cNvPr>
          <p:cNvSpPr/>
          <p:nvPr/>
        </p:nvSpPr>
        <p:spPr>
          <a:xfrm>
            <a:off x="6733494" y="297527"/>
            <a:ext cx="31047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https://www.youtube.com/watch?v=ZY-1RUQLsnE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317863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7.5 </a:t>
            </a:r>
            <a:r>
              <a:rPr lang="zh-CN" altLang="en-US" dirty="0"/>
              <a:t>辐射粒子与信号的时间分布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26331" y="1"/>
            <a:ext cx="3625186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40252F2-1DBA-46AD-B604-C7421269FC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371645"/>
              </p:ext>
            </p:extLst>
          </p:nvPr>
        </p:nvGraphicFramePr>
        <p:xfrm>
          <a:off x="1703512" y="548680"/>
          <a:ext cx="8837521" cy="265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34" name="Graph" r:id="rId3" imgW="7200000" imgH="2159640" progId="Origin50.Graph">
                  <p:embed/>
                </p:oleObj>
              </mc:Choice>
              <mc:Fallback>
                <p:oleObj name="Graph" r:id="rId3" imgW="7200000" imgH="2159640" progId="Origin50.Graph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3512" y="548680"/>
                        <a:ext cx="8837521" cy="265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66F33A4-E2C4-49F3-9866-424E6EDF17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546674"/>
              </p:ext>
            </p:extLst>
          </p:nvPr>
        </p:nvGraphicFramePr>
        <p:xfrm>
          <a:off x="5351357" y="1653965"/>
          <a:ext cx="2849764" cy="645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35" name="Equation" r:id="rId5" imgW="1066680" imgH="241200" progId="Equation.DSMT4">
                  <p:embed/>
                </p:oleObj>
              </mc:Choice>
              <mc:Fallback>
                <p:oleObj name="Equation" r:id="rId5" imgW="1066680" imgH="24120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1357" y="1653965"/>
                        <a:ext cx="2849764" cy="645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A732BC14-C9AA-4301-8AD4-123FC7591C9F}"/>
              </a:ext>
            </a:extLst>
          </p:cNvPr>
          <p:cNvGrpSpPr/>
          <p:nvPr/>
        </p:nvGrpSpPr>
        <p:grpSpPr>
          <a:xfrm>
            <a:off x="1703512" y="2830173"/>
            <a:ext cx="8837521" cy="3105095"/>
            <a:chOff x="179512" y="2916195"/>
            <a:chExt cx="8837521" cy="3105095"/>
          </a:xfrm>
        </p:grpSpPr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0BA78307-9844-4325-A5E8-7F17461A92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299738"/>
                </p:ext>
              </p:extLst>
            </p:nvPr>
          </p:nvGraphicFramePr>
          <p:xfrm>
            <a:off x="179512" y="3371008"/>
            <a:ext cx="8837521" cy="2650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36" name="Graph" r:id="rId7" imgW="7200000" imgH="2159640" progId="Origin50.Graph">
                    <p:embed/>
                  </p:oleObj>
                </mc:Choice>
                <mc:Fallback>
                  <p:oleObj name="Graph" r:id="rId7" imgW="7200000" imgH="2159640" progId="Origin50.Graph">
                    <p:embed/>
                    <p:pic>
                      <p:nvPicPr>
                        <p:cNvPr id="13" name="对象 1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79512" y="3371008"/>
                          <a:ext cx="8837521" cy="2650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extLst>
                <a:ext uri="{FF2B5EF4-FFF2-40B4-BE49-F238E27FC236}">
                  <a16:creationId xmlns:a16="http://schemas.microsoft.com/office/drawing/2014/main" id="{629B197D-C662-4DAE-9553-228203AC39E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8216658"/>
                </p:ext>
              </p:extLst>
            </p:nvPr>
          </p:nvGraphicFramePr>
          <p:xfrm>
            <a:off x="3760326" y="4025792"/>
            <a:ext cx="837946" cy="670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37" name="Equation" r:id="rId9" imgW="253800" imgH="203040" progId="Equation.DSMT4">
                    <p:embed/>
                  </p:oleObj>
                </mc:Choice>
                <mc:Fallback>
                  <p:oleObj name="Equation" r:id="rId9" imgW="253800" imgH="203040" progId="Equation.DSMT4">
                    <p:embed/>
                    <p:pic>
                      <p:nvPicPr>
                        <p:cNvPr id="14" name="对象 1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760326" y="4025792"/>
                          <a:ext cx="837946" cy="6703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EC5B2EA-E6CE-4978-9B4A-3BE34EE5BF49}"/>
                </a:ext>
              </a:extLst>
            </p:cNvPr>
            <p:cNvCxnSpPr/>
            <p:nvPr/>
          </p:nvCxnSpPr>
          <p:spPr>
            <a:xfrm flipH="1">
              <a:off x="467544" y="2924944"/>
              <a:ext cx="1800200" cy="1728192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86E7BF1-2DA0-4009-A370-2F11424BD979}"/>
                </a:ext>
              </a:extLst>
            </p:cNvPr>
            <p:cNvCxnSpPr/>
            <p:nvPr/>
          </p:nvCxnSpPr>
          <p:spPr>
            <a:xfrm>
              <a:off x="2366319" y="2916195"/>
              <a:ext cx="5771841" cy="74902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31C2FE9-16A3-4CE4-B8E7-1396FD3EDB42}"/>
              </a:ext>
            </a:extLst>
          </p:cNvPr>
          <p:cNvGrpSpPr/>
          <p:nvPr/>
        </p:nvGrpSpPr>
        <p:grpSpPr>
          <a:xfrm>
            <a:off x="2212228" y="4727426"/>
            <a:ext cx="5621687" cy="1781692"/>
            <a:chOff x="688228" y="4813448"/>
            <a:chExt cx="5621687" cy="1781692"/>
          </a:xfrm>
        </p:grpSpPr>
        <p:sp>
          <p:nvSpPr>
            <p:cNvPr id="20" name="左大括号 19">
              <a:extLst>
                <a:ext uri="{FF2B5EF4-FFF2-40B4-BE49-F238E27FC236}">
                  <a16:creationId xmlns:a16="http://schemas.microsoft.com/office/drawing/2014/main" id="{066176F7-1DE2-49F4-AC08-8727BE3ABD13}"/>
                </a:ext>
              </a:extLst>
            </p:cNvPr>
            <p:cNvSpPr/>
            <p:nvPr/>
          </p:nvSpPr>
          <p:spPr>
            <a:xfrm rot="16200000">
              <a:off x="1417756" y="4751741"/>
              <a:ext cx="216024" cy="388255"/>
            </a:xfrm>
            <a:prstGeom prst="leftBrac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C2F55AA7-322D-4974-9D8A-72BB8E12DF5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1391713"/>
                </p:ext>
              </p:extLst>
            </p:nvPr>
          </p:nvGraphicFramePr>
          <p:xfrm>
            <a:off x="1232874" y="4945868"/>
            <a:ext cx="585787" cy="585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38" name="Equation" r:id="rId11" imgW="177480" imgH="177480" progId="Equation.DSMT4">
                    <p:embed/>
                  </p:oleObj>
                </mc:Choice>
                <mc:Fallback>
                  <p:oleObj name="Equation" r:id="rId11" imgW="177480" imgH="177480" progId="Equation.DSMT4">
                    <p:embed/>
                    <p:pic>
                      <p:nvPicPr>
                        <p:cNvPr id="19" name="对象 1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32874" y="4945868"/>
                          <a:ext cx="585787" cy="5857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左大括号 21">
              <a:extLst>
                <a:ext uri="{FF2B5EF4-FFF2-40B4-BE49-F238E27FC236}">
                  <a16:creationId xmlns:a16="http://schemas.microsoft.com/office/drawing/2014/main" id="{B1DC5C4A-607B-4DB8-B84E-F13CC9B21133}"/>
                </a:ext>
              </a:extLst>
            </p:cNvPr>
            <p:cNvSpPr/>
            <p:nvPr/>
          </p:nvSpPr>
          <p:spPr>
            <a:xfrm rot="16200000">
              <a:off x="5909010" y="4727332"/>
              <a:ext cx="216024" cy="388255"/>
            </a:xfrm>
            <a:prstGeom prst="leftBrac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4DA96E6E-116F-4CBE-A3B9-E8822A70F50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782699"/>
                </p:ext>
              </p:extLst>
            </p:nvPr>
          </p:nvGraphicFramePr>
          <p:xfrm>
            <a:off x="5724128" y="4921459"/>
            <a:ext cx="585787" cy="585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39" name="Equation" r:id="rId13" imgW="177480" imgH="177480" progId="Equation.DSMT4">
                    <p:embed/>
                  </p:oleObj>
                </mc:Choice>
                <mc:Fallback>
                  <p:oleObj name="Equation" r:id="rId13" imgW="177480" imgH="177480" progId="Equation.DSMT4">
                    <p:embed/>
                    <p:pic>
                      <p:nvPicPr>
                        <p:cNvPr id="21" name="对象 2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24128" y="4921459"/>
                          <a:ext cx="585787" cy="5857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66B74E4-E86F-4C91-8B72-182579D9FF15}"/>
                </a:ext>
              </a:extLst>
            </p:cNvPr>
            <p:cNvGrpSpPr/>
            <p:nvPr/>
          </p:nvGrpSpPr>
          <p:grpSpPr>
            <a:xfrm>
              <a:off x="688228" y="5134065"/>
              <a:ext cx="5108273" cy="1461075"/>
              <a:chOff x="688228" y="5134065"/>
              <a:chExt cx="5108273" cy="1461075"/>
            </a:xfrm>
          </p:grpSpPr>
          <p:graphicFrame>
            <p:nvGraphicFramePr>
              <p:cNvPr id="25" name="对象 24">
                <a:extLst>
                  <a:ext uri="{FF2B5EF4-FFF2-40B4-BE49-F238E27FC236}">
                    <a16:creationId xmlns:a16="http://schemas.microsoft.com/office/drawing/2014/main" id="{E050DE30-17AB-49EA-A5CC-A5D6BD5222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7323667"/>
                  </p:ext>
                </p:extLst>
              </p:nvPr>
            </p:nvGraphicFramePr>
            <p:xfrm>
              <a:off x="688228" y="5925215"/>
              <a:ext cx="3222625" cy="669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840" name="Equation" r:id="rId14" imgW="977760" imgH="203040" progId="Equation.DSMT4">
                      <p:embed/>
                    </p:oleObj>
                  </mc:Choice>
                  <mc:Fallback>
                    <p:oleObj name="Equation" r:id="rId14" imgW="977760" imgH="203040" progId="Equation.DSMT4">
                      <p:embed/>
                      <p:pic>
                        <p:nvPicPr>
                          <p:cNvPr id="23" name="对象 22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688228" y="5925215"/>
                            <a:ext cx="3222625" cy="669925"/>
                          </a:xfrm>
                          <a:prstGeom prst="rect">
                            <a:avLst/>
                          </a:prstGeom>
                          <a:solidFill>
                            <a:srgbClr val="FFFF00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8C30C56D-9B73-47DE-8611-0E836E8B0F82}"/>
                  </a:ext>
                </a:extLst>
              </p:cNvPr>
              <p:cNvCxnSpPr>
                <a:stCxn id="21" idx="2"/>
              </p:cNvCxnSpPr>
              <p:nvPr/>
            </p:nvCxnSpPr>
            <p:spPr>
              <a:xfrm>
                <a:off x="1525767" y="5531656"/>
                <a:ext cx="49383" cy="369684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B90B19B8-C3F7-4E4F-800E-16206FABC427}"/>
                  </a:ext>
                </a:extLst>
              </p:cNvPr>
              <p:cNvCxnSpPr/>
              <p:nvPr/>
            </p:nvCxnSpPr>
            <p:spPr>
              <a:xfrm flipH="1">
                <a:off x="1647523" y="5134065"/>
                <a:ext cx="4148978" cy="767275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00B7E819-0EAA-4773-A76F-A536567DA3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365138"/>
              </p:ext>
            </p:extLst>
          </p:nvPr>
        </p:nvGraphicFramePr>
        <p:xfrm>
          <a:off x="8990045" y="2528122"/>
          <a:ext cx="155098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41" name="Equation" r:id="rId16" imgW="469800" imgH="228600" progId="Equation.DSMT4">
                  <p:embed/>
                </p:oleObj>
              </mc:Choice>
              <mc:Fallback>
                <p:oleObj name="Equation" r:id="rId16" imgW="469800" imgH="228600" progId="Equation.DSMT4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990045" y="2528122"/>
                        <a:ext cx="1550988" cy="7524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21C8ABD2-7B4E-45A0-ACBF-6F5EC673EBCF}"/>
              </a:ext>
            </a:extLst>
          </p:cNvPr>
          <p:cNvSpPr/>
          <p:nvPr/>
        </p:nvSpPr>
        <p:spPr>
          <a:xfrm>
            <a:off x="61106" y="341700"/>
            <a:ext cx="4169731" cy="4616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</a:rPr>
              <a:t>任意</a:t>
            </a:r>
            <a:r>
              <a:rPr kumimoji="1" lang="en-US" altLang="zh-CN" sz="2400" b="1" dirty="0" err="1">
                <a:solidFill>
                  <a:srgbClr val="0000FF"/>
                </a:solidFill>
              </a:rPr>
              <a:t>dt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内的计数都是泊松分布</a:t>
            </a:r>
          </a:p>
        </p:txBody>
      </p:sp>
    </p:spTree>
    <p:extLst>
      <p:ext uri="{BB962C8B-B14F-4D97-AF65-F5344CB8AC3E}">
        <p14:creationId xmlns:p14="http://schemas.microsoft.com/office/powerpoint/2010/main" val="41598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317863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7.5 </a:t>
            </a:r>
            <a:r>
              <a:rPr lang="zh-CN" altLang="en-US" dirty="0"/>
              <a:t>辐射粒子与信号的时间分布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26331" y="1"/>
            <a:ext cx="362518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相邻两个信号脉冲的时间间隔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A271377B-1477-48D8-8937-C7A6B057DAC6}"/>
              </a:ext>
            </a:extLst>
          </p:cNvPr>
          <p:cNvSpPr txBox="1">
            <a:spLocks noChangeArrowheads="1"/>
          </p:cNvSpPr>
          <p:nvPr/>
        </p:nvSpPr>
        <p:spPr>
          <a:xfrm>
            <a:off x="1436017" y="528683"/>
            <a:ext cx="6768405" cy="2102321"/>
          </a:xfrm>
          <a:prstGeom prst="rect">
            <a:avLst/>
          </a:prstGeom>
          <a:ln w="38100" cmpd="dbl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</a:ex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核辐射事件及探测器的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计数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服从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泊松分布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单位时间内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的脉冲数具有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期望值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相邻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脉冲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的时间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间隔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是一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连续型随机变量</a:t>
            </a:r>
          </a:p>
          <a:p>
            <a:pPr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服从什么样的分布呢？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30CC62AD-F11B-4303-BE7A-8561DBEBB16E}"/>
              </a:ext>
            </a:extLst>
          </p:cNvPr>
          <p:cNvGrpSpPr>
            <a:grpSpLocks/>
          </p:cNvGrpSpPr>
          <p:nvPr/>
        </p:nvGrpSpPr>
        <p:grpSpPr bwMode="auto">
          <a:xfrm>
            <a:off x="3208574" y="3827513"/>
            <a:ext cx="5329237" cy="144463"/>
            <a:chOff x="884" y="2024"/>
            <a:chExt cx="3357" cy="91"/>
          </a:xfrm>
        </p:grpSpPr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560ED4F1-A70F-4981-81D6-EBB41360D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024"/>
              <a:ext cx="91" cy="91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Oval 7">
              <a:extLst>
                <a:ext uri="{FF2B5EF4-FFF2-40B4-BE49-F238E27FC236}">
                  <a16:creationId xmlns:a16="http://schemas.microsoft.com/office/drawing/2014/main" id="{7516D006-BF85-4601-B6B4-F0BCB4F83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024"/>
              <a:ext cx="91" cy="91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Oval 8">
              <a:extLst>
                <a:ext uri="{FF2B5EF4-FFF2-40B4-BE49-F238E27FC236}">
                  <a16:creationId xmlns:a16="http://schemas.microsoft.com/office/drawing/2014/main" id="{47A4E8E5-96A8-4788-94A0-BB2F689B4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" y="2024"/>
              <a:ext cx="91" cy="91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Oval 9">
              <a:extLst>
                <a:ext uri="{FF2B5EF4-FFF2-40B4-BE49-F238E27FC236}">
                  <a16:creationId xmlns:a16="http://schemas.microsoft.com/office/drawing/2014/main" id="{7376439B-5C3B-41F9-BBDF-F2E1F1B56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024"/>
              <a:ext cx="91" cy="91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Oval 10">
              <a:extLst>
                <a:ext uri="{FF2B5EF4-FFF2-40B4-BE49-F238E27FC236}">
                  <a16:creationId xmlns:a16="http://schemas.microsoft.com/office/drawing/2014/main" id="{05C45CE8-9107-4CC6-9DE1-8871E356B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024"/>
              <a:ext cx="91" cy="91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F2780156-1281-440B-8A03-39EABE93B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5" y="2024"/>
              <a:ext cx="91" cy="91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Oval 12">
              <a:extLst>
                <a:ext uri="{FF2B5EF4-FFF2-40B4-BE49-F238E27FC236}">
                  <a16:creationId xmlns:a16="http://schemas.microsoft.com/office/drawing/2014/main" id="{87CE2364-2083-4810-B983-9F0019FB7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024"/>
              <a:ext cx="91" cy="91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Oval 13">
              <a:extLst>
                <a:ext uri="{FF2B5EF4-FFF2-40B4-BE49-F238E27FC236}">
                  <a16:creationId xmlns:a16="http://schemas.microsoft.com/office/drawing/2014/main" id="{C678B2C8-542E-41FA-8AD5-CC043477C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2024"/>
              <a:ext cx="91" cy="91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8BA8CB9C-489E-4072-9DC2-92CFC8EF7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024"/>
              <a:ext cx="91" cy="91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1" name="Group 15">
              <a:extLst>
                <a:ext uri="{FF2B5EF4-FFF2-40B4-BE49-F238E27FC236}">
                  <a16:creationId xmlns:a16="http://schemas.microsoft.com/office/drawing/2014/main" id="{110B6228-564D-421B-B260-A310C93C90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" y="2069"/>
              <a:ext cx="680" cy="45"/>
              <a:chOff x="2744" y="2478"/>
              <a:chExt cx="1361" cy="91"/>
            </a:xfrm>
          </p:grpSpPr>
          <p:sp>
            <p:nvSpPr>
              <p:cNvPr id="42" name="Oval 16">
                <a:extLst>
                  <a:ext uri="{FF2B5EF4-FFF2-40B4-BE49-F238E27FC236}">
                    <a16:creationId xmlns:a16="http://schemas.microsoft.com/office/drawing/2014/main" id="{A116E28F-4AF7-4C97-89D3-DE472C41E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478"/>
                <a:ext cx="91" cy="91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Oval 17">
                <a:extLst>
                  <a:ext uri="{FF2B5EF4-FFF2-40B4-BE49-F238E27FC236}">
                    <a16:creationId xmlns:a16="http://schemas.microsoft.com/office/drawing/2014/main" id="{6EDB859A-9E3B-4FCC-B9D6-767A6C1A7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8" y="2478"/>
                <a:ext cx="91" cy="91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Oval 18">
                <a:extLst>
                  <a:ext uri="{FF2B5EF4-FFF2-40B4-BE49-F238E27FC236}">
                    <a16:creationId xmlns:a16="http://schemas.microsoft.com/office/drawing/2014/main" id="{C92C2952-B964-44DF-BA71-BBEC74E65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4" y="2478"/>
                <a:ext cx="91" cy="91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5" name="Group 19">
            <a:extLst>
              <a:ext uri="{FF2B5EF4-FFF2-40B4-BE49-F238E27FC236}">
                <a16:creationId xmlns:a16="http://schemas.microsoft.com/office/drawing/2014/main" id="{C0AA06FC-28B8-4D9C-891A-97711544DAB4}"/>
              </a:ext>
            </a:extLst>
          </p:cNvPr>
          <p:cNvGrpSpPr>
            <a:grpSpLocks/>
          </p:cNvGrpSpPr>
          <p:nvPr/>
        </p:nvGrpSpPr>
        <p:grpSpPr bwMode="auto">
          <a:xfrm>
            <a:off x="3208574" y="3171876"/>
            <a:ext cx="5256212" cy="584200"/>
            <a:chOff x="1111" y="1520"/>
            <a:chExt cx="3311" cy="368"/>
          </a:xfrm>
        </p:grpSpPr>
        <p:sp>
          <p:nvSpPr>
            <p:cNvPr id="46" name="AutoShape 20">
              <a:extLst>
                <a:ext uri="{FF2B5EF4-FFF2-40B4-BE49-F238E27FC236}">
                  <a16:creationId xmlns:a16="http://schemas.microsoft.com/office/drawing/2014/main" id="{463B15AA-C968-445B-B6D1-7177F584027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676" y="142"/>
              <a:ext cx="181" cy="3311"/>
            </a:xfrm>
            <a:prstGeom prst="rightBrace">
              <a:avLst>
                <a:gd name="adj1" fmla="val 152440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21">
              <a:extLst>
                <a:ext uri="{FF2B5EF4-FFF2-40B4-BE49-F238E27FC236}">
                  <a16:creationId xmlns:a16="http://schemas.microsoft.com/office/drawing/2014/main" id="{90A34597-1A2C-419D-81F9-3C648242D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1520"/>
              <a:ext cx="7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单位时间</a:t>
              </a:r>
            </a:p>
          </p:txBody>
        </p:sp>
      </p:grpSp>
      <p:sp>
        <p:nvSpPr>
          <p:cNvPr id="48" name="Text Box 22">
            <a:extLst>
              <a:ext uri="{FF2B5EF4-FFF2-40B4-BE49-F238E27FC236}">
                <a16:creationId xmlns:a16="http://schemas.microsoft.com/office/drawing/2014/main" id="{9028F21E-352A-4C77-99E9-7D03FBF05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3074" y="3468738"/>
            <a:ext cx="10779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个信号</a:t>
            </a:r>
          </a:p>
        </p:txBody>
      </p:sp>
      <p:sp>
        <p:nvSpPr>
          <p:cNvPr id="49" name="AutoShape 23">
            <a:extLst>
              <a:ext uri="{FF2B5EF4-FFF2-40B4-BE49-F238E27FC236}">
                <a16:creationId xmlns:a16="http://schemas.microsoft.com/office/drawing/2014/main" id="{22D7B36B-92DC-4638-BA10-A1DF313C653E}"/>
              </a:ext>
            </a:extLst>
          </p:cNvPr>
          <p:cNvSpPr>
            <a:spLocks/>
          </p:cNvSpPr>
          <p:nvPr/>
        </p:nvSpPr>
        <p:spPr bwMode="auto">
          <a:xfrm rot="16200000">
            <a:off x="3424474" y="3971975"/>
            <a:ext cx="287338" cy="576263"/>
          </a:xfrm>
          <a:prstGeom prst="leftBrace">
            <a:avLst>
              <a:gd name="adj1" fmla="val 16713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AutoShape 24">
            <a:extLst>
              <a:ext uri="{FF2B5EF4-FFF2-40B4-BE49-F238E27FC236}">
                <a16:creationId xmlns:a16="http://schemas.microsoft.com/office/drawing/2014/main" id="{FA6D8890-6D64-43C6-BE2A-F42A489EED82}"/>
              </a:ext>
            </a:extLst>
          </p:cNvPr>
          <p:cNvSpPr>
            <a:spLocks/>
          </p:cNvSpPr>
          <p:nvPr/>
        </p:nvSpPr>
        <p:spPr bwMode="auto">
          <a:xfrm rot="16200000">
            <a:off x="5296930" y="4115644"/>
            <a:ext cx="287338" cy="288925"/>
          </a:xfrm>
          <a:prstGeom prst="leftBrace">
            <a:avLst>
              <a:gd name="adj1" fmla="val 8379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1" name="Group 25">
            <a:extLst>
              <a:ext uri="{FF2B5EF4-FFF2-40B4-BE49-F238E27FC236}">
                <a16:creationId xmlns:a16="http://schemas.microsoft.com/office/drawing/2014/main" id="{644DF394-B3BD-49E1-B1AE-808CC65311DF}"/>
              </a:ext>
            </a:extLst>
          </p:cNvPr>
          <p:cNvGrpSpPr>
            <a:grpSpLocks/>
          </p:cNvGrpSpPr>
          <p:nvPr/>
        </p:nvGrpSpPr>
        <p:grpSpPr bwMode="auto">
          <a:xfrm>
            <a:off x="3638787" y="4403774"/>
            <a:ext cx="2174875" cy="698499"/>
            <a:chOff x="1382" y="2296"/>
            <a:chExt cx="1370" cy="440"/>
          </a:xfrm>
        </p:grpSpPr>
        <p:sp>
          <p:nvSpPr>
            <p:cNvPr id="52" name="Line 26">
              <a:extLst>
                <a:ext uri="{FF2B5EF4-FFF2-40B4-BE49-F238E27FC236}">
                  <a16:creationId xmlns:a16="http://schemas.microsoft.com/office/drawing/2014/main" id="{662C76C1-C266-48CD-9C3B-B8CD4743B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83" y="2341"/>
              <a:ext cx="499" cy="1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Line 27">
              <a:extLst>
                <a:ext uri="{FF2B5EF4-FFF2-40B4-BE49-F238E27FC236}">
                  <a16:creationId xmlns:a16="http://schemas.microsoft.com/office/drawing/2014/main" id="{221A4393-83B9-4119-BB8B-78C3F9EACC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8" y="2296"/>
              <a:ext cx="408" cy="18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28">
              <a:extLst>
                <a:ext uri="{FF2B5EF4-FFF2-40B4-BE49-F238E27FC236}">
                  <a16:creationId xmlns:a16="http://schemas.microsoft.com/office/drawing/2014/main" id="{CCC05E20-BF67-41EF-80FD-29E800C67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2" y="2499"/>
              <a:ext cx="1370" cy="237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：服从什么分布？</a:t>
              </a:r>
            </a:p>
          </p:txBody>
        </p:sp>
      </p:grpSp>
      <p:grpSp>
        <p:nvGrpSpPr>
          <p:cNvPr id="55" name="Group 49">
            <a:extLst>
              <a:ext uri="{FF2B5EF4-FFF2-40B4-BE49-F238E27FC236}">
                <a16:creationId xmlns:a16="http://schemas.microsoft.com/office/drawing/2014/main" id="{20FEE276-15E6-42E8-AECF-C82D2785E02C}"/>
              </a:ext>
            </a:extLst>
          </p:cNvPr>
          <p:cNvGrpSpPr>
            <a:grpSpLocks/>
          </p:cNvGrpSpPr>
          <p:nvPr/>
        </p:nvGrpSpPr>
        <p:grpSpPr bwMode="auto">
          <a:xfrm>
            <a:off x="6162911" y="4125966"/>
            <a:ext cx="2374900" cy="581026"/>
            <a:chOff x="2880" y="2024"/>
            <a:chExt cx="1496" cy="366"/>
          </a:xfrm>
        </p:grpSpPr>
        <p:sp>
          <p:nvSpPr>
            <p:cNvPr id="56" name="AutoShape 50">
              <a:extLst>
                <a:ext uri="{FF2B5EF4-FFF2-40B4-BE49-F238E27FC236}">
                  <a16:creationId xmlns:a16="http://schemas.microsoft.com/office/drawing/2014/main" id="{286E7A9F-4C63-4A64-A250-11028BFD475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582" y="1322"/>
              <a:ext cx="91" cy="1496"/>
            </a:xfrm>
            <a:prstGeom prst="leftBrace">
              <a:avLst>
                <a:gd name="adj1" fmla="val 136996"/>
                <a:gd name="adj2" fmla="val 50000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1">
              <a:extLst>
                <a:ext uri="{FF2B5EF4-FFF2-40B4-BE49-F238E27FC236}">
                  <a16:creationId xmlns:a16="http://schemas.microsoft.com/office/drawing/2014/main" id="{3F5F9E65-26C1-44EE-AF8B-708CFE5A7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6" y="2060"/>
              <a:ext cx="19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t</a:t>
              </a:r>
              <a:endParaRPr lang="en-US" altLang="zh-CN" sz="2800" b="1" baseline="-250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 52">
            <a:extLst>
              <a:ext uri="{FF2B5EF4-FFF2-40B4-BE49-F238E27FC236}">
                <a16:creationId xmlns:a16="http://schemas.microsoft.com/office/drawing/2014/main" id="{79AA0BAC-9FE1-450B-A68D-557F9DCD444E}"/>
              </a:ext>
            </a:extLst>
          </p:cNvPr>
          <p:cNvGrpSpPr>
            <a:grpSpLocks/>
          </p:cNvGrpSpPr>
          <p:nvPr/>
        </p:nvGrpSpPr>
        <p:grpSpPr bwMode="auto">
          <a:xfrm>
            <a:off x="6232761" y="4071988"/>
            <a:ext cx="3757613" cy="2212975"/>
            <a:chOff x="3016" y="2083"/>
            <a:chExt cx="2367" cy="1394"/>
          </a:xfrm>
        </p:grpSpPr>
        <p:sp>
          <p:nvSpPr>
            <p:cNvPr id="59" name="Text Box 53">
              <a:extLst>
                <a:ext uri="{FF2B5EF4-FFF2-40B4-BE49-F238E27FC236}">
                  <a16:creationId xmlns:a16="http://schemas.microsoft.com/office/drawing/2014/main" id="{71A285EB-4D51-4300-B1EC-3EFCE905F8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2427"/>
              <a:ext cx="1535" cy="446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zh-CN" altLang="en-US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时间内出现脉冲数为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的概率为：</a:t>
              </a:r>
            </a:p>
          </p:txBody>
        </p:sp>
        <p:graphicFrame>
          <p:nvGraphicFramePr>
            <p:cNvPr id="60" name="Object 54">
              <a:extLst>
                <a:ext uri="{FF2B5EF4-FFF2-40B4-BE49-F238E27FC236}">
                  <a16:creationId xmlns:a16="http://schemas.microsoft.com/office/drawing/2014/main" id="{2C9473E4-82BE-4386-8A6E-07BEBFBBD8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7" y="2890"/>
            <a:ext cx="1545" cy="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291" name="Equation" r:id="rId3" imgW="1104840" imgH="419040" progId="Equation.DSMT4">
                    <p:embed/>
                  </p:oleObj>
                </mc:Choice>
                <mc:Fallback>
                  <p:oleObj name="Equation" r:id="rId3" imgW="1104840" imgH="419040" progId="Equation.DSMT4">
                    <p:embed/>
                    <p:pic>
                      <p:nvPicPr>
                        <p:cNvPr id="57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7" y="2890"/>
                          <a:ext cx="1545" cy="587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AutoShape 55">
              <a:extLst>
                <a:ext uri="{FF2B5EF4-FFF2-40B4-BE49-F238E27FC236}">
                  <a16:creationId xmlns:a16="http://schemas.microsoft.com/office/drawing/2014/main" id="{22471D56-3202-4F28-8CB3-6DB0AF0EB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" y="2083"/>
              <a:ext cx="590" cy="864"/>
            </a:xfrm>
            <a:prstGeom prst="curvedLeftArrow">
              <a:avLst>
                <a:gd name="adj1" fmla="val 10293"/>
                <a:gd name="adj2" fmla="val 42396"/>
                <a:gd name="adj3" fmla="val 33333"/>
              </a:avLst>
            </a:prstGeom>
            <a:solidFill>
              <a:srgbClr val="66FF33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Text Box 56">
              <a:extLst>
                <a:ext uri="{FF2B5EF4-FFF2-40B4-BE49-F238E27FC236}">
                  <a16:creationId xmlns:a16="http://schemas.microsoft.com/office/drawing/2014/main" id="{4B07B34B-5A67-4648-A57D-B17CE1531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2222"/>
              <a:ext cx="453" cy="41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ea typeface="黑体" pitchFamily="49" charset="-122"/>
                </a:rPr>
                <a:t>泊松分布</a:t>
              </a:r>
            </a:p>
          </p:txBody>
        </p:sp>
      </p:grpSp>
      <p:sp>
        <p:nvSpPr>
          <p:cNvPr id="63" name="Text Box 57">
            <a:extLst>
              <a:ext uri="{FF2B5EF4-FFF2-40B4-BE49-F238E27FC236}">
                <a16:creationId xmlns:a16="http://schemas.microsoft.com/office/drawing/2014/main" id="{A2FCAC8E-5350-45B9-B5CF-4C1262011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261" y="3611613"/>
            <a:ext cx="1295400" cy="6508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脉冲的时间序列</a:t>
            </a:r>
          </a:p>
        </p:txBody>
      </p:sp>
    </p:spTree>
    <p:extLst>
      <p:ext uri="{BB962C8B-B14F-4D97-AF65-F5344CB8AC3E}">
        <p14:creationId xmlns:p14="http://schemas.microsoft.com/office/powerpoint/2010/main" val="173362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317863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7.5 </a:t>
            </a:r>
            <a:r>
              <a:rPr lang="zh-CN" altLang="en-US" dirty="0"/>
              <a:t>辐射粒子与信号的时间分布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26331" y="1"/>
            <a:ext cx="362518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相邻两个信号脉冲的时间间隔</a:t>
            </a:r>
          </a:p>
        </p:txBody>
      </p:sp>
      <p:sp>
        <p:nvSpPr>
          <p:cNvPr id="64" name="标题 1">
            <a:extLst>
              <a:ext uri="{FF2B5EF4-FFF2-40B4-BE49-F238E27FC236}">
                <a16:creationId xmlns:a16="http://schemas.microsoft.com/office/drawing/2014/main" id="{04D34AAE-FD57-49EC-A0EC-2E1914586135}"/>
              </a:ext>
            </a:extLst>
          </p:cNvPr>
          <p:cNvSpPr txBox="1">
            <a:spLocks/>
          </p:cNvSpPr>
          <p:nvPr/>
        </p:nvSpPr>
        <p:spPr>
          <a:xfrm>
            <a:off x="6017644" y="403752"/>
            <a:ext cx="5773761" cy="5315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时间内无计数）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个计数）</a:t>
            </a: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FD633A30-2C07-4A3C-B093-872BB93955EB}"/>
              </a:ext>
            </a:extLst>
          </p:cNvPr>
          <p:cNvSpPr txBox="1">
            <a:spLocks noChangeArrowheads="1"/>
          </p:cNvSpPr>
          <p:nvPr/>
        </p:nvSpPr>
        <p:spPr>
          <a:xfrm>
            <a:off x="382776" y="921517"/>
            <a:ext cx="2894880" cy="1067593"/>
          </a:xfrm>
          <a:prstGeom prst="rect">
            <a:avLst/>
          </a:prstGeom>
          <a:ln w="38100" cmpd="dbl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</a:ex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  <a:defRPr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两个相邻脉冲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时间间隔为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的条件：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6" name="Text Box 3">
            <a:extLst>
              <a:ext uri="{FF2B5EF4-FFF2-40B4-BE49-F238E27FC236}">
                <a16:creationId xmlns:a16="http://schemas.microsoft.com/office/drawing/2014/main" id="{F8098654-2828-471B-8D1E-12C8C8F0F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24" y="2633213"/>
            <a:ext cx="1295400" cy="461665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于是有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：</a:t>
            </a:r>
          </a:p>
        </p:txBody>
      </p:sp>
      <p:graphicFrame>
        <p:nvGraphicFramePr>
          <p:cNvPr id="67" name="Object 4">
            <a:extLst>
              <a:ext uri="{FF2B5EF4-FFF2-40B4-BE49-F238E27FC236}">
                <a16:creationId xmlns:a16="http://schemas.microsoft.com/office/drawing/2014/main" id="{8E33C3F4-119E-4F49-BD94-9AC87F2DF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368656"/>
              </p:ext>
            </p:extLst>
          </p:nvPr>
        </p:nvGraphicFramePr>
        <p:xfrm>
          <a:off x="328825" y="3319262"/>
          <a:ext cx="28829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08" name="Equation" r:id="rId3" imgW="1130040" imgH="203040" progId="Equation.DSMT4">
                  <p:embed/>
                </p:oleObj>
              </mc:Choice>
              <mc:Fallback>
                <p:oleObj name="Equation" r:id="rId3" imgW="1130040" imgH="203040" progId="Equation.DSMT4">
                  <p:embed/>
                  <p:pic>
                    <p:nvPicPr>
                      <p:cNvPr id="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825" y="3319262"/>
                        <a:ext cx="288290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5">
            <a:extLst>
              <a:ext uri="{FF2B5EF4-FFF2-40B4-BE49-F238E27FC236}">
                <a16:creationId xmlns:a16="http://schemas.microsoft.com/office/drawing/2014/main" id="{FF2AC2A4-F8F4-4D13-A658-368751922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068" y="5894235"/>
            <a:ext cx="5256213" cy="461665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所以，随机变量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的概率密度函数为：</a:t>
            </a:r>
          </a:p>
        </p:txBody>
      </p:sp>
      <p:graphicFrame>
        <p:nvGraphicFramePr>
          <p:cNvPr id="69" name="Object 6">
            <a:extLst>
              <a:ext uri="{FF2B5EF4-FFF2-40B4-BE49-F238E27FC236}">
                <a16:creationId xmlns:a16="http://schemas.microsoft.com/office/drawing/2014/main" id="{EE0F5FA5-9266-40AA-B967-AA77CC713B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127806"/>
              </p:ext>
            </p:extLst>
          </p:nvPr>
        </p:nvGraphicFramePr>
        <p:xfrm>
          <a:off x="1245191" y="5168526"/>
          <a:ext cx="5625604" cy="589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09" name="Equation" r:id="rId5" imgW="2184120" imgH="228600" progId="Equation.DSMT4">
                  <p:embed/>
                </p:oleObj>
              </mc:Choice>
              <mc:Fallback>
                <p:oleObj name="Equation" r:id="rId5" imgW="2184120" imgH="228600" progId="Equation.DSMT4">
                  <p:embed/>
                  <p:pic>
                    <p:nvPicPr>
                      <p:cNvPr id="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5191" y="5168526"/>
                        <a:ext cx="5625604" cy="589583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7">
            <a:extLst>
              <a:ext uri="{FF2B5EF4-FFF2-40B4-BE49-F238E27FC236}">
                <a16:creationId xmlns:a16="http://schemas.microsoft.com/office/drawing/2014/main" id="{D0B5784B-627F-4290-B6C7-5EDDA55129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787027"/>
              </p:ext>
            </p:extLst>
          </p:nvPr>
        </p:nvGraphicFramePr>
        <p:xfrm>
          <a:off x="7099561" y="5706463"/>
          <a:ext cx="2775855" cy="79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10" name="Equation" r:id="rId7" imgW="799920" imgH="228600" progId="Equation.DSMT4">
                  <p:embed/>
                </p:oleObj>
              </mc:Choice>
              <mc:Fallback>
                <p:oleObj name="Equation" r:id="rId7" imgW="799920" imgH="228600" progId="Equation.DSMT4">
                  <p:embed/>
                  <p:pic>
                    <p:nvPicPr>
                      <p:cNvPr id="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9561" y="5706463"/>
                        <a:ext cx="2775855" cy="79345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" name="Group 9">
            <a:extLst>
              <a:ext uri="{FF2B5EF4-FFF2-40B4-BE49-F238E27FC236}">
                <a16:creationId xmlns:a16="http://schemas.microsoft.com/office/drawing/2014/main" id="{419E67E8-436F-463C-9F20-0CC3D66174D4}"/>
              </a:ext>
            </a:extLst>
          </p:cNvPr>
          <p:cNvGrpSpPr>
            <a:grpSpLocks/>
          </p:cNvGrpSpPr>
          <p:nvPr/>
        </p:nvGrpSpPr>
        <p:grpSpPr bwMode="auto">
          <a:xfrm>
            <a:off x="3277656" y="2246508"/>
            <a:ext cx="755650" cy="869950"/>
            <a:chOff x="962" y="1181"/>
            <a:chExt cx="476" cy="548"/>
          </a:xfrm>
        </p:grpSpPr>
        <p:sp>
          <p:nvSpPr>
            <p:cNvPr id="72" name="Oval 10">
              <a:extLst>
                <a:ext uri="{FF2B5EF4-FFF2-40B4-BE49-F238E27FC236}">
                  <a16:creationId xmlns:a16="http://schemas.microsoft.com/office/drawing/2014/main" id="{9F54D1A4-2432-457F-8308-7F470D49D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1638"/>
              <a:ext cx="91" cy="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Text Box 11">
              <a:extLst>
                <a:ext uri="{FF2B5EF4-FFF2-40B4-BE49-F238E27FC236}">
                  <a16:creationId xmlns:a16="http://schemas.microsoft.com/office/drawing/2014/main" id="{AB94036A-4FFD-4544-A70D-94FCB2BA5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" y="1181"/>
              <a:ext cx="4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  <a:latin typeface="Times New Roman" pitchFamily="18" charset="0"/>
                </a:rPr>
                <a:t>0</a:t>
              </a:r>
              <a:r>
                <a:rPr lang="zh-CN" altLang="en-US" sz="1800" b="1">
                  <a:solidFill>
                    <a:srgbClr val="0000FF"/>
                  </a:solidFill>
                  <a:latin typeface="Times New Roman" pitchFamily="18" charset="0"/>
                </a:rPr>
                <a:t>时刻</a:t>
              </a:r>
            </a:p>
          </p:txBody>
        </p:sp>
        <p:sp>
          <p:nvSpPr>
            <p:cNvPr id="74" name="Line 12">
              <a:extLst>
                <a:ext uri="{FF2B5EF4-FFF2-40B4-BE49-F238E27FC236}">
                  <a16:creationId xmlns:a16="http://schemas.microsoft.com/office/drawing/2014/main" id="{FC703FFB-D406-48C1-A57C-9A7AF98E5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1389"/>
              <a:ext cx="0" cy="181"/>
            </a:xfrm>
            <a:prstGeom prst="line">
              <a:avLst/>
            </a:prstGeom>
            <a:noFill/>
            <a:ln w="38100">
              <a:solidFill>
                <a:srgbClr val="00C4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5" name="Group 13">
            <a:extLst>
              <a:ext uri="{FF2B5EF4-FFF2-40B4-BE49-F238E27FC236}">
                <a16:creationId xmlns:a16="http://schemas.microsoft.com/office/drawing/2014/main" id="{9E3CD89E-5677-4570-98BF-6F46CFEDC13A}"/>
              </a:ext>
            </a:extLst>
          </p:cNvPr>
          <p:cNvGrpSpPr>
            <a:grpSpLocks/>
          </p:cNvGrpSpPr>
          <p:nvPr/>
        </p:nvGrpSpPr>
        <p:grpSpPr bwMode="auto">
          <a:xfrm>
            <a:off x="7546444" y="2216348"/>
            <a:ext cx="1008062" cy="900113"/>
            <a:chOff x="3651" y="1162"/>
            <a:chExt cx="635" cy="567"/>
          </a:xfrm>
        </p:grpSpPr>
        <p:sp>
          <p:nvSpPr>
            <p:cNvPr id="76" name="Oval 14">
              <a:extLst>
                <a:ext uri="{FF2B5EF4-FFF2-40B4-BE49-F238E27FC236}">
                  <a16:creationId xmlns:a16="http://schemas.microsoft.com/office/drawing/2014/main" id="{6FCAA245-FA47-404C-A107-672D4475C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7" y="1638"/>
              <a:ext cx="91" cy="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AutoShape 15">
              <a:extLst>
                <a:ext uri="{FF2B5EF4-FFF2-40B4-BE49-F238E27FC236}">
                  <a16:creationId xmlns:a16="http://schemas.microsoft.com/office/drawing/2014/main" id="{DCC73208-FEE8-4CF8-B3ED-D53DD53663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10" y="1457"/>
              <a:ext cx="136" cy="182"/>
            </a:xfrm>
            <a:prstGeom prst="leftBrace">
              <a:avLst>
                <a:gd name="adj1" fmla="val 11152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Text Box 16">
              <a:extLst>
                <a:ext uri="{FF2B5EF4-FFF2-40B4-BE49-F238E27FC236}">
                  <a16:creationId xmlns:a16="http://schemas.microsoft.com/office/drawing/2014/main" id="{5130B4D6-9538-4752-ADE1-C183AF2E2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1164"/>
              <a:ext cx="1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79" name="Line 17">
              <a:extLst>
                <a:ext uri="{FF2B5EF4-FFF2-40B4-BE49-F238E27FC236}">
                  <a16:creationId xmlns:a16="http://schemas.microsoft.com/office/drawing/2014/main" id="{4A6A758F-13D9-4806-A5E8-C70C5F02B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1389"/>
              <a:ext cx="0" cy="181"/>
            </a:xfrm>
            <a:prstGeom prst="line">
              <a:avLst/>
            </a:prstGeom>
            <a:noFill/>
            <a:ln w="38100">
              <a:solidFill>
                <a:srgbClr val="00C4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Text Box 18">
              <a:extLst>
                <a:ext uri="{FF2B5EF4-FFF2-40B4-BE49-F238E27FC236}">
                  <a16:creationId xmlns:a16="http://schemas.microsoft.com/office/drawing/2014/main" id="{8E1A309E-A492-4863-BDD7-F8B890D4F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1162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  <a:latin typeface="Times New Roman" pitchFamily="18" charset="0"/>
                </a:rPr>
                <a:t>t+dt</a:t>
              </a:r>
            </a:p>
          </p:txBody>
        </p:sp>
        <p:sp>
          <p:nvSpPr>
            <p:cNvPr id="81" name="Line 19">
              <a:extLst>
                <a:ext uri="{FF2B5EF4-FFF2-40B4-BE49-F238E27FC236}">
                  <a16:creationId xmlns:a16="http://schemas.microsoft.com/office/drawing/2014/main" id="{13F06CEE-A253-4B2F-A37E-B350D20EBF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1393"/>
              <a:ext cx="0" cy="181"/>
            </a:xfrm>
            <a:prstGeom prst="line">
              <a:avLst/>
            </a:prstGeom>
            <a:noFill/>
            <a:ln w="38100">
              <a:solidFill>
                <a:srgbClr val="00C4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Group 20">
            <a:extLst>
              <a:ext uri="{FF2B5EF4-FFF2-40B4-BE49-F238E27FC236}">
                <a16:creationId xmlns:a16="http://schemas.microsoft.com/office/drawing/2014/main" id="{9FCCA50E-4A7C-4266-91FD-82AD7E181340}"/>
              </a:ext>
            </a:extLst>
          </p:cNvPr>
          <p:cNvGrpSpPr>
            <a:grpSpLocks/>
          </p:cNvGrpSpPr>
          <p:nvPr/>
        </p:nvGrpSpPr>
        <p:grpSpPr bwMode="auto">
          <a:xfrm>
            <a:off x="3658656" y="2219522"/>
            <a:ext cx="4032250" cy="998538"/>
            <a:chOff x="1202" y="1164"/>
            <a:chExt cx="2540" cy="629"/>
          </a:xfrm>
        </p:grpSpPr>
        <p:sp>
          <p:nvSpPr>
            <p:cNvPr id="83" name="AutoShape 21">
              <a:extLst>
                <a:ext uri="{FF2B5EF4-FFF2-40B4-BE49-F238E27FC236}">
                  <a16:creationId xmlns:a16="http://schemas.microsoft.com/office/drawing/2014/main" id="{1BA9B381-E66D-4C4A-A948-5140F9AB49D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404" y="278"/>
              <a:ext cx="136" cy="2540"/>
            </a:xfrm>
            <a:prstGeom prst="leftBrace">
              <a:avLst>
                <a:gd name="adj1" fmla="val 155637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Text Box 22">
              <a:extLst>
                <a:ext uri="{FF2B5EF4-FFF2-40B4-BE49-F238E27FC236}">
                  <a16:creationId xmlns:a16="http://schemas.microsoft.com/office/drawing/2014/main" id="{98CEF990-F82D-4899-B36F-4A01E3600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164"/>
              <a:ext cx="3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  <a:latin typeface="Times New Roman" pitchFamily="18" charset="0"/>
                </a:rPr>
                <a:t>0~t</a:t>
              </a:r>
            </a:p>
          </p:txBody>
        </p:sp>
        <p:sp>
          <p:nvSpPr>
            <p:cNvPr id="85" name="Text Box 23">
              <a:extLst>
                <a:ext uri="{FF2B5EF4-FFF2-40B4-BE49-F238E27FC236}">
                  <a16:creationId xmlns:a16="http://schemas.microsoft.com/office/drawing/2014/main" id="{FE2E3B6C-22FB-431C-9FA9-970628076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1502"/>
              <a:ext cx="12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  <a:r>
                <a:rPr lang="zh-CN" altLang="en-US" sz="2400" b="1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无信号</a:t>
              </a:r>
              <a:r>
                <a:rPr lang="en-US" altLang="zh-CN" sz="2400" b="1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</a:p>
          </p:txBody>
        </p:sp>
      </p:grpSp>
      <p:sp>
        <p:nvSpPr>
          <p:cNvPr id="86" name="Text Box 32">
            <a:extLst>
              <a:ext uri="{FF2B5EF4-FFF2-40B4-BE49-F238E27FC236}">
                <a16:creationId xmlns:a16="http://schemas.microsoft.com/office/drawing/2014/main" id="{9B74D1DC-7FBE-4C8B-9B93-C0C6D3F9F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189" y="985168"/>
            <a:ext cx="6696744" cy="1015663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在第一个脉冲发生后的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时间内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没有脉冲发生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pPr>
              <a:spcBef>
                <a:spcPct val="50000"/>
              </a:spcBef>
              <a:buFontTx/>
              <a:buAutoNum type="circleNumDbPlain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后的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dt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时间内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有一个脉冲发生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87" name="Group 36">
            <a:extLst>
              <a:ext uri="{FF2B5EF4-FFF2-40B4-BE49-F238E27FC236}">
                <a16:creationId xmlns:a16="http://schemas.microsoft.com/office/drawing/2014/main" id="{1C6BA85A-F14A-4520-823F-3E0DF27AC772}"/>
              </a:ext>
            </a:extLst>
          </p:cNvPr>
          <p:cNvGrpSpPr>
            <a:grpSpLocks/>
          </p:cNvGrpSpPr>
          <p:nvPr/>
        </p:nvGrpSpPr>
        <p:grpSpPr bwMode="auto">
          <a:xfrm>
            <a:off x="3391162" y="3275431"/>
            <a:ext cx="3094038" cy="1635125"/>
            <a:chOff x="1295" y="1861"/>
            <a:chExt cx="1949" cy="1030"/>
          </a:xfrm>
        </p:grpSpPr>
        <p:graphicFrame>
          <p:nvGraphicFramePr>
            <p:cNvPr id="88" name="Object 25">
              <a:extLst>
                <a:ext uri="{FF2B5EF4-FFF2-40B4-BE49-F238E27FC236}">
                  <a16:creationId xmlns:a16="http://schemas.microsoft.com/office/drawing/2014/main" id="{F2D3F76D-70DA-4953-8255-9A04214E0F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4328723"/>
                </p:ext>
              </p:extLst>
            </p:nvPr>
          </p:nvGraphicFramePr>
          <p:xfrm>
            <a:off x="1295" y="2341"/>
            <a:ext cx="1949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811" name="Equation" r:id="rId9" imgW="1485720" imgH="419040" progId="Equation.DSMT4">
                    <p:embed/>
                  </p:oleObj>
                </mc:Choice>
                <mc:Fallback>
                  <p:oleObj name="Equation" r:id="rId9" imgW="1485720" imgH="419040" progId="Equation.DSMT4">
                    <p:embed/>
                    <p:pic>
                      <p:nvPicPr>
                        <p:cNvPr id="85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" y="2341"/>
                          <a:ext cx="1949" cy="550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" name="Rectangle 26">
              <a:extLst>
                <a:ext uri="{FF2B5EF4-FFF2-40B4-BE49-F238E27FC236}">
                  <a16:creationId xmlns:a16="http://schemas.microsoft.com/office/drawing/2014/main" id="{6CBC0F41-6F1C-4983-83AB-DAF638708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" y="1861"/>
              <a:ext cx="589" cy="318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90" name="AutoShape 34">
              <a:extLst>
                <a:ext uri="{FF2B5EF4-FFF2-40B4-BE49-F238E27FC236}">
                  <a16:creationId xmlns:a16="http://schemas.microsoft.com/office/drawing/2014/main" id="{30C58E76-76AE-4430-A59A-6AE94B993ECC}"/>
                </a:ext>
              </a:extLst>
            </p:cNvPr>
            <p:cNvCxnSpPr>
              <a:cxnSpLocks noChangeShapeType="1"/>
              <a:stCxn id="89" idx="2"/>
              <a:endCxn id="88" idx="0"/>
            </p:cNvCxnSpPr>
            <p:nvPr/>
          </p:nvCxnSpPr>
          <p:spPr bwMode="auto">
            <a:xfrm rot="5400000">
              <a:off x="2492" y="1956"/>
              <a:ext cx="162" cy="607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1" name="Group 37">
            <a:extLst>
              <a:ext uri="{FF2B5EF4-FFF2-40B4-BE49-F238E27FC236}">
                <a16:creationId xmlns:a16="http://schemas.microsoft.com/office/drawing/2014/main" id="{4B443004-D053-4CED-B051-979B36E715EF}"/>
              </a:ext>
            </a:extLst>
          </p:cNvPr>
          <p:cNvGrpSpPr>
            <a:grpSpLocks/>
          </p:cNvGrpSpPr>
          <p:nvPr/>
        </p:nvGrpSpPr>
        <p:grpSpPr bwMode="auto">
          <a:xfrm>
            <a:off x="6856673" y="3246856"/>
            <a:ext cx="3429000" cy="1674812"/>
            <a:chOff x="3478" y="1843"/>
            <a:chExt cx="2160" cy="1055"/>
          </a:xfrm>
        </p:grpSpPr>
        <p:graphicFrame>
          <p:nvGraphicFramePr>
            <p:cNvPr id="92" name="Object 29">
              <a:extLst>
                <a:ext uri="{FF2B5EF4-FFF2-40B4-BE49-F238E27FC236}">
                  <a16:creationId xmlns:a16="http://schemas.microsoft.com/office/drawing/2014/main" id="{7E19D700-1AF4-40FA-B910-5895873D97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5316171"/>
                </p:ext>
              </p:extLst>
            </p:nvPr>
          </p:nvGraphicFramePr>
          <p:xfrm>
            <a:off x="3478" y="2341"/>
            <a:ext cx="2160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812" name="Equation" r:id="rId11" imgW="1625400" imgH="419040" progId="Equation.DSMT4">
                    <p:embed/>
                  </p:oleObj>
                </mc:Choice>
                <mc:Fallback>
                  <p:oleObj name="Equation" r:id="rId11" imgW="1625400" imgH="419040" progId="Equation.DSMT4">
                    <p:embed/>
                    <p:pic>
                      <p:nvPicPr>
                        <p:cNvPr id="89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8" y="2341"/>
                          <a:ext cx="2160" cy="557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Rectangle 30">
              <a:extLst>
                <a:ext uri="{FF2B5EF4-FFF2-40B4-BE49-F238E27FC236}">
                  <a16:creationId xmlns:a16="http://schemas.microsoft.com/office/drawing/2014/main" id="{6F572032-87F4-41D8-9BEC-683F0E4AB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" y="1843"/>
              <a:ext cx="589" cy="318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94" name="AutoShape 35">
              <a:extLst>
                <a:ext uri="{FF2B5EF4-FFF2-40B4-BE49-F238E27FC236}">
                  <a16:creationId xmlns:a16="http://schemas.microsoft.com/office/drawing/2014/main" id="{51DD0501-7029-422A-B3B4-6E238FD3B9DF}"/>
                </a:ext>
              </a:extLst>
            </p:cNvPr>
            <p:cNvCxnSpPr>
              <a:cxnSpLocks noChangeShapeType="1"/>
              <a:stCxn id="93" idx="2"/>
              <a:endCxn id="92" idx="0"/>
            </p:cNvCxnSpPr>
            <p:nvPr/>
          </p:nvCxnSpPr>
          <p:spPr bwMode="auto">
            <a:xfrm rot="16200000" flipH="1">
              <a:off x="4293" y="2076"/>
              <a:ext cx="180" cy="35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BC3BAAB-13F9-4DDF-83AA-470F75251A1D}"/>
              </a:ext>
            </a:extLst>
          </p:cNvPr>
          <p:cNvGrpSpPr/>
          <p:nvPr/>
        </p:nvGrpSpPr>
        <p:grpSpPr>
          <a:xfrm>
            <a:off x="5414430" y="3193725"/>
            <a:ext cx="3032920" cy="659734"/>
            <a:chOff x="5815025" y="3097938"/>
            <a:chExt cx="3032920" cy="659734"/>
          </a:xfrm>
        </p:grpSpPr>
        <p:graphicFrame>
          <p:nvGraphicFramePr>
            <p:cNvPr id="96" name="Object 4">
              <a:extLst>
                <a:ext uri="{FF2B5EF4-FFF2-40B4-BE49-F238E27FC236}">
                  <a16:creationId xmlns:a16="http://schemas.microsoft.com/office/drawing/2014/main" id="{2F02D65A-213B-49F4-A79B-5DC8802D0B4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3892326"/>
                </p:ext>
              </p:extLst>
            </p:nvPr>
          </p:nvGraphicFramePr>
          <p:xfrm>
            <a:off x="5815025" y="3173472"/>
            <a:ext cx="873125" cy="584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813" name="Equation" r:id="rId13" imgW="342720" imgH="228600" progId="Equation.DSMT4">
                    <p:embed/>
                  </p:oleObj>
                </mc:Choice>
                <mc:Fallback>
                  <p:oleObj name="Equation" r:id="rId13" imgW="342720" imgH="228600" progId="Equation.DSMT4">
                    <p:embed/>
                    <p:pic>
                      <p:nvPicPr>
                        <p:cNvPr id="3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5025" y="3173472"/>
                          <a:ext cx="873125" cy="584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" name="Object 4">
              <a:extLst>
                <a:ext uri="{FF2B5EF4-FFF2-40B4-BE49-F238E27FC236}">
                  <a16:creationId xmlns:a16="http://schemas.microsoft.com/office/drawing/2014/main" id="{D2304855-E924-4F52-BF9F-F88D5E94A5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9985098"/>
                </p:ext>
              </p:extLst>
            </p:nvPr>
          </p:nvGraphicFramePr>
          <p:xfrm>
            <a:off x="7908145" y="3097938"/>
            <a:ext cx="939800" cy="584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814" name="Equation" r:id="rId15" imgW="368280" imgH="228600" progId="Equation.DSMT4">
                    <p:embed/>
                  </p:oleObj>
                </mc:Choice>
                <mc:Fallback>
                  <p:oleObj name="Equation" r:id="rId15" imgW="368280" imgH="228600" progId="Equation.DSMT4">
                    <p:embed/>
                    <p:pic>
                      <p:nvPicPr>
                        <p:cNvPr id="3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08145" y="3097938"/>
                          <a:ext cx="939800" cy="584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" name="乘号 97">
              <a:extLst>
                <a:ext uri="{FF2B5EF4-FFF2-40B4-BE49-F238E27FC236}">
                  <a16:creationId xmlns:a16="http://schemas.microsoft.com/office/drawing/2014/main" id="{A156C2F2-E5E4-4BC3-BDAF-9B290F29026E}"/>
                </a:ext>
              </a:extLst>
            </p:cNvPr>
            <p:cNvSpPr/>
            <p:nvPr/>
          </p:nvSpPr>
          <p:spPr>
            <a:xfrm>
              <a:off x="7147905" y="3202378"/>
              <a:ext cx="445120" cy="445120"/>
            </a:xfrm>
            <a:prstGeom prst="mathMultiply">
              <a:avLst>
                <a:gd name="adj1" fmla="val 61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694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13075" y="1"/>
            <a:ext cx="3378925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相邻信号的时间间隔服从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指数分布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8321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7.5 </a:t>
            </a:r>
            <a:r>
              <a:rPr lang="zh-CN" altLang="en-US" dirty="0"/>
              <a:t>辐射粒子与信号的时间分布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679801" y="1"/>
            <a:ext cx="3133274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相邻两个信号脉冲的时间间隔</a:t>
            </a:r>
          </a:p>
        </p:txBody>
      </p:sp>
      <p:graphicFrame>
        <p:nvGraphicFramePr>
          <p:cNvPr id="62" name="Object 4">
            <a:extLst>
              <a:ext uri="{FF2B5EF4-FFF2-40B4-BE49-F238E27FC236}">
                <a16:creationId xmlns:a16="http://schemas.microsoft.com/office/drawing/2014/main" id="{73D82A95-BDE5-4B7F-96B8-85F376644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75793"/>
              </p:ext>
            </p:extLst>
          </p:nvPr>
        </p:nvGraphicFramePr>
        <p:xfrm>
          <a:off x="687497" y="1647564"/>
          <a:ext cx="7273379" cy="505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68" name="Graph" r:id="rId3" imgW="4155480" imgH="2886840" progId="Origin50.Graph">
                  <p:embed/>
                </p:oleObj>
              </mc:Choice>
              <mc:Fallback>
                <p:oleObj name="Graph" r:id="rId3" imgW="4155480" imgH="2886840" progId="Origin50.Graph">
                  <p:embed/>
                  <p:pic>
                    <p:nvPicPr>
                      <p:cNvPr id="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l="4613" t="7590" r="6140" b="8720"/>
                      <a:stretch>
                        <a:fillRect/>
                      </a:stretch>
                    </p:blipFill>
                    <p:spPr bwMode="auto">
                      <a:xfrm>
                        <a:off x="687497" y="1647564"/>
                        <a:ext cx="7273379" cy="505166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2">
            <a:extLst>
              <a:ext uri="{FF2B5EF4-FFF2-40B4-BE49-F238E27FC236}">
                <a16:creationId xmlns:a16="http://schemas.microsoft.com/office/drawing/2014/main" id="{0CAFB98B-9D95-4237-9B9E-3AFA4BF23111}"/>
              </a:ext>
            </a:extLst>
          </p:cNvPr>
          <p:cNvSpPr txBox="1">
            <a:spLocks noChangeArrowheads="1"/>
          </p:cNvSpPr>
          <p:nvPr/>
        </p:nvSpPr>
        <p:spPr>
          <a:xfrm>
            <a:off x="836269" y="340968"/>
            <a:ext cx="8424936" cy="572806"/>
          </a:xfrm>
          <a:prstGeom prst="rect">
            <a:avLst/>
          </a:prstGeom>
          <a:ln w="38100" cmpd="dbl">
            <a:noFill/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Tx/>
              <a:buNone/>
              <a:defRPr/>
            </a:pP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——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第二个脉冲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出现在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短时间内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的概率（相对）较大</a:t>
            </a:r>
            <a:endParaRPr lang="zh-CN" altLang="en-US" sz="2800" b="1" dirty="0">
              <a:solidFill>
                <a:srgbClr val="0000FF"/>
              </a:solidFill>
              <a:latin typeface="Times New Roman" pitchFamily="18" charset="0"/>
              <a:ea typeface="华文仿宋" pitchFamily="2" charset="-122"/>
            </a:endParaRPr>
          </a:p>
        </p:txBody>
      </p:sp>
      <p:graphicFrame>
        <p:nvGraphicFramePr>
          <p:cNvPr id="99" name="Object 3">
            <a:extLst>
              <a:ext uri="{FF2B5EF4-FFF2-40B4-BE49-F238E27FC236}">
                <a16:creationId xmlns:a16="http://schemas.microsoft.com/office/drawing/2014/main" id="{C93C173C-6F2B-43E5-BFE0-ED38DFBDF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911058"/>
              </p:ext>
            </p:extLst>
          </p:nvPr>
        </p:nvGraphicFramePr>
        <p:xfrm>
          <a:off x="750141" y="1365412"/>
          <a:ext cx="28321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69" name="Equation" r:id="rId5" imgW="799920" imgH="228600" progId="Equation.DSMT4">
                  <p:embed/>
                </p:oleObj>
              </mc:Choice>
              <mc:Fallback>
                <p:oleObj name="Equation" r:id="rId5" imgW="799920" imgH="228600" progId="Equation.DSMT4">
                  <p:embed/>
                  <p:pic>
                    <p:nvPicPr>
                      <p:cNvPr id="9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141" y="1365412"/>
                        <a:ext cx="2832100" cy="809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0" name="Group 5">
            <a:extLst>
              <a:ext uri="{FF2B5EF4-FFF2-40B4-BE49-F238E27FC236}">
                <a16:creationId xmlns:a16="http://schemas.microsoft.com/office/drawing/2014/main" id="{E5369D77-B1CD-4932-95D6-F8CA8B57D286}"/>
              </a:ext>
            </a:extLst>
          </p:cNvPr>
          <p:cNvGrpSpPr>
            <a:grpSpLocks/>
          </p:cNvGrpSpPr>
          <p:nvPr/>
        </p:nvGrpSpPr>
        <p:grpSpPr bwMode="auto">
          <a:xfrm>
            <a:off x="1278349" y="5025446"/>
            <a:ext cx="2222503" cy="1785939"/>
            <a:chOff x="1029" y="2671"/>
            <a:chExt cx="1400" cy="1125"/>
          </a:xfrm>
        </p:grpSpPr>
        <p:sp>
          <p:nvSpPr>
            <p:cNvPr id="101" name="Line 6">
              <a:extLst>
                <a:ext uri="{FF2B5EF4-FFF2-40B4-BE49-F238E27FC236}">
                  <a16:creationId xmlns:a16="http://schemas.microsoft.com/office/drawing/2014/main" id="{7AAB2C4E-A12D-495E-98DF-3048F1F20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6" y="2671"/>
              <a:ext cx="0" cy="73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102" name="Text Box 7">
              <a:extLst>
                <a:ext uri="{FF2B5EF4-FFF2-40B4-BE49-F238E27FC236}">
                  <a16:creationId xmlns:a16="http://schemas.microsoft.com/office/drawing/2014/main" id="{675E7AD6-5703-4D0B-8CEA-D10B2AB02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7" y="3428"/>
              <a:ext cx="53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</a:rPr>
                <a:t>1/m</a:t>
              </a:r>
            </a:p>
          </p:txBody>
        </p:sp>
        <p:sp>
          <p:nvSpPr>
            <p:cNvPr id="103" name="Text Box 7">
              <a:extLst>
                <a:ext uri="{FF2B5EF4-FFF2-40B4-BE49-F238E27FC236}">
                  <a16:creationId xmlns:a16="http://schemas.microsoft.com/office/drawing/2014/main" id="{02A9AA8D-A00D-4035-8F53-8BFFBA887C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9" y="3390"/>
              <a:ext cx="2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104" name="Group 8">
            <a:extLst>
              <a:ext uri="{FF2B5EF4-FFF2-40B4-BE49-F238E27FC236}">
                <a16:creationId xmlns:a16="http://schemas.microsoft.com/office/drawing/2014/main" id="{36A64717-E832-4F22-897E-4DC07464328D}"/>
              </a:ext>
            </a:extLst>
          </p:cNvPr>
          <p:cNvGrpSpPr>
            <a:grpSpLocks/>
          </p:cNvGrpSpPr>
          <p:nvPr/>
        </p:nvGrpSpPr>
        <p:grpSpPr bwMode="auto">
          <a:xfrm>
            <a:off x="925920" y="4611098"/>
            <a:ext cx="2041525" cy="584198"/>
            <a:chOff x="778" y="2410"/>
            <a:chExt cx="1286" cy="368"/>
          </a:xfrm>
        </p:grpSpPr>
        <p:sp>
          <p:nvSpPr>
            <p:cNvPr id="105" name="Line 9">
              <a:extLst>
                <a:ext uri="{FF2B5EF4-FFF2-40B4-BE49-F238E27FC236}">
                  <a16:creationId xmlns:a16="http://schemas.microsoft.com/office/drawing/2014/main" id="{93D9177A-1AC1-4801-A8F6-3582E8C20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24" y="2659"/>
              <a:ext cx="7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106" name="Text Box 10">
              <a:extLst>
                <a:ext uri="{FF2B5EF4-FFF2-40B4-BE49-F238E27FC236}">
                  <a16:creationId xmlns:a16="http://schemas.microsoft.com/office/drawing/2014/main" id="{C88385EE-25DA-4387-9661-833FF0225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" y="2410"/>
              <a:ext cx="51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</a:rPr>
                <a:t>m/e</a:t>
              </a:r>
            </a:p>
          </p:txBody>
        </p:sp>
      </p:grpSp>
      <p:sp>
        <p:nvSpPr>
          <p:cNvPr id="107" name="Text Box 11">
            <a:extLst>
              <a:ext uri="{FF2B5EF4-FFF2-40B4-BE49-F238E27FC236}">
                <a16:creationId xmlns:a16="http://schemas.microsoft.com/office/drawing/2014/main" id="{886F8EE6-34B1-41B1-88D4-437635BE1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710" y="2385910"/>
            <a:ext cx="5261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</a:rPr>
              <a:t>m</a:t>
            </a: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175EC90-2361-4A62-BEF0-8C30D246F96E}"/>
              </a:ext>
            </a:extLst>
          </p:cNvPr>
          <p:cNvGrpSpPr/>
          <p:nvPr/>
        </p:nvGrpSpPr>
        <p:grpSpPr>
          <a:xfrm>
            <a:off x="7369747" y="1791104"/>
            <a:ext cx="4607844" cy="4047002"/>
            <a:chOff x="6443989" y="1222239"/>
            <a:chExt cx="4607844" cy="4047002"/>
          </a:xfrm>
        </p:grpSpPr>
        <p:sp>
          <p:nvSpPr>
            <p:cNvPr id="109" name="Text Box 12">
              <a:extLst>
                <a:ext uri="{FF2B5EF4-FFF2-40B4-BE49-F238E27FC236}">
                  <a16:creationId xmlns:a16="http://schemas.microsoft.com/office/drawing/2014/main" id="{8E702D9E-2D6D-439F-AE2E-49CCEAED80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3989" y="1222239"/>
              <a:ext cx="13382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期望值：</a:t>
              </a:r>
            </a:p>
          </p:txBody>
        </p:sp>
        <p:graphicFrame>
          <p:nvGraphicFramePr>
            <p:cNvPr id="110" name="Object 13">
              <a:extLst>
                <a:ext uri="{FF2B5EF4-FFF2-40B4-BE49-F238E27FC236}">
                  <a16:creationId xmlns:a16="http://schemas.microsoft.com/office/drawing/2014/main" id="{4BAAD5D1-ED12-417C-AF12-0416155DEC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3667885"/>
                </p:ext>
              </p:extLst>
            </p:nvPr>
          </p:nvGraphicFramePr>
          <p:xfrm>
            <a:off x="7272302" y="1663914"/>
            <a:ext cx="2593975" cy="836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670" name="Equation" r:id="rId7" imgW="1218960" imgH="393480" progId="Equation.DSMT4">
                    <p:embed/>
                  </p:oleObj>
                </mc:Choice>
                <mc:Fallback>
                  <p:oleObj name="Equation" r:id="rId7" imgW="1218960" imgH="393480" progId="Equation.DSMT4">
                    <p:embed/>
                    <p:pic>
                      <p:nvPicPr>
                        <p:cNvPr id="10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2302" y="1663914"/>
                          <a:ext cx="2593975" cy="836613"/>
                        </a:xfrm>
                        <a:prstGeom prst="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" name="Text Box 14">
              <a:extLst>
                <a:ext uri="{FF2B5EF4-FFF2-40B4-BE49-F238E27FC236}">
                  <a16:creationId xmlns:a16="http://schemas.microsoft.com/office/drawing/2014/main" id="{221CBEEE-5A94-4AD0-B7AA-EDF003D6F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3989" y="2541210"/>
              <a:ext cx="98127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方差：</a:t>
              </a:r>
            </a:p>
          </p:txBody>
        </p:sp>
        <p:graphicFrame>
          <p:nvGraphicFramePr>
            <p:cNvPr id="112" name="Object 15">
              <a:extLst>
                <a:ext uri="{FF2B5EF4-FFF2-40B4-BE49-F238E27FC236}">
                  <a16:creationId xmlns:a16="http://schemas.microsoft.com/office/drawing/2014/main" id="{71A49DCD-039D-4E17-8D78-845CD52E52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4463437"/>
                </p:ext>
              </p:extLst>
            </p:nvPr>
          </p:nvGraphicFramePr>
          <p:xfrm>
            <a:off x="7302158" y="2830998"/>
            <a:ext cx="3749675" cy="842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671" name="Equation" r:id="rId9" imgW="1752480" imgH="393480" progId="Equation.DSMT4">
                    <p:embed/>
                  </p:oleObj>
                </mc:Choice>
                <mc:Fallback>
                  <p:oleObj name="Equation" r:id="rId9" imgW="1752480" imgH="393480" progId="Equation.DSMT4">
                    <p:embed/>
                    <p:pic>
                      <p:nvPicPr>
                        <p:cNvPr id="107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2158" y="2830998"/>
                          <a:ext cx="3749675" cy="842962"/>
                        </a:xfrm>
                        <a:prstGeom prst="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BDDD79E7-D7A6-4C6F-8E8D-B84A4E8067CD}"/>
                </a:ext>
              </a:extLst>
            </p:cNvPr>
            <p:cNvGrpSpPr/>
            <p:nvPr/>
          </p:nvGrpSpPr>
          <p:grpSpPr>
            <a:xfrm>
              <a:off x="6443989" y="3709723"/>
              <a:ext cx="3934224" cy="1559518"/>
              <a:chOff x="6443989" y="3709723"/>
              <a:chExt cx="3934224" cy="1559518"/>
            </a:xfrm>
          </p:grpSpPr>
          <p:graphicFrame>
            <p:nvGraphicFramePr>
              <p:cNvPr id="114" name="对象 113">
                <a:extLst>
                  <a:ext uri="{FF2B5EF4-FFF2-40B4-BE49-F238E27FC236}">
                    <a16:creationId xmlns:a16="http://schemas.microsoft.com/office/drawing/2014/main" id="{57FA4222-034D-4516-B731-62D477DD6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3745859"/>
                  </p:ext>
                </p:extLst>
              </p:nvPr>
            </p:nvGraphicFramePr>
            <p:xfrm>
              <a:off x="7379425" y="4210378"/>
              <a:ext cx="2998788" cy="1058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4672" name="Equation" r:id="rId11" imgW="1295280" imgH="457200" progId="Equation.DSMT4">
                      <p:embed/>
                    </p:oleObj>
                  </mc:Choice>
                  <mc:Fallback>
                    <p:oleObj name="Equation" r:id="rId11" imgW="1295280" imgH="457200" progId="Equation.DSMT4">
                      <p:embed/>
                      <p:pic>
                        <p:nvPicPr>
                          <p:cNvPr id="109" name="对象 10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379425" y="4210378"/>
                            <a:ext cx="2998788" cy="1058863"/>
                          </a:xfrm>
                          <a:prstGeom prst="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5" name="Text Box 14">
                <a:extLst>
                  <a:ext uri="{FF2B5EF4-FFF2-40B4-BE49-F238E27FC236}">
                    <a16:creationId xmlns:a16="http://schemas.microsoft.com/office/drawing/2014/main" id="{F7F5981F-04F4-4388-AC91-95B9243CC8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43989" y="3709723"/>
                <a:ext cx="2664297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相对均方根方差：</a:t>
                </a:r>
              </a:p>
            </p:txBody>
          </p:sp>
        </p:grpSp>
      </p:grpSp>
      <p:sp>
        <p:nvSpPr>
          <p:cNvPr id="116" name="标题 1">
            <a:extLst>
              <a:ext uri="{FF2B5EF4-FFF2-40B4-BE49-F238E27FC236}">
                <a16:creationId xmlns:a16="http://schemas.microsoft.com/office/drawing/2014/main" id="{AA2F8419-32FE-4578-9344-2DEA64680021}"/>
              </a:ext>
            </a:extLst>
          </p:cNvPr>
          <p:cNvSpPr txBox="1">
            <a:spLocks/>
          </p:cNvSpPr>
          <p:nvPr/>
        </p:nvSpPr>
        <p:spPr>
          <a:xfrm>
            <a:off x="4144452" y="992932"/>
            <a:ext cx="7632848" cy="531587"/>
          </a:xfrm>
          <a:custGeom>
            <a:avLst/>
            <a:gdLst>
              <a:gd name="connsiteX0" fmla="*/ 0 w 7632848"/>
              <a:gd name="connsiteY0" fmla="*/ 0 h 531587"/>
              <a:gd name="connsiteX1" fmla="*/ 739799 w 7632848"/>
              <a:gd name="connsiteY1" fmla="*/ 0 h 531587"/>
              <a:gd name="connsiteX2" fmla="*/ 1097956 w 7632848"/>
              <a:gd name="connsiteY2" fmla="*/ 0 h 531587"/>
              <a:gd name="connsiteX3" fmla="*/ 1837755 w 7632848"/>
              <a:gd name="connsiteY3" fmla="*/ 0 h 531587"/>
              <a:gd name="connsiteX4" fmla="*/ 2195912 w 7632848"/>
              <a:gd name="connsiteY4" fmla="*/ 0 h 531587"/>
              <a:gd name="connsiteX5" fmla="*/ 2554068 w 7632848"/>
              <a:gd name="connsiteY5" fmla="*/ 0 h 531587"/>
              <a:gd name="connsiteX6" fmla="*/ 2912225 w 7632848"/>
              <a:gd name="connsiteY6" fmla="*/ 0 h 531587"/>
              <a:gd name="connsiteX7" fmla="*/ 3652024 w 7632848"/>
              <a:gd name="connsiteY7" fmla="*/ 0 h 531587"/>
              <a:gd name="connsiteX8" fmla="*/ 4239166 w 7632848"/>
              <a:gd name="connsiteY8" fmla="*/ 0 h 531587"/>
              <a:gd name="connsiteX9" fmla="*/ 4826309 w 7632848"/>
              <a:gd name="connsiteY9" fmla="*/ 0 h 531587"/>
              <a:gd name="connsiteX10" fmla="*/ 5489779 w 7632848"/>
              <a:gd name="connsiteY10" fmla="*/ 0 h 531587"/>
              <a:gd name="connsiteX11" fmla="*/ 6153250 w 7632848"/>
              <a:gd name="connsiteY11" fmla="*/ 0 h 531587"/>
              <a:gd name="connsiteX12" fmla="*/ 6893049 w 7632848"/>
              <a:gd name="connsiteY12" fmla="*/ 0 h 531587"/>
              <a:gd name="connsiteX13" fmla="*/ 7632848 w 7632848"/>
              <a:gd name="connsiteY13" fmla="*/ 0 h 531587"/>
              <a:gd name="connsiteX14" fmla="*/ 7632848 w 7632848"/>
              <a:gd name="connsiteY14" fmla="*/ 531587 h 531587"/>
              <a:gd name="connsiteX15" fmla="*/ 7198363 w 7632848"/>
              <a:gd name="connsiteY15" fmla="*/ 531587 h 531587"/>
              <a:gd name="connsiteX16" fmla="*/ 6687549 w 7632848"/>
              <a:gd name="connsiteY16" fmla="*/ 531587 h 531587"/>
              <a:gd name="connsiteX17" fmla="*/ 6100407 w 7632848"/>
              <a:gd name="connsiteY17" fmla="*/ 531587 h 531587"/>
              <a:gd name="connsiteX18" fmla="*/ 5665922 w 7632848"/>
              <a:gd name="connsiteY18" fmla="*/ 531587 h 531587"/>
              <a:gd name="connsiteX19" fmla="*/ 4926123 w 7632848"/>
              <a:gd name="connsiteY19" fmla="*/ 531587 h 531587"/>
              <a:gd name="connsiteX20" fmla="*/ 4415309 w 7632848"/>
              <a:gd name="connsiteY20" fmla="*/ 531587 h 531587"/>
              <a:gd name="connsiteX21" fmla="*/ 3751838 w 7632848"/>
              <a:gd name="connsiteY21" fmla="*/ 531587 h 531587"/>
              <a:gd name="connsiteX22" fmla="*/ 3317353 w 7632848"/>
              <a:gd name="connsiteY22" fmla="*/ 531587 h 531587"/>
              <a:gd name="connsiteX23" fmla="*/ 2882868 w 7632848"/>
              <a:gd name="connsiteY23" fmla="*/ 531587 h 531587"/>
              <a:gd name="connsiteX24" fmla="*/ 2143069 w 7632848"/>
              <a:gd name="connsiteY24" fmla="*/ 531587 h 531587"/>
              <a:gd name="connsiteX25" fmla="*/ 1403270 w 7632848"/>
              <a:gd name="connsiteY25" fmla="*/ 531587 h 531587"/>
              <a:gd name="connsiteX26" fmla="*/ 1045113 w 7632848"/>
              <a:gd name="connsiteY26" fmla="*/ 531587 h 531587"/>
              <a:gd name="connsiteX27" fmla="*/ 0 w 7632848"/>
              <a:gd name="connsiteY27" fmla="*/ 531587 h 531587"/>
              <a:gd name="connsiteX28" fmla="*/ 0 w 7632848"/>
              <a:gd name="connsiteY28" fmla="*/ 0 h 53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632848" h="531587" fill="none" extrusionOk="0">
                <a:moveTo>
                  <a:pt x="0" y="0"/>
                </a:moveTo>
                <a:cubicBezTo>
                  <a:pt x="353674" y="-2975"/>
                  <a:pt x="504974" y="32425"/>
                  <a:pt x="739799" y="0"/>
                </a:cubicBezTo>
                <a:cubicBezTo>
                  <a:pt x="974624" y="-32425"/>
                  <a:pt x="1016386" y="19621"/>
                  <a:pt x="1097956" y="0"/>
                </a:cubicBezTo>
                <a:cubicBezTo>
                  <a:pt x="1179526" y="-19621"/>
                  <a:pt x="1554059" y="70791"/>
                  <a:pt x="1837755" y="0"/>
                </a:cubicBezTo>
                <a:cubicBezTo>
                  <a:pt x="2121451" y="-70791"/>
                  <a:pt x="2078114" y="28806"/>
                  <a:pt x="2195912" y="0"/>
                </a:cubicBezTo>
                <a:cubicBezTo>
                  <a:pt x="2313710" y="-28806"/>
                  <a:pt x="2398957" y="34949"/>
                  <a:pt x="2554068" y="0"/>
                </a:cubicBezTo>
                <a:cubicBezTo>
                  <a:pt x="2709179" y="-34949"/>
                  <a:pt x="2759903" y="13920"/>
                  <a:pt x="2912225" y="0"/>
                </a:cubicBezTo>
                <a:cubicBezTo>
                  <a:pt x="3064547" y="-13920"/>
                  <a:pt x="3458876" y="26756"/>
                  <a:pt x="3652024" y="0"/>
                </a:cubicBezTo>
                <a:cubicBezTo>
                  <a:pt x="3845172" y="-26756"/>
                  <a:pt x="3977391" y="69264"/>
                  <a:pt x="4239166" y="0"/>
                </a:cubicBezTo>
                <a:cubicBezTo>
                  <a:pt x="4500941" y="-69264"/>
                  <a:pt x="4608004" y="8026"/>
                  <a:pt x="4826309" y="0"/>
                </a:cubicBezTo>
                <a:cubicBezTo>
                  <a:pt x="5044614" y="-8026"/>
                  <a:pt x="5160239" y="71038"/>
                  <a:pt x="5489779" y="0"/>
                </a:cubicBezTo>
                <a:cubicBezTo>
                  <a:pt x="5819319" y="-71038"/>
                  <a:pt x="5891024" y="13161"/>
                  <a:pt x="6153250" y="0"/>
                </a:cubicBezTo>
                <a:cubicBezTo>
                  <a:pt x="6415476" y="-13161"/>
                  <a:pt x="6567310" y="62678"/>
                  <a:pt x="6893049" y="0"/>
                </a:cubicBezTo>
                <a:cubicBezTo>
                  <a:pt x="7218788" y="-62678"/>
                  <a:pt x="7387818" y="86514"/>
                  <a:pt x="7632848" y="0"/>
                </a:cubicBezTo>
                <a:cubicBezTo>
                  <a:pt x="7641860" y="133312"/>
                  <a:pt x="7604653" y="282605"/>
                  <a:pt x="7632848" y="531587"/>
                </a:cubicBezTo>
                <a:cubicBezTo>
                  <a:pt x="7531686" y="535401"/>
                  <a:pt x="7297730" y="512287"/>
                  <a:pt x="7198363" y="531587"/>
                </a:cubicBezTo>
                <a:cubicBezTo>
                  <a:pt x="7098997" y="550887"/>
                  <a:pt x="6854863" y="519233"/>
                  <a:pt x="6687549" y="531587"/>
                </a:cubicBezTo>
                <a:cubicBezTo>
                  <a:pt x="6520235" y="543941"/>
                  <a:pt x="6383206" y="478123"/>
                  <a:pt x="6100407" y="531587"/>
                </a:cubicBezTo>
                <a:cubicBezTo>
                  <a:pt x="5817608" y="585051"/>
                  <a:pt x="5753015" y="520809"/>
                  <a:pt x="5665922" y="531587"/>
                </a:cubicBezTo>
                <a:cubicBezTo>
                  <a:pt x="5578830" y="542365"/>
                  <a:pt x="5189766" y="472392"/>
                  <a:pt x="4926123" y="531587"/>
                </a:cubicBezTo>
                <a:cubicBezTo>
                  <a:pt x="4662480" y="590782"/>
                  <a:pt x="4661313" y="491534"/>
                  <a:pt x="4415309" y="531587"/>
                </a:cubicBezTo>
                <a:cubicBezTo>
                  <a:pt x="4169305" y="571640"/>
                  <a:pt x="4028621" y="517089"/>
                  <a:pt x="3751838" y="531587"/>
                </a:cubicBezTo>
                <a:cubicBezTo>
                  <a:pt x="3475055" y="546085"/>
                  <a:pt x="3517618" y="527298"/>
                  <a:pt x="3317353" y="531587"/>
                </a:cubicBezTo>
                <a:cubicBezTo>
                  <a:pt x="3117088" y="535876"/>
                  <a:pt x="3027405" y="507988"/>
                  <a:pt x="2882868" y="531587"/>
                </a:cubicBezTo>
                <a:cubicBezTo>
                  <a:pt x="2738331" y="555186"/>
                  <a:pt x="2295744" y="444285"/>
                  <a:pt x="2143069" y="531587"/>
                </a:cubicBezTo>
                <a:cubicBezTo>
                  <a:pt x="1990394" y="618889"/>
                  <a:pt x="1555224" y="497809"/>
                  <a:pt x="1403270" y="531587"/>
                </a:cubicBezTo>
                <a:cubicBezTo>
                  <a:pt x="1251316" y="565365"/>
                  <a:pt x="1176923" y="522321"/>
                  <a:pt x="1045113" y="531587"/>
                </a:cubicBezTo>
                <a:cubicBezTo>
                  <a:pt x="913303" y="540853"/>
                  <a:pt x="295208" y="438385"/>
                  <a:pt x="0" y="531587"/>
                </a:cubicBezTo>
                <a:cubicBezTo>
                  <a:pt x="-45425" y="394657"/>
                  <a:pt x="54736" y="110381"/>
                  <a:pt x="0" y="0"/>
                </a:cubicBezTo>
                <a:close/>
              </a:path>
              <a:path w="7632848" h="531587" stroke="0" extrusionOk="0">
                <a:moveTo>
                  <a:pt x="0" y="0"/>
                </a:moveTo>
                <a:cubicBezTo>
                  <a:pt x="233270" y="-47138"/>
                  <a:pt x="316523" y="32050"/>
                  <a:pt x="587142" y="0"/>
                </a:cubicBezTo>
                <a:cubicBezTo>
                  <a:pt x="857761" y="-32050"/>
                  <a:pt x="995676" y="42730"/>
                  <a:pt x="1097956" y="0"/>
                </a:cubicBezTo>
                <a:cubicBezTo>
                  <a:pt x="1200236" y="-42730"/>
                  <a:pt x="1545840" y="37964"/>
                  <a:pt x="1685098" y="0"/>
                </a:cubicBezTo>
                <a:cubicBezTo>
                  <a:pt x="1824356" y="-37964"/>
                  <a:pt x="2078326" y="31247"/>
                  <a:pt x="2424897" y="0"/>
                </a:cubicBezTo>
                <a:cubicBezTo>
                  <a:pt x="2771468" y="-31247"/>
                  <a:pt x="2752575" y="21687"/>
                  <a:pt x="2859382" y="0"/>
                </a:cubicBezTo>
                <a:cubicBezTo>
                  <a:pt x="2966190" y="-21687"/>
                  <a:pt x="3262912" y="37452"/>
                  <a:pt x="3522853" y="0"/>
                </a:cubicBezTo>
                <a:cubicBezTo>
                  <a:pt x="3782794" y="-37452"/>
                  <a:pt x="3857023" y="5595"/>
                  <a:pt x="4033667" y="0"/>
                </a:cubicBezTo>
                <a:cubicBezTo>
                  <a:pt x="4210311" y="-5595"/>
                  <a:pt x="4419813" y="67789"/>
                  <a:pt x="4620809" y="0"/>
                </a:cubicBezTo>
                <a:cubicBezTo>
                  <a:pt x="4821805" y="-67789"/>
                  <a:pt x="5089954" y="46410"/>
                  <a:pt x="5284279" y="0"/>
                </a:cubicBezTo>
                <a:cubicBezTo>
                  <a:pt x="5478604" y="-46410"/>
                  <a:pt x="5696737" y="20391"/>
                  <a:pt x="5871422" y="0"/>
                </a:cubicBezTo>
                <a:cubicBezTo>
                  <a:pt x="6046107" y="-20391"/>
                  <a:pt x="6247442" y="55079"/>
                  <a:pt x="6458564" y="0"/>
                </a:cubicBezTo>
                <a:cubicBezTo>
                  <a:pt x="6669686" y="-55079"/>
                  <a:pt x="6913195" y="44040"/>
                  <a:pt x="7045706" y="0"/>
                </a:cubicBezTo>
                <a:cubicBezTo>
                  <a:pt x="7178217" y="-44040"/>
                  <a:pt x="7493669" y="39022"/>
                  <a:pt x="7632848" y="0"/>
                </a:cubicBezTo>
                <a:cubicBezTo>
                  <a:pt x="7640898" y="163922"/>
                  <a:pt x="7573125" y="419700"/>
                  <a:pt x="7632848" y="531587"/>
                </a:cubicBezTo>
                <a:cubicBezTo>
                  <a:pt x="7397184" y="543668"/>
                  <a:pt x="7365637" y="526047"/>
                  <a:pt x="7122034" y="531587"/>
                </a:cubicBezTo>
                <a:cubicBezTo>
                  <a:pt x="6878431" y="537127"/>
                  <a:pt x="6607166" y="505151"/>
                  <a:pt x="6382235" y="531587"/>
                </a:cubicBezTo>
                <a:cubicBezTo>
                  <a:pt x="6157304" y="558023"/>
                  <a:pt x="6089655" y="494017"/>
                  <a:pt x="5871422" y="531587"/>
                </a:cubicBezTo>
                <a:cubicBezTo>
                  <a:pt x="5653189" y="569157"/>
                  <a:pt x="5608705" y="512389"/>
                  <a:pt x="5436936" y="531587"/>
                </a:cubicBezTo>
                <a:cubicBezTo>
                  <a:pt x="5265167" y="550785"/>
                  <a:pt x="5165459" y="505995"/>
                  <a:pt x="5078780" y="531587"/>
                </a:cubicBezTo>
                <a:cubicBezTo>
                  <a:pt x="4992101" y="557179"/>
                  <a:pt x="4719424" y="524160"/>
                  <a:pt x="4491637" y="531587"/>
                </a:cubicBezTo>
                <a:cubicBezTo>
                  <a:pt x="4263850" y="539014"/>
                  <a:pt x="4180929" y="524768"/>
                  <a:pt x="4057152" y="531587"/>
                </a:cubicBezTo>
                <a:cubicBezTo>
                  <a:pt x="3933375" y="538406"/>
                  <a:pt x="3752053" y="528808"/>
                  <a:pt x="3470010" y="531587"/>
                </a:cubicBezTo>
                <a:cubicBezTo>
                  <a:pt x="3187967" y="534366"/>
                  <a:pt x="3248296" y="481995"/>
                  <a:pt x="3035525" y="531587"/>
                </a:cubicBezTo>
                <a:cubicBezTo>
                  <a:pt x="2822754" y="581179"/>
                  <a:pt x="2773443" y="479972"/>
                  <a:pt x="2524711" y="531587"/>
                </a:cubicBezTo>
                <a:cubicBezTo>
                  <a:pt x="2275979" y="583202"/>
                  <a:pt x="2146535" y="461406"/>
                  <a:pt x="1861241" y="531587"/>
                </a:cubicBezTo>
                <a:cubicBezTo>
                  <a:pt x="1575947" y="601768"/>
                  <a:pt x="1400816" y="478141"/>
                  <a:pt x="1121442" y="531587"/>
                </a:cubicBezTo>
                <a:cubicBezTo>
                  <a:pt x="842068" y="585033"/>
                  <a:pt x="325648" y="470053"/>
                  <a:pt x="0" y="531587"/>
                </a:cubicBezTo>
                <a:cubicBezTo>
                  <a:pt x="-38376" y="366700"/>
                  <a:pt x="11973" y="222658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8179674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下一个信号“马上”就来！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我们也许要会担心点什么了？</a:t>
            </a:r>
          </a:p>
        </p:txBody>
      </p:sp>
    </p:spTree>
    <p:extLst>
      <p:ext uri="{BB962C8B-B14F-4D97-AF65-F5344CB8AC3E}">
        <p14:creationId xmlns:p14="http://schemas.microsoft.com/office/powerpoint/2010/main" val="180911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13075" y="1"/>
            <a:ext cx="3378925" cy="58347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因为“死时间”的存在，我们必然          会丢失计数！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8321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7.5 </a:t>
            </a:r>
            <a:r>
              <a:rPr lang="zh-CN" altLang="en-US" dirty="0"/>
              <a:t>辐射粒子与信号的时间分布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679801" y="1"/>
            <a:ext cx="3133274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相邻两个信号脉冲的时间间隔</a:t>
            </a:r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EA131843-AE73-4E1B-9F6D-B51EA131F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24" y="393489"/>
            <a:ext cx="12001223" cy="131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分辨时间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(resolving time)</a:t>
            </a:r>
            <a:r>
              <a:rPr kumimoji="1" lang="el-GR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 </a:t>
            </a:r>
            <a:r>
              <a:rPr kumimoji="1" lang="el-GR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τ</a:t>
            </a: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测量系统对入射粒子的响应时间，在这个时间内，系统无法再处理其它射线信号。</a:t>
            </a:r>
            <a:endParaRPr kumimoji="1" lang="zh-CN" altLang="en-US" sz="2800" b="1" dirty="0">
              <a:solidFill>
                <a:srgbClr val="FF0000"/>
              </a:solidFill>
              <a:latin typeface="Times New Roman" pitchFamily="18" charset="0"/>
              <a:ea typeface="华文仿宋" pitchFamily="2" charset="-122"/>
              <a:cs typeface="Times New Roman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55A1D35-1826-46DC-8696-98AD4C95B7EE}"/>
              </a:ext>
            </a:extLst>
          </p:cNvPr>
          <p:cNvCxnSpPr/>
          <p:nvPr/>
        </p:nvCxnSpPr>
        <p:spPr>
          <a:xfrm>
            <a:off x="373600" y="3956703"/>
            <a:ext cx="7272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多边形 27">
            <a:extLst>
              <a:ext uri="{FF2B5EF4-FFF2-40B4-BE49-F238E27FC236}">
                <a16:creationId xmlns:a16="http://schemas.microsoft.com/office/drawing/2014/main" id="{1D97284A-3754-434E-BF5B-6D81531689A5}"/>
              </a:ext>
            </a:extLst>
          </p:cNvPr>
          <p:cNvSpPr/>
          <p:nvPr/>
        </p:nvSpPr>
        <p:spPr>
          <a:xfrm>
            <a:off x="661632" y="3108852"/>
            <a:ext cx="1713965" cy="833831"/>
          </a:xfrm>
          <a:custGeom>
            <a:avLst/>
            <a:gdLst>
              <a:gd name="connsiteX0" fmla="*/ 0 w 5205506"/>
              <a:gd name="connsiteY0" fmla="*/ 833831 h 833831"/>
              <a:gd name="connsiteX1" fmla="*/ 555812 w 5205506"/>
              <a:gd name="connsiteY1" fmla="*/ 134584 h 833831"/>
              <a:gd name="connsiteX2" fmla="*/ 1565836 w 5205506"/>
              <a:gd name="connsiteY2" fmla="*/ 32984 h 833831"/>
              <a:gd name="connsiteX3" fmla="*/ 3567953 w 5205506"/>
              <a:gd name="connsiteY3" fmla="*/ 535007 h 833831"/>
              <a:gd name="connsiteX4" fmla="*/ 5205506 w 5205506"/>
              <a:gd name="connsiteY4" fmla="*/ 827855 h 8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5506" h="833831">
                <a:moveTo>
                  <a:pt x="0" y="833831"/>
                </a:moveTo>
                <a:cubicBezTo>
                  <a:pt x="147419" y="550944"/>
                  <a:pt x="294839" y="268058"/>
                  <a:pt x="555812" y="134584"/>
                </a:cubicBezTo>
                <a:cubicBezTo>
                  <a:pt x="816785" y="1110"/>
                  <a:pt x="1063813" y="-33753"/>
                  <a:pt x="1565836" y="32984"/>
                </a:cubicBezTo>
                <a:cubicBezTo>
                  <a:pt x="2067860" y="99721"/>
                  <a:pt x="2961341" y="402528"/>
                  <a:pt x="3567953" y="535007"/>
                </a:cubicBezTo>
                <a:cubicBezTo>
                  <a:pt x="4174565" y="667485"/>
                  <a:pt x="4690035" y="747670"/>
                  <a:pt x="5205506" y="82785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9036AC2-D414-4748-B99B-C2C0DC53C53D}"/>
              </a:ext>
            </a:extLst>
          </p:cNvPr>
          <p:cNvCxnSpPr/>
          <p:nvPr/>
        </p:nvCxnSpPr>
        <p:spPr>
          <a:xfrm>
            <a:off x="445608" y="2677533"/>
            <a:ext cx="7272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>
            <a:extLst>
              <a:ext uri="{FF2B5EF4-FFF2-40B4-BE49-F238E27FC236}">
                <a16:creationId xmlns:a16="http://schemas.microsoft.com/office/drawing/2014/main" id="{10964CD3-9F46-420A-80BE-A7516E63EC2C}"/>
              </a:ext>
            </a:extLst>
          </p:cNvPr>
          <p:cNvSpPr/>
          <p:nvPr/>
        </p:nvSpPr>
        <p:spPr>
          <a:xfrm>
            <a:off x="5788427" y="2736759"/>
            <a:ext cx="1713965" cy="1219944"/>
          </a:xfrm>
          <a:custGeom>
            <a:avLst/>
            <a:gdLst>
              <a:gd name="connsiteX0" fmla="*/ 0 w 5205506"/>
              <a:gd name="connsiteY0" fmla="*/ 833831 h 833831"/>
              <a:gd name="connsiteX1" fmla="*/ 555812 w 5205506"/>
              <a:gd name="connsiteY1" fmla="*/ 134584 h 833831"/>
              <a:gd name="connsiteX2" fmla="*/ 1565836 w 5205506"/>
              <a:gd name="connsiteY2" fmla="*/ 32984 h 833831"/>
              <a:gd name="connsiteX3" fmla="*/ 3567953 w 5205506"/>
              <a:gd name="connsiteY3" fmla="*/ 535007 h 833831"/>
              <a:gd name="connsiteX4" fmla="*/ 5205506 w 5205506"/>
              <a:gd name="connsiteY4" fmla="*/ 827855 h 8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5506" h="833831">
                <a:moveTo>
                  <a:pt x="0" y="833831"/>
                </a:moveTo>
                <a:cubicBezTo>
                  <a:pt x="147419" y="550944"/>
                  <a:pt x="294839" y="268058"/>
                  <a:pt x="555812" y="134584"/>
                </a:cubicBezTo>
                <a:cubicBezTo>
                  <a:pt x="816785" y="1110"/>
                  <a:pt x="1063813" y="-33753"/>
                  <a:pt x="1565836" y="32984"/>
                </a:cubicBezTo>
                <a:cubicBezTo>
                  <a:pt x="2067860" y="99721"/>
                  <a:pt x="2961341" y="402528"/>
                  <a:pt x="3567953" y="535007"/>
                </a:cubicBezTo>
                <a:cubicBezTo>
                  <a:pt x="4174565" y="667485"/>
                  <a:pt x="4690035" y="747670"/>
                  <a:pt x="5205506" y="82785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任意多边形 30">
            <a:extLst>
              <a:ext uri="{FF2B5EF4-FFF2-40B4-BE49-F238E27FC236}">
                <a16:creationId xmlns:a16="http://schemas.microsoft.com/office/drawing/2014/main" id="{4B45EF28-56DE-4442-81C5-5FF685DC6FE1}"/>
              </a:ext>
            </a:extLst>
          </p:cNvPr>
          <p:cNvSpPr/>
          <p:nvPr/>
        </p:nvSpPr>
        <p:spPr>
          <a:xfrm>
            <a:off x="1541383" y="3470860"/>
            <a:ext cx="1713965" cy="499864"/>
          </a:xfrm>
          <a:custGeom>
            <a:avLst/>
            <a:gdLst>
              <a:gd name="connsiteX0" fmla="*/ 0 w 5205506"/>
              <a:gd name="connsiteY0" fmla="*/ 833831 h 833831"/>
              <a:gd name="connsiteX1" fmla="*/ 555812 w 5205506"/>
              <a:gd name="connsiteY1" fmla="*/ 134584 h 833831"/>
              <a:gd name="connsiteX2" fmla="*/ 1565836 w 5205506"/>
              <a:gd name="connsiteY2" fmla="*/ 32984 h 833831"/>
              <a:gd name="connsiteX3" fmla="*/ 3567953 w 5205506"/>
              <a:gd name="connsiteY3" fmla="*/ 535007 h 833831"/>
              <a:gd name="connsiteX4" fmla="*/ 5205506 w 5205506"/>
              <a:gd name="connsiteY4" fmla="*/ 827855 h 8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5506" h="833831">
                <a:moveTo>
                  <a:pt x="0" y="833831"/>
                </a:moveTo>
                <a:cubicBezTo>
                  <a:pt x="147419" y="550944"/>
                  <a:pt x="294839" y="268058"/>
                  <a:pt x="555812" y="134584"/>
                </a:cubicBezTo>
                <a:cubicBezTo>
                  <a:pt x="816785" y="1110"/>
                  <a:pt x="1063813" y="-33753"/>
                  <a:pt x="1565836" y="32984"/>
                </a:cubicBezTo>
                <a:cubicBezTo>
                  <a:pt x="2067860" y="99721"/>
                  <a:pt x="2961341" y="402528"/>
                  <a:pt x="3567953" y="535007"/>
                </a:cubicBezTo>
                <a:cubicBezTo>
                  <a:pt x="4174565" y="667485"/>
                  <a:pt x="4690035" y="747670"/>
                  <a:pt x="5205506" y="827855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7204351-CBBD-48AD-92C1-396D8E06E6F9}"/>
              </a:ext>
            </a:extLst>
          </p:cNvPr>
          <p:cNvGrpSpPr/>
          <p:nvPr/>
        </p:nvGrpSpPr>
        <p:grpSpPr>
          <a:xfrm>
            <a:off x="661632" y="2205152"/>
            <a:ext cx="5126795" cy="468443"/>
            <a:chOff x="1043608" y="1944539"/>
            <a:chExt cx="5126795" cy="1008112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1897E69-6E90-4A67-A0FA-027335ACBFAE}"/>
                </a:ext>
              </a:extLst>
            </p:cNvPr>
            <p:cNvCxnSpPr/>
            <p:nvPr/>
          </p:nvCxnSpPr>
          <p:spPr>
            <a:xfrm flipV="1">
              <a:off x="1043608" y="1944539"/>
              <a:ext cx="0" cy="100811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91D952B8-25F4-4731-975A-1494F1CC0F84}"/>
                </a:ext>
              </a:extLst>
            </p:cNvPr>
            <p:cNvCxnSpPr/>
            <p:nvPr/>
          </p:nvCxnSpPr>
          <p:spPr>
            <a:xfrm flipV="1">
              <a:off x="1923359" y="1944539"/>
              <a:ext cx="0" cy="100811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0DF73CEC-B152-4AFD-9313-B746E35B7614}"/>
                </a:ext>
              </a:extLst>
            </p:cNvPr>
            <p:cNvCxnSpPr/>
            <p:nvPr/>
          </p:nvCxnSpPr>
          <p:spPr>
            <a:xfrm flipV="1">
              <a:off x="6170403" y="1944539"/>
              <a:ext cx="0" cy="100811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EC6AC8FB-9731-4FA2-AAFA-0A97E34B9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326708"/>
              </p:ext>
            </p:extLst>
          </p:nvPr>
        </p:nvGraphicFramePr>
        <p:xfrm>
          <a:off x="347605" y="1902890"/>
          <a:ext cx="1048848" cy="37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0" name="Equation" r:id="rId3" imgW="634680" imgH="228600" progId="Equation.DSMT4">
                  <p:embed/>
                </p:oleObj>
              </mc:Choice>
              <mc:Fallback>
                <p:oleObj name="Equation" r:id="rId3" imgW="634680" imgH="228600" progId="Equation.DSMT4">
                  <p:embed/>
                  <p:pic>
                    <p:nvPicPr>
                      <p:cNvPr id="36" name="对象 3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605" y="1902890"/>
                        <a:ext cx="1048848" cy="37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21724CDC-6801-4BD5-8BE1-606C3DC8E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908634"/>
              </p:ext>
            </p:extLst>
          </p:nvPr>
        </p:nvGraphicFramePr>
        <p:xfrm>
          <a:off x="1589233" y="1953229"/>
          <a:ext cx="1069824" cy="37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1" name="Equation" r:id="rId5" imgW="647640" imgH="228600" progId="Equation.DSMT4">
                  <p:embed/>
                </p:oleObj>
              </mc:Choice>
              <mc:Fallback>
                <p:oleObj name="Equation" r:id="rId5" imgW="647640" imgH="228600" progId="Equation.DSMT4">
                  <p:embed/>
                  <p:pic>
                    <p:nvPicPr>
                      <p:cNvPr id="37" name="对象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233" y="1953229"/>
                        <a:ext cx="1069824" cy="37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70AB548C-D9DB-4996-801B-566C72AFCC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965639"/>
              </p:ext>
            </p:extLst>
          </p:nvPr>
        </p:nvGraphicFramePr>
        <p:xfrm>
          <a:off x="5763877" y="1878769"/>
          <a:ext cx="1048848" cy="37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2" name="Equation" r:id="rId7" imgW="634680" imgH="228600" progId="Equation.DSMT4">
                  <p:embed/>
                </p:oleObj>
              </mc:Choice>
              <mc:Fallback>
                <p:oleObj name="Equation" r:id="rId7" imgW="634680" imgH="228600" progId="Equation.DSMT4">
                  <p:embed/>
                  <p:pic>
                    <p:nvPicPr>
                      <p:cNvPr id="38" name="对象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63877" y="1878769"/>
                        <a:ext cx="1048848" cy="37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左中括号 38">
            <a:extLst>
              <a:ext uri="{FF2B5EF4-FFF2-40B4-BE49-F238E27FC236}">
                <a16:creationId xmlns:a16="http://schemas.microsoft.com/office/drawing/2014/main" id="{044B5995-AB59-4F7F-8CC4-58962B8D5AB0}"/>
              </a:ext>
            </a:extLst>
          </p:cNvPr>
          <p:cNvSpPr/>
          <p:nvPr/>
        </p:nvSpPr>
        <p:spPr>
          <a:xfrm rot="16200000">
            <a:off x="1463527" y="3200712"/>
            <a:ext cx="90159" cy="1693948"/>
          </a:xfrm>
          <a:prstGeom prst="leftBracke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E708AD4-B94B-4A5B-91EA-340920CFE828}"/>
              </a:ext>
            </a:extLst>
          </p:cNvPr>
          <p:cNvSpPr txBox="1"/>
          <p:nvPr/>
        </p:nvSpPr>
        <p:spPr>
          <a:xfrm>
            <a:off x="805648" y="409329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分辨时间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τ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左中括号 40">
            <a:extLst>
              <a:ext uri="{FF2B5EF4-FFF2-40B4-BE49-F238E27FC236}">
                <a16:creationId xmlns:a16="http://schemas.microsoft.com/office/drawing/2014/main" id="{4E6A98C0-BD27-4288-9E4B-BDC8DB2FAC25}"/>
              </a:ext>
            </a:extLst>
          </p:cNvPr>
          <p:cNvSpPr/>
          <p:nvPr/>
        </p:nvSpPr>
        <p:spPr>
          <a:xfrm rot="16200000">
            <a:off x="6599132" y="3239032"/>
            <a:ext cx="90159" cy="1693948"/>
          </a:xfrm>
          <a:prstGeom prst="leftBracke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91DDAF0-B5CB-4480-A7D2-3D0E45D8908D}"/>
              </a:ext>
            </a:extLst>
          </p:cNvPr>
          <p:cNvSpPr txBox="1"/>
          <p:nvPr/>
        </p:nvSpPr>
        <p:spPr>
          <a:xfrm>
            <a:off x="5941253" y="413161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分辨时间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τ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AEB482E-F512-4098-953E-B4E3ED3095B9}"/>
              </a:ext>
            </a:extLst>
          </p:cNvPr>
          <p:cNvGrpSpPr/>
          <p:nvPr/>
        </p:nvGrpSpPr>
        <p:grpSpPr>
          <a:xfrm>
            <a:off x="1741752" y="2795730"/>
            <a:ext cx="4140460" cy="1724255"/>
            <a:chOff x="2123728" y="3231838"/>
            <a:chExt cx="4140460" cy="172425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17931C1-1DB0-4E7A-AD3C-0B73B1B9DE19}"/>
                </a:ext>
              </a:extLst>
            </p:cNvPr>
            <p:cNvSpPr txBox="1"/>
            <p:nvPr/>
          </p:nvSpPr>
          <p:spPr>
            <a:xfrm>
              <a:off x="2123728" y="3231838"/>
              <a:ext cx="4140460" cy="338554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欲被正常计数，该信号之前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时段内应无信号！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10AD72CC-292F-4F87-849A-EB5E6C4CE60C}"/>
                </a:ext>
              </a:extLst>
            </p:cNvPr>
            <p:cNvCxnSpPr>
              <a:stCxn id="44" idx="2"/>
              <a:endCxn id="46" idx="0"/>
            </p:cNvCxnSpPr>
            <p:nvPr/>
          </p:nvCxnSpPr>
          <p:spPr>
            <a:xfrm>
              <a:off x="4193958" y="3570392"/>
              <a:ext cx="1176394" cy="242625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左箭头 45">
              <a:extLst>
                <a:ext uri="{FF2B5EF4-FFF2-40B4-BE49-F238E27FC236}">
                  <a16:creationId xmlns:a16="http://schemas.microsoft.com/office/drawing/2014/main" id="{B381AD81-06F9-4B58-B4DA-9032268C297E}"/>
                </a:ext>
              </a:extLst>
            </p:cNvPr>
            <p:cNvSpPr/>
            <p:nvPr/>
          </p:nvSpPr>
          <p:spPr>
            <a:xfrm>
              <a:off x="4427984" y="3813017"/>
              <a:ext cx="1742419" cy="593816"/>
            </a:xfrm>
            <a:prstGeom prst="leftArrow">
              <a:avLst>
                <a:gd name="adj1" fmla="val 50000"/>
                <a:gd name="adj2" fmla="val 158697"/>
              </a:avLst>
            </a:prstGeom>
            <a:solidFill>
              <a:srgbClr val="CC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左中括号 46">
              <a:extLst>
                <a:ext uri="{FF2B5EF4-FFF2-40B4-BE49-F238E27FC236}">
                  <a16:creationId xmlns:a16="http://schemas.microsoft.com/office/drawing/2014/main" id="{C7167CC6-88D8-415D-80F6-1F3923E0E667}"/>
                </a:ext>
              </a:extLst>
            </p:cNvPr>
            <p:cNvSpPr/>
            <p:nvPr/>
          </p:nvSpPr>
          <p:spPr>
            <a:xfrm rot="16200000">
              <a:off x="5052822" y="3463849"/>
              <a:ext cx="522585" cy="1742418"/>
            </a:xfrm>
            <a:prstGeom prst="leftBracke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0E527B2-3AE3-4BAD-B235-C60865A56A0E}"/>
                </a:ext>
              </a:extLst>
            </p:cNvPr>
            <p:cNvSpPr txBox="1"/>
            <p:nvPr/>
          </p:nvSpPr>
          <p:spPr>
            <a:xfrm>
              <a:off x="4748192" y="4586761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分辨时间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τ</a:t>
              </a:r>
              <a:endPara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0526FE1B-0D13-4323-9043-1E74935E03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297915"/>
              </p:ext>
            </p:extLst>
          </p:nvPr>
        </p:nvGraphicFramePr>
        <p:xfrm>
          <a:off x="8068739" y="1878769"/>
          <a:ext cx="3996162" cy="2570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3" name="Equation" r:id="rId9" imgW="2133360" imgH="1371600" progId="Equation.DSMT4">
                  <p:embed/>
                </p:oleObj>
              </mc:Choice>
              <mc:Fallback>
                <p:oleObj name="Equation" r:id="rId9" imgW="2133360" imgH="1371600" progId="Equation.DSMT4">
                  <p:embed/>
                  <p:pic>
                    <p:nvPicPr>
                      <p:cNvPr id="49" name="对象 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68739" y="1878769"/>
                        <a:ext cx="3996162" cy="257080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组合 49">
            <a:extLst>
              <a:ext uri="{FF2B5EF4-FFF2-40B4-BE49-F238E27FC236}">
                <a16:creationId xmlns:a16="http://schemas.microsoft.com/office/drawing/2014/main" id="{5B7C1E91-600E-452B-A3B3-606BF84FA0C4}"/>
              </a:ext>
            </a:extLst>
          </p:cNvPr>
          <p:cNvGrpSpPr/>
          <p:nvPr/>
        </p:nvGrpSpPr>
        <p:grpSpPr>
          <a:xfrm>
            <a:off x="159372" y="4801603"/>
            <a:ext cx="10773439" cy="1749346"/>
            <a:chOff x="-710714" y="4998638"/>
            <a:chExt cx="10773439" cy="1749346"/>
          </a:xfrm>
        </p:grpSpPr>
        <p:sp>
          <p:nvSpPr>
            <p:cNvPr id="51" name="Text Box 13">
              <a:extLst>
                <a:ext uri="{FF2B5EF4-FFF2-40B4-BE49-F238E27FC236}">
                  <a16:creationId xmlns:a16="http://schemas.microsoft.com/office/drawing/2014/main" id="{819DC3D6-CFDD-430F-9487-FDC5F09F2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10714" y="4998638"/>
              <a:ext cx="2417953" cy="1716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kumimoji="1"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若</a:t>
              </a:r>
              <a:endPara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542925" eaLnBrk="1" hangingPunct="1">
                <a:lnSpc>
                  <a:spcPct val="130000"/>
                </a:lnSpc>
              </a:pPr>
              <a:r>
                <a:rPr kumimoji="1"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r>
                <a:rPr kumimoji="1"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=10</a:t>
              </a:r>
              <a:r>
                <a:rPr kumimoji="1" lang="en-US" altLang="zh-CN" sz="2800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6</a:t>
              </a:r>
              <a:r>
                <a:rPr kumimoji="1"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cps</a:t>
              </a:r>
              <a:r>
                <a:rPr kumimoji="1"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kumimoji="1"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τ=1μs</a:t>
              </a:r>
              <a:endPara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BFF7FA2-B8EA-49E0-ABA7-FE1A5A398BF5}"/>
                </a:ext>
              </a:extLst>
            </p:cNvPr>
            <p:cNvGrpSpPr/>
            <p:nvPr/>
          </p:nvGrpSpPr>
          <p:grpSpPr>
            <a:xfrm>
              <a:off x="2222448" y="5156830"/>
              <a:ext cx="6996720" cy="565655"/>
              <a:chOff x="2222448" y="5272022"/>
              <a:chExt cx="6996720" cy="565655"/>
            </a:xfrm>
          </p:grpSpPr>
          <p:graphicFrame>
            <p:nvGraphicFramePr>
              <p:cNvPr id="57" name="对象 56">
                <a:extLst>
                  <a:ext uri="{FF2B5EF4-FFF2-40B4-BE49-F238E27FC236}">
                    <a16:creationId xmlns:a16="http://schemas.microsoft.com/office/drawing/2014/main" id="{5A61882C-AF9A-4D77-94EB-75F5A3D5BC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5635032"/>
                  </p:ext>
                </p:extLst>
              </p:nvPr>
            </p:nvGraphicFramePr>
            <p:xfrm>
              <a:off x="5858516" y="5272022"/>
              <a:ext cx="3360652" cy="5656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5934" name="Equation" r:id="rId11" imgW="1358640" imgH="228600" progId="Equation.DSMT4">
                      <p:embed/>
                    </p:oleObj>
                  </mc:Choice>
                  <mc:Fallback>
                    <p:oleObj name="Equation" r:id="rId11" imgW="1358640" imgH="228600" progId="Equation.DSMT4">
                      <p:embed/>
                      <p:pic>
                        <p:nvPicPr>
                          <p:cNvPr id="57" name="对象 56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5858516" y="5272022"/>
                            <a:ext cx="3360652" cy="56565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85E0222D-7C83-4B02-8C54-EEEB6CC9C932}"/>
                  </a:ext>
                </a:extLst>
              </p:cNvPr>
              <p:cNvSpPr/>
              <p:nvPr/>
            </p:nvSpPr>
            <p:spPr>
              <a:xfrm>
                <a:off x="2222448" y="5359122"/>
                <a:ext cx="37240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测量计数率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入射计数率：</a:t>
                </a: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DCC1EF8-36BB-435B-A189-F8D4561C331D}"/>
                </a:ext>
              </a:extLst>
            </p:cNvPr>
            <p:cNvGrpSpPr/>
            <p:nvPr/>
          </p:nvGrpSpPr>
          <p:grpSpPr>
            <a:xfrm>
              <a:off x="2222448" y="6182329"/>
              <a:ext cx="7840277" cy="565655"/>
              <a:chOff x="2222448" y="6120123"/>
              <a:chExt cx="7840277" cy="565655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AAAAAE7-6827-429C-BE88-97EE2374AF2F}"/>
                  </a:ext>
                </a:extLst>
              </p:cNvPr>
              <p:cNvSpPr/>
              <p:nvPr/>
            </p:nvSpPr>
            <p:spPr>
              <a:xfrm>
                <a:off x="2222448" y="6224113"/>
                <a:ext cx="26468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计数率损失占比：</a:t>
                </a:r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0EA422FB-5203-4E3E-B1CD-3AF0F71952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3074497"/>
                  </p:ext>
                </p:extLst>
              </p:nvPr>
            </p:nvGraphicFramePr>
            <p:xfrm>
              <a:off x="5823253" y="6120123"/>
              <a:ext cx="4239472" cy="5656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5935" name="Equation" r:id="rId13" imgW="1714320" imgH="228600" progId="Equation.DSMT4">
                      <p:embed/>
                    </p:oleObj>
                  </mc:Choice>
                  <mc:Fallback>
                    <p:oleObj name="Equation" r:id="rId13" imgW="1714320" imgH="228600" progId="Equation.DSMT4">
                      <p:embed/>
                      <p:pic>
                        <p:nvPicPr>
                          <p:cNvPr id="56" name="对象 55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5823253" y="6120123"/>
                            <a:ext cx="4239472" cy="56565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4" name="左大括号 53">
              <a:extLst>
                <a:ext uri="{FF2B5EF4-FFF2-40B4-BE49-F238E27FC236}">
                  <a16:creationId xmlns:a16="http://schemas.microsoft.com/office/drawing/2014/main" id="{E76A0958-74CD-4753-8084-200C71A82529}"/>
                </a:ext>
              </a:extLst>
            </p:cNvPr>
            <p:cNvSpPr/>
            <p:nvPr/>
          </p:nvSpPr>
          <p:spPr>
            <a:xfrm>
              <a:off x="1756685" y="5365904"/>
              <a:ext cx="416318" cy="1261795"/>
            </a:xfrm>
            <a:prstGeom prst="leftBrace">
              <a:avLst>
                <a:gd name="adj1" fmla="val 2663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13109129-295D-47E9-8D33-E17966481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294124"/>
              </p:ext>
            </p:extLst>
          </p:nvPr>
        </p:nvGraphicFramePr>
        <p:xfrm>
          <a:off x="7445205" y="2330114"/>
          <a:ext cx="273211" cy="465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6" name="Equation" r:id="rId15" imgW="88560" imgH="152280" progId="Equation.DSMT4">
                  <p:embed/>
                </p:oleObj>
              </mc:Choice>
              <mc:Fallback>
                <p:oleObj name="Equation" r:id="rId15" imgW="88560" imgH="152280" progId="Equation.DSMT4">
                  <p:embed/>
                  <p:pic>
                    <p:nvPicPr>
                      <p:cNvPr id="59" name="对象 5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45205" y="2330114"/>
                        <a:ext cx="273211" cy="465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5F229987-CA14-478D-AE3C-B869E02DB8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812362"/>
              </p:ext>
            </p:extLst>
          </p:nvPr>
        </p:nvGraphicFramePr>
        <p:xfrm>
          <a:off x="7466642" y="3601721"/>
          <a:ext cx="273211" cy="465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7" name="Equation" r:id="rId15" imgW="88560" imgH="152280" progId="Equation.DSMT4">
                  <p:embed/>
                </p:oleObj>
              </mc:Choice>
              <mc:Fallback>
                <p:oleObj name="Equation" r:id="rId15" imgW="88560" imgH="152280" progId="Equation.DSMT4">
                  <p:embed/>
                  <p:pic>
                    <p:nvPicPr>
                      <p:cNvPr id="60" name="对象 5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66642" y="3601721"/>
                        <a:ext cx="273211" cy="465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5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8321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7.5 </a:t>
            </a:r>
            <a:r>
              <a:rPr lang="zh-CN" altLang="en-US" dirty="0"/>
              <a:t>辐射粒子与信号的时间分布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679801" y="1"/>
            <a:ext cx="3133274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相邻两个信号脉冲的时间间隔</a:t>
            </a:r>
          </a:p>
        </p:txBody>
      </p:sp>
      <p:sp>
        <p:nvSpPr>
          <p:cNvPr id="61" name="内容占位符 2">
            <a:extLst>
              <a:ext uri="{FF2B5EF4-FFF2-40B4-BE49-F238E27FC236}">
                <a16:creationId xmlns:a16="http://schemas.microsoft.com/office/drawing/2014/main" id="{2463837C-087A-4552-973B-30C483C10B03}"/>
              </a:ext>
            </a:extLst>
          </p:cNvPr>
          <p:cNvSpPr txBox="1">
            <a:spLocks/>
          </p:cNvSpPr>
          <p:nvPr/>
        </p:nvSpPr>
        <p:spPr>
          <a:xfrm>
            <a:off x="410918" y="592872"/>
            <a:ext cx="11572076" cy="59646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每一个探测系统都有不为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分辨时间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因此，每一个被测量的射线，都有可能处在上一个射线信号的分辨时间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τ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阴影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中，从而导致无法被计数。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信号处在其它信号阴影中的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概率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1-e</a:t>
            </a:r>
            <a:r>
              <a:rPr lang="en-US" altLang="zh-CN" sz="24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-mτ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，这里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所有信号的计数率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，即，每一个被探测系统测量到的射线，都会制造 “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阴影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</a:pPr>
            <a:r>
              <a:rPr lang="zh-CN" altLang="en-US" sz="4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故：实测计数率</a:t>
            </a:r>
            <a:r>
              <a:rPr lang="zh-CN" altLang="en-US" sz="4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一定小于</a:t>
            </a:r>
            <a:r>
              <a:rPr lang="zh-CN" altLang="en-US" sz="4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理想计数率</a:t>
            </a:r>
            <a:endParaRPr lang="en-US" altLang="zh-CN" sz="44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在死时间可扩展</a:t>
            </a:r>
            <a:r>
              <a:rPr lang="zh-CN" altLang="en-US" sz="24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（八章内容）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的情况下，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实测计数率不是</a:t>
            </a: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，而是</a:t>
            </a: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</a:t>
            </a:r>
            <a:r>
              <a:rPr lang="en-US" altLang="zh-CN" sz="44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4400" baseline="30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mτ</a:t>
            </a:r>
            <a:endParaRPr lang="en-US" altLang="zh-CN" sz="4400" baseline="30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0C19FF-C540-4F84-A396-FC92A656620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13075" y="1"/>
            <a:ext cx="3378925" cy="284671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小结（分辨时间</a:t>
            </a:r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vs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计数损失）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248642-57A6-4047-B006-353E5A08DF85}"/>
              </a:ext>
            </a:extLst>
          </p:cNvPr>
          <p:cNvSpPr txBox="1"/>
          <p:nvPr/>
        </p:nvSpPr>
        <p:spPr>
          <a:xfrm>
            <a:off x="26126" y="6476922"/>
            <a:ext cx="1765128" cy="369332"/>
          </a:xfrm>
          <a:custGeom>
            <a:avLst/>
            <a:gdLst>
              <a:gd name="connsiteX0" fmla="*/ 0 w 1765128"/>
              <a:gd name="connsiteY0" fmla="*/ 0 h 369332"/>
              <a:gd name="connsiteX1" fmla="*/ 570725 w 1765128"/>
              <a:gd name="connsiteY1" fmla="*/ 0 h 369332"/>
              <a:gd name="connsiteX2" fmla="*/ 1141449 w 1765128"/>
              <a:gd name="connsiteY2" fmla="*/ 0 h 369332"/>
              <a:gd name="connsiteX3" fmla="*/ 1765128 w 1765128"/>
              <a:gd name="connsiteY3" fmla="*/ 0 h 369332"/>
              <a:gd name="connsiteX4" fmla="*/ 1765128 w 1765128"/>
              <a:gd name="connsiteY4" fmla="*/ 369332 h 369332"/>
              <a:gd name="connsiteX5" fmla="*/ 1159101 w 1765128"/>
              <a:gd name="connsiteY5" fmla="*/ 369332 h 369332"/>
              <a:gd name="connsiteX6" fmla="*/ 535422 w 1765128"/>
              <a:gd name="connsiteY6" fmla="*/ 369332 h 369332"/>
              <a:gd name="connsiteX7" fmla="*/ 0 w 1765128"/>
              <a:gd name="connsiteY7" fmla="*/ 369332 h 369332"/>
              <a:gd name="connsiteX8" fmla="*/ 0 w 176512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5128" h="369332" fill="none" extrusionOk="0">
                <a:moveTo>
                  <a:pt x="0" y="0"/>
                </a:moveTo>
                <a:cubicBezTo>
                  <a:pt x="229479" y="-43789"/>
                  <a:pt x="417145" y="53807"/>
                  <a:pt x="570725" y="0"/>
                </a:cubicBezTo>
                <a:cubicBezTo>
                  <a:pt x="724305" y="-53807"/>
                  <a:pt x="992478" y="34078"/>
                  <a:pt x="1141449" y="0"/>
                </a:cubicBezTo>
                <a:cubicBezTo>
                  <a:pt x="1290420" y="-34078"/>
                  <a:pt x="1524214" y="21242"/>
                  <a:pt x="1765128" y="0"/>
                </a:cubicBezTo>
                <a:cubicBezTo>
                  <a:pt x="1776807" y="147759"/>
                  <a:pt x="1741649" y="230831"/>
                  <a:pt x="1765128" y="369332"/>
                </a:cubicBezTo>
                <a:cubicBezTo>
                  <a:pt x="1509891" y="417558"/>
                  <a:pt x="1394093" y="306520"/>
                  <a:pt x="1159101" y="369332"/>
                </a:cubicBezTo>
                <a:cubicBezTo>
                  <a:pt x="924109" y="432144"/>
                  <a:pt x="741815" y="344739"/>
                  <a:pt x="535422" y="369332"/>
                </a:cubicBezTo>
                <a:cubicBezTo>
                  <a:pt x="329029" y="393925"/>
                  <a:pt x="261638" y="331114"/>
                  <a:pt x="0" y="369332"/>
                </a:cubicBezTo>
                <a:cubicBezTo>
                  <a:pt x="-5915" y="215556"/>
                  <a:pt x="28921" y="162461"/>
                  <a:pt x="0" y="0"/>
                </a:cubicBezTo>
                <a:close/>
              </a:path>
              <a:path w="1765128" h="369332" stroke="0" extrusionOk="0">
                <a:moveTo>
                  <a:pt x="0" y="0"/>
                </a:moveTo>
                <a:cubicBezTo>
                  <a:pt x="214511" y="-33998"/>
                  <a:pt x="377032" y="936"/>
                  <a:pt x="623679" y="0"/>
                </a:cubicBezTo>
                <a:cubicBezTo>
                  <a:pt x="870326" y="-936"/>
                  <a:pt x="973450" y="18241"/>
                  <a:pt x="1212055" y="0"/>
                </a:cubicBezTo>
                <a:cubicBezTo>
                  <a:pt x="1450660" y="-18241"/>
                  <a:pt x="1519906" y="26175"/>
                  <a:pt x="1765128" y="0"/>
                </a:cubicBezTo>
                <a:cubicBezTo>
                  <a:pt x="1787636" y="116131"/>
                  <a:pt x="1744043" y="239632"/>
                  <a:pt x="1765128" y="369332"/>
                </a:cubicBezTo>
                <a:cubicBezTo>
                  <a:pt x="1566249" y="382235"/>
                  <a:pt x="1380921" y="340484"/>
                  <a:pt x="1176752" y="369332"/>
                </a:cubicBezTo>
                <a:cubicBezTo>
                  <a:pt x="972583" y="398180"/>
                  <a:pt x="770760" y="310557"/>
                  <a:pt x="623679" y="369332"/>
                </a:cubicBezTo>
                <a:cubicBezTo>
                  <a:pt x="476598" y="428107"/>
                  <a:pt x="220225" y="306887"/>
                  <a:pt x="0" y="369332"/>
                </a:cubicBezTo>
                <a:cubicBezTo>
                  <a:pt x="-269" y="205599"/>
                  <a:pt x="40317" y="16331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“夏夜” 有雨</a:t>
            </a:r>
          </a:p>
        </p:txBody>
      </p:sp>
    </p:spTree>
    <p:extLst>
      <p:ext uri="{BB962C8B-B14F-4D97-AF65-F5344CB8AC3E}">
        <p14:creationId xmlns:p14="http://schemas.microsoft.com/office/powerpoint/2010/main" val="1249596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97A642A-A653-418B-B374-4081E303CD1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18160" y="1096645"/>
            <a:ext cx="11155680" cy="121983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在死时间可扩展</a:t>
            </a:r>
            <a:r>
              <a:rPr lang="zh-CN" altLang="en-US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（八章内容）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的情况下，如果保持其它因素不变，单调地增加放射源的强度时，探测器输出的计数率将会怎样变化？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F3357A-6832-45CE-A84A-08CFE6F1033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34848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单调增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2A7E9-157E-4421-A895-1D06E90D86E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34848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单调降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543444-CF89-42CE-9B37-EE8EF8D3D1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34848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先增后降，直至→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9787F2-252D-41D9-96D3-F1BE478D1C2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348488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先降后增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9F720E0-4D08-4F2E-8B6A-6271814D247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BFA618-E3F3-47F0-A934-8C9431540A7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CB350BD-48A5-4FEE-A125-D0CC21780D3F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06EE894-7E1C-46E4-A943-83A81A86792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6FBED1F-CCCB-4BE6-8F20-4F2DB2A419A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C573E57-1FFF-46D5-AACE-F62F559D61C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8" name="TitleBackground">
              <a:extLst>
                <a:ext uri="{FF2B5EF4-FFF2-40B4-BE49-F238E27FC236}">
                  <a16:creationId xmlns:a16="http://schemas.microsoft.com/office/drawing/2014/main" id="{7507743C-BD0B-4494-A023-AF44BC671E9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ColorBlock">
              <a:extLst>
                <a:ext uri="{FF2B5EF4-FFF2-40B4-BE49-F238E27FC236}">
                  <a16:creationId xmlns:a16="http://schemas.microsoft.com/office/drawing/2014/main" id="{256DFA37-8FCE-4558-9223-0132C88F9AC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ypeText">
              <a:extLst>
                <a:ext uri="{FF2B5EF4-FFF2-40B4-BE49-F238E27FC236}">
                  <a16:creationId xmlns:a16="http://schemas.microsoft.com/office/drawing/2014/main" id="{D3D3423C-10DF-48B2-AC77-8516719247C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1" name="TipText">
              <a:extLst>
                <a:ext uri="{FF2B5EF4-FFF2-40B4-BE49-F238E27FC236}">
                  <a16:creationId xmlns:a16="http://schemas.microsoft.com/office/drawing/2014/main" id="{FB05AAE8-F0DE-42B1-B1B4-08B7785BE3D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FE1F733-7AE1-4012-865A-16366B43E73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991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8321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7.5 </a:t>
            </a:r>
            <a:r>
              <a:rPr lang="zh-CN" altLang="en-US" dirty="0"/>
              <a:t>辐射粒子与信号的时间分布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679801" y="1"/>
            <a:ext cx="268913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相邻进位脉冲的时间间隔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5D37265-3851-45CA-B16C-166E57B0E1E6}"/>
              </a:ext>
            </a:extLst>
          </p:cNvPr>
          <p:cNvSpPr txBox="1">
            <a:spLocks noChangeArrowheads="1"/>
          </p:cNvSpPr>
          <p:nvPr/>
        </p:nvSpPr>
        <p:spPr>
          <a:xfrm>
            <a:off x="983432" y="2610891"/>
            <a:ext cx="8821538" cy="3960441"/>
          </a:xfrm>
          <a:prstGeom prst="rect">
            <a:avLst/>
          </a:prstGeom>
          <a:ln w="38100" cmpd="dbl">
            <a:solidFill>
              <a:srgbClr val="66FF33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计数率较高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时，需要使用具有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进位系数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的定标器来计数。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每接受来自探测器的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个信号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，定标器产生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一个进位信号脉冲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Tx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设进位率为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，则相邻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进位脉冲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的时间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间隔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为：</a:t>
            </a:r>
          </a:p>
          <a:p>
            <a:pPr lvl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Tx/>
              <a:buChar char="–"/>
            </a:pP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在第一个脉冲发生后的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时间内有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S-1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脉冲发生；</a:t>
            </a:r>
          </a:p>
          <a:p>
            <a:pPr lvl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Tx/>
              <a:buChar char="–"/>
            </a:pP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后的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 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时间内有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个脉冲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发生。</a:t>
            </a:r>
            <a:endParaRPr lang="zh-CN" altLang="en-US" sz="2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29">
            <a:extLst>
              <a:ext uri="{FF2B5EF4-FFF2-40B4-BE49-F238E27FC236}">
                <a16:creationId xmlns:a16="http://schemas.microsoft.com/office/drawing/2014/main" id="{618D9FFA-2651-4551-B4AB-2498EE4E0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4" b="22380"/>
          <a:stretch>
            <a:fillRect/>
          </a:stretch>
        </p:blipFill>
        <p:spPr bwMode="auto">
          <a:xfrm>
            <a:off x="983432" y="761594"/>
            <a:ext cx="4824412" cy="17145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31">
            <a:extLst>
              <a:ext uri="{FF2B5EF4-FFF2-40B4-BE49-F238E27FC236}">
                <a16:creationId xmlns:a16="http://schemas.microsoft.com/office/drawing/2014/main" id="{A8A870F9-B90D-422B-AB1B-2E2E35C7F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2862" y="1531442"/>
            <a:ext cx="1584325" cy="5762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探测器</a:t>
            </a:r>
          </a:p>
        </p:txBody>
      </p:sp>
      <p:cxnSp>
        <p:nvCxnSpPr>
          <p:cNvPr id="11" name="AutoShape 33">
            <a:extLst>
              <a:ext uri="{FF2B5EF4-FFF2-40B4-BE49-F238E27FC236}">
                <a16:creationId xmlns:a16="http://schemas.microsoft.com/office/drawing/2014/main" id="{706D27CB-5BB3-4190-B5F4-A3D2AFAE77D6}"/>
              </a:ext>
            </a:extLst>
          </p:cNvPr>
          <p:cNvCxnSpPr>
            <a:cxnSpLocks noChangeShapeType="1"/>
            <a:stCxn id="10" idx="1"/>
            <a:endCxn id="9" idx="3"/>
          </p:cNvCxnSpPr>
          <p:nvPr/>
        </p:nvCxnSpPr>
        <p:spPr bwMode="auto">
          <a:xfrm rot="10800000">
            <a:off x="5807844" y="1618845"/>
            <a:ext cx="2125018" cy="200729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reeform 35">
            <a:extLst>
              <a:ext uri="{FF2B5EF4-FFF2-40B4-BE49-F238E27FC236}">
                <a16:creationId xmlns:a16="http://schemas.microsoft.com/office/drawing/2014/main" id="{13EE00B2-C2CF-4EFB-BE8C-A5783F0EF497}"/>
              </a:ext>
            </a:extLst>
          </p:cNvPr>
          <p:cNvSpPr>
            <a:spLocks/>
          </p:cNvSpPr>
          <p:nvPr/>
        </p:nvSpPr>
        <p:spPr bwMode="auto">
          <a:xfrm>
            <a:off x="6492999" y="1206004"/>
            <a:ext cx="652463" cy="468313"/>
          </a:xfrm>
          <a:custGeom>
            <a:avLst/>
            <a:gdLst>
              <a:gd name="T0" fmla="*/ 0 w 4416"/>
              <a:gd name="T1" fmla="*/ 2147483647 h 1456"/>
              <a:gd name="T2" fmla="*/ 2147483647 w 4416"/>
              <a:gd name="T3" fmla="*/ 2147483647 h 1456"/>
              <a:gd name="T4" fmla="*/ 2147483647 w 4416"/>
              <a:gd name="T5" fmla="*/ 2147483647 h 1456"/>
              <a:gd name="T6" fmla="*/ 2147483647 w 4416"/>
              <a:gd name="T7" fmla="*/ 2147483647 h 1456"/>
              <a:gd name="T8" fmla="*/ 2147483647 w 4416"/>
              <a:gd name="T9" fmla="*/ 2147483647 h 1456"/>
              <a:gd name="T10" fmla="*/ 2147483647 w 4416"/>
              <a:gd name="T11" fmla="*/ 2147483647 h 1456"/>
              <a:gd name="T12" fmla="*/ 2147483647 w 4416"/>
              <a:gd name="T13" fmla="*/ 0 h 1456"/>
              <a:gd name="T14" fmla="*/ 2147483647 w 4416"/>
              <a:gd name="T15" fmla="*/ 2147483647 h 1456"/>
              <a:gd name="T16" fmla="*/ 2147483647 w 4416"/>
              <a:gd name="T17" fmla="*/ 2147483647 h 1456"/>
              <a:gd name="T18" fmla="*/ 2147483647 w 4416"/>
              <a:gd name="T19" fmla="*/ 2147483647 h 1456"/>
              <a:gd name="T20" fmla="*/ 2147483647 w 4416"/>
              <a:gd name="T21" fmla="*/ 2147483647 h 1456"/>
              <a:gd name="T22" fmla="*/ 2147483647 w 4416"/>
              <a:gd name="T23" fmla="*/ 2147483647 h 1456"/>
              <a:gd name="T24" fmla="*/ 2147483647 w 4416"/>
              <a:gd name="T25" fmla="*/ 2147483647 h 1456"/>
              <a:gd name="T26" fmla="*/ 2147483647 w 4416"/>
              <a:gd name="T27" fmla="*/ 2147483647 h 1456"/>
              <a:gd name="T28" fmla="*/ 2147483647 w 4416"/>
              <a:gd name="T29" fmla="*/ 2147483647 h 1456"/>
              <a:gd name="T30" fmla="*/ 2147483647 w 4416"/>
              <a:gd name="T31" fmla="*/ 2147483647 h 14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4416" h="1456">
                <a:moveTo>
                  <a:pt x="0" y="1104"/>
                </a:moveTo>
                <a:cubicBezTo>
                  <a:pt x="156" y="1108"/>
                  <a:pt x="312" y="1112"/>
                  <a:pt x="384" y="1104"/>
                </a:cubicBezTo>
                <a:cubicBezTo>
                  <a:pt x="456" y="1096"/>
                  <a:pt x="416" y="1096"/>
                  <a:pt x="432" y="1056"/>
                </a:cubicBezTo>
                <a:cubicBezTo>
                  <a:pt x="448" y="1016"/>
                  <a:pt x="448" y="976"/>
                  <a:pt x="480" y="864"/>
                </a:cubicBezTo>
                <a:cubicBezTo>
                  <a:pt x="512" y="752"/>
                  <a:pt x="568" y="512"/>
                  <a:pt x="624" y="384"/>
                </a:cubicBezTo>
                <a:cubicBezTo>
                  <a:pt x="680" y="256"/>
                  <a:pt x="752" y="160"/>
                  <a:pt x="816" y="96"/>
                </a:cubicBezTo>
                <a:cubicBezTo>
                  <a:pt x="880" y="32"/>
                  <a:pt x="936" y="0"/>
                  <a:pt x="1008" y="0"/>
                </a:cubicBezTo>
                <a:cubicBezTo>
                  <a:pt x="1080" y="0"/>
                  <a:pt x="1168" y="24"/>
                  <a:pt x="1248" y="96"/>
                </a:cubicBezTo>
                <a:cubicBezTo>
                  <a:pt x="1328" y="168"/>
                  <a:pt x="1408" y="288"/>
                  <a:pt x="1488" y="432"/>
                </a:cubicBezTo>
                <a:cubicBezTo>
                  <a:pt x="1568" y="576"/>
                  <a:pt x="1640" y="816"/>
                  <a:pt x="1728" y="960"/>
                </a:cubicBezTo>
                <a:cubicBezTo>
                  <a:pt x="1816" y="1104"/>
                  <a:pt x="1920" y="1216"/>
                  <a:pt x="2016" y="1296"/>
                </a:cubicBezTo>
                <a:cubicBezTo>
                  <a:pt x="2112" y="1376"/>
                  <a:pt x="2208" y="1424"/>
                  <a:pt x="2304" y="1440"/>
                </a:cubicBezTo>
                <a:cubicBezTo>
                  <a:pt x="2400" y="1456"/>
                  <a:pt x="2464" y="1424"/>
                  <a:pt x="2592" y="1392"/>
                </a:cubicBezTo>
                <a:cubicBezTo>
                  <a:pt x="2720" y="1360"/>
                  <a:pt x="2896" y="1288"/>
                  <a:pt x="3072" y="1248"/>
                </a:cubicBezTo>
                <a:cubicBezTo>
                  <a:pt x="3248" y="1208"/>
                  <a:pt x="3424" y="1176"/>
                  <a:pt x="3648" y="1152"/>
                </a:cubicBezTo>
                <a:cubicBezTo>
                  <a:pt x="3872" y="1128"/>
                  <a:pt x="4144" y="1116"/>
                  <a:pt x="4416" y="1104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Text Box 36">
            <a:extLst>
              <a:ext uri="{FF2B5EF4-FFF2-40B4-BE49-F238E27FC236}">
                <a16:creationId xmlns:a16="http://schemas.microsoft.com/office/drawing/2014/main" id="{57C456E5-8401-4D58-8CAC-EF4212A18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3037" y="920254"/>
            <a:ext cx="1355725" cy="395288"/>
          </a:xfrm>
          <a:prstGeom prst="rect">
            <a:avLst/>
          </a:prstGeom>
          <a:solidFill>
            <a:srgbClr val="FFFF00">
              <a:alpha val="5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 b="1">
                <a:effectLst>
                  <a:outerShdw blurRad="38100" dist="38100" dir="2700000" algn="tl">
                    <a:srgbClr val="FFFFFF"/>
                  </a:outerShdw>
                </a:effectLst>
                <a:latin typeface="华文仿宋"/>
              </a:rPr>
              <a:t>“</a:t>
            </a:r>
            <a:r>
              <a:rPr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</a:rPr>
              <a:t>电信号</a:t>
            </a:r>
            <a:r>
              <a:rPr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华文仿宋"/>
              </a:rPr>
              <a:t>”</a:t>
            </a:r>
            <a:endParaRPr lang="zh-CN" altLang="en-US" sz="18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3E9438-5086-4435-9AB3-B4B5FE252F4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68937" y="1"/>
            <a:ext cx="3823063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714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8321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7.5 </a:t>
            </a:r>
            <a:r>
              <a:rPr lang="zh-CN" altLang="en-US" dirty="0"/>
              <a:t>辐射粒子与信号的时间分布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679801" y="1"/>
            <a:ext cx="268913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相邻进位脉冲的时间间隔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3E9438-5086-4435-9AB3-B4B5FE252F4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68937" y="1"/>
            <a:ext cx="382306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相邻进位脉冲时间间隔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概率密度函数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8955AE17-33C6-48FD-BBA1-AB0DE2CCA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316664"/>
              </p:ext>
            </p:extLst>
          </p:nvPr>
        </p:nvGraphicFramePr>
        <p:xfrm>
          <a:off x="1688504" y="1932706"/>
          <a:ext cx="3112896" cy="813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74" name="Equation" r:id="rId3" imgW="1701720" imgH="444240" progId="Equation.DSMT4">
                  <p:embed/>
                </p:oleObj>
              </mc:Choice>
              <mc:Fallback>
                <p:oleObj name="Equation" r:id="rId3" imgW="1701720" imgH="444240" progId="Equation.DSMT4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8504" y="1932706"/>
                        <a:ext cx="3112896" cy="81329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26">
            <a:extLst>
              <a:ext uri="{FF2B5EF4-FFF2-40B4-BE49-F238E27FC236}">
                <a16:creationId xmlns:a16="http://schemas.microsoft.com/office/drawing/2014/main" id="{D48A4D37-63A2-41EE-BAAF-6D8371F20EA0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855728"/>
            <a:ext cx="3597675" cy="887876"/>
            <a:chOff x="3362" y="799"/>
            <a:chExt cx="2026" cy="500"/>
          </a:xfrm>
        </p:grpSpPr>
        <p:graphicFrame>
          <p:nvGraphicFramePr>
            <p:cNvPr id="16" name="Object 5">
              <a:extLst>
                <a:ext uri="{FF2B5EF4-FFF2-40B4-BE49-F238E27FC236}">
                  <a16:creationId xmlns:a16="http://schemas.microsoft.com/office/drawing/2014/main" id="{535F167D-1BF7-41FA-B595-D566B4B34C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05" y="799"/>
            <a:ext cx="1483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775" name="Equation" r:id="rId5" imgW="1320480" imgH="444240" progId="Equation.DSMT4">
                    <p:embed/>
                  </p:oleObj>
                </mc:Choice>
                <mc:Fallback>
                  <p:oleObj name="Equation" r:id="rId5" imgW="1320480" imgH="444240" progId="Equation.DSMT4">
                    <p:embed/>
                    <p:pic>
                      <p:nvPicPr>
                        <p:cNvPr id="1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5" y="799"/>
                          <a:ext cx="1483" cy="500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accent3">
                              <a:lumMod val="75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356E3FBE-4D6D-4970-A5FE-B26F3DCBC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" y="935"/>
              <a:ext cx="363" cy="212"/>
            </a:xfrm>
            <a:prstGeom prst="rightArrow">
              <a:avLst>
                <a:gd name="adj1" fmla="val 50000"/>
                <a:gd name="adj2" fmla="val 42807"/>
              </a:avLst>
            </a:prstGeom>
            <a:solidFill>
              <a:srgbClr val="66FF33"/>
            </a:solidFill>
            <a:ln w="9525" algn="ctr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 Box 15">
            <a:extLst>
              <a:ext uri="{FF2B5EF4-FFF2-40B4-BE49-F238E27FC236}">
                <a16:creationId xmlns:a16="http://schemas.microsoft.com/office/drawing/2014/main" id="{8A6D8A7F-92B3-48A9-A6C3-96CE3E1F3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546" y="3673521"/>
            <a:ext cx="1799679" cy="461665"/>
          </a:xfrm>
          <a:prstGeom prst="rect">
            <a:avLst/>
          </a:prstGeom>
          <a:noFill/>
          <a:ln w="38100" cmpd="dbl" algn="ctr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的期望值：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4AAF177F-CAE4-4801-946A-412FBD4A4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758" y="3638953"/>
            <a:ext cx="1440656" cy="461665"/>
          </a:xfrm>
          <a:prstGeom prst="rect">
            <a:avLst/>
          </a:prstGeom>
          <a:noFill/>
          <a:ln w="38100" cmpd="dbl" algn="ctr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的方差：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9895B197-283E-4112-9C9D-81027B83B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851" y="5502579"/>
            <a:ext cx="3066454" cy="461665"/>
          </a:xfrm>
          <a:prstGeom prst="rect">
            <a:avLst/>
          </a:prstGeom>
          <a:noFill/>
          <a:ln w="38100" cmpd="dbl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最可几取值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，令：</a:t>
            </a:r>
          </a:p>
        </p:txBody>
      </p:sp>
      <p:graphicFrame>
        <p:nvGraphicFramePr>
          <p:cNvPr id="21" name="Object 18">
            <a:extLst>
              <a:ext uri="{FF2B5EF4-FFF2-40B4-BE49-F238E27FC236}">
                <a16:creationId xmlns:a16="http://schemas.microsoft.com/office/drawing/2014/main" id="{CE3178FF-7E06-4790-B4E3-D53E1E08D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836807"/>
              </p:ext>
            </p:extLst>
          </p:nvPr>
        </p:nvGraphicFramePr>
        <p:xfrm>
          <a:off x="1195961" y="4203516"/>
          <a:ext cx="3216502" cy="908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76" name="Equation" r:id="rId7" imgW="1396800" imgH="393480" progId="Equation.DSMT4">
                  <p:embed/>
                </p:oleObj>
              </mc:Choice>
              <mc:Fallback>
                <p:oleObj name="Equation" r:id="rId7" imgW="1396800" imgH="393480" progId="Equation.DSMT4">
                  <p:embed/>
                  <p:pic>
                    <p:nvPicPr>
                      <p:cNvPr id="2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961" y="4203516"/>
                        <a:ext cx="3216502" cy="90874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3">
                            <a:lumMod val="75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9">
            <a:extLst>
              <a:ext uri="{FF2B5EF4-FFF2-40B4-BE49-F238E27FC236}">
                <a16:creationId xmlns:a16="http://schemas.microsoft.com/office/drawing/2014/main" id="{B676FA2E-EF5B-4B99-8787-1D594846E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219665"/>
              </p:ext>
            </p:extLst>
          </p:nvPr>
        </p:nvGraphicFramePr>
        <p:xfrm>
          <a:off x="5186465" y="4205717"/>
          <a:ext cx="4354458" cy="89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77" name="Equation" r:id="rId9" imgW="1917360" imgH="393480" progId="Equation.DSMT4">
                  <p:embed/>
                </p:oleObj>
              </mc:Choice>
              <mc:Fallback>
                <p:oleObj name="Equation" r:id="rId9" imgW="1917360" imgH="393480" progId="Equation.DSMT4">
                  <p:embed/>
                  <p:pic>
                    <p:nvPicPr>
                      <p:cNvPr id="22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465" y="4205717"/>
                        <a:ext cx="4354458" cy="89597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3">
                            <a:lumMod val="75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0">
            <a:extLst>
              <a:ext uri="{FF2B5EF4-FFF2-40B4-BE49-F238E27FC236}">
                <a16:creationId xmlns:a16="http://schemas.microsoft.com/office/drawing/2014/main" id="{AE91B5A7-A12A-4AF0-9F72-60B6879A6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665745"/>
              </p:ext>
            </p:extLst>
          </p:nvPr>
        </p:nvGraphicFramePr>
        <p:xfrm>
          <a:off x="4705698" y="5314038"/>
          <a:ext cx="1477469" cy="900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78" name="Equation" r:id="rId11" imgW="647640" imgH="393480" progId="Equation.DSMT4">
                  <p:embed/>
                </p:oleObj>
              </mc:Choice>
              <mc:Fallback>
                <p:oleObj name="Equation" r:id="rId11" imgW="647640" imgH="393480" progId="Equation.DSMT4">
                  <p:embed/>
                  <p:pic>
                    <p:nvPicPr>
                      <p:cNvPr id="23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5698" y="5314038"/>
                        <a:ext cx="1477469" cy="9003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7F74C54A-32F3-4950-8B22-5E194B8AFAB8}"/>
              </a:ext>
            </a:extLst>
          </p:cNvPr>
          <p:cNvGrpSpPr>
            <a:grpSpLocks/>
          </p:cNvGrpSpPr>
          <p:nvPr/>
        </p:nvGrpSpPr>
        <p:grpSpPr bwMode="auto">
          <a:xfrm>
            <a:off x="980384" y="1958353"/>
            <a:ext cx="3959226" cy="1624013"/>
            <a:chOff x="68" y="834"/>
            <a:chExt cx="2494" cy="1023"/>
          </a:xfrm>
        </p:grpSpPr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75939325-C3E4-4DB9-8194-BD30C1356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834"/>
              <a:ext cx="816" cy="464"/>
            </a:xfrm>
            <a:prstGeom prst="rect">
              <a:avLst/>
            </a:prstGeom>
            <a:noFill/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BA7C68FC-0E61-44FC-ADB6-C3A98E037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" y="1566"/>
              <a:ext cx="2494" cy="291"/>
            </a:xfrm>
            <a:prstGeom prst="rect">
              <a:avLst/>
            </a:prstGeom>
            <a:noFill/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～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时段来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S-1</a:t>
              </a: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个信号的概率</a:t>
              </a:r>
            </a:p>
          </p:txBody>
        </p:sp>
        <p:cxnSp>
          <p:nvCxnSpPr>
            <p:cNvPr id="27" name="AutoShape 22">
              <a:extLst>
                <a:ext uri="{FF2B5EF4-FFF2-40B4-BE49-F238E27FC236}">
                  <a16:creationId xmlns:a16="http://schemas.microsoft.com/office/drawing/2014/main" id="{00D1B38A-08F1-4305-AB04-2CD24FFD381C}"/>
                </a:ext>
              </a:extLst>
            </p:cNvPr>
            <p:cNvCxnSpPr>
              <a:cxnSpLocks noChangeShapeType="1"/>
              <a:stCxn id="25" idx="2"/>
              <a:endCxn id="26" idx="0"/>
            </p:cNvCxnSpPr>
            <p:nvPr/>
          </p:nvCxnSpPr>
          <p:spPr bwMode="auto">
            <a:xfrm rot="5400000">
              <a:off x="1329" y="1285"/>
              <a:ext cx="268" cy="295"/>
            </a:xfrm>
            <a:prstGeom prst="curvedConnector3">
              <a:avLst>
                <a:gd name="adj1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0E0F35C6-783D-43B3-8F17-361174CA6980}"/>
              </a:ext>
            </a:extLst>
          </p:cNvPr>
          <p:cNvGrpSpPr>
            <a:grpSpLocks/>
          </p:cNvGrpSpPr>
          <p:nvPr/>
        </p:nvGrpSpPr>
        <p:grpSpPr bwMode="auto">
          <a:xfrm>
            <a:off x="4147446" y="2159966"/>
            <a:ext cx="5400678" cy="1428751"/>
            <a:chOff x="2063" y="961"/>
            <a:chExt cx="3402" cy="900"/>
          </a:xfrm>
        </p:grpSpPr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A73050BF-78C9-49BC-8B14-05A1CA4A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961"/>
              <a:ext cx="318" cy="214"/>
            </a:xfrm>
            <a:prstGeom prst="rect">
              <a:avLst/>
            </a:prstGeom>
            <a:noFill/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Text Box 9">
              <a:extLst>
                <a:ext uri="{FF2B5EF4-FFF2-40B4-BE49-F238E27FC236}">
                  <a16:creationId xmlns:a16="http://schemas.microsoft.com/office/drawing/2014/main" id="{6F380926-BF6C-4FFD-BDA2-9A8D4462D8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9" y="1570"/>
              <a:ext cx="2586" cy="291"/>
            </a:xfrm>
            <a:prstGeom prst="rect">
              <a:avLst/>
            </a:prstGeom>
            <a:noFill/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～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t+dt</a:t>
              </a: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时段来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个信号的概率</a:t>
              </a:r>
            </a:p>
          </p:txBody>
        </p: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B5EA41F-B6CD-49C3-8D25-3E00AA966E07}"/>
                </a:ext>
              </a:extLst>
            </p:cNvPr>
            <p:cNvCxnSpPr>
              <a:cxnSpLocks noChangeShapeType="1"/>
              <a:stCxn id="29" idx="2"/>
              <a:endCxn id="30" idx="0"/>
            </p:cNvCxnSpPr>
            <p:nvPr/>
          </p:nvCxnSpPr>
          <p:spPr bwMode="auto">
            <a:xfrm rot="16200000" flipH="1">
              <a:off x="3000" y="397"/>
              <a:ext cx="395" cy="1950"/>
            </a:xfrm>
            <a:prstGeom prst="curvedConnector3">
              <a:avLst>
                <a:gd name="adj1" fmla="val 5000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057898AD-99AF-4853-B74A-2993954DD2FD}"/>
              </a:ext>
            </a:extLst>
          </p:cNvPr>
          <p:cNvGrpSpPr>
            <a:grpSpLocks/>
          </p:cNvGrpSpPr>
          <p:nvPr/>
        </p:nvGrpSpPr>
        <p:grpSpPr bwMode="auto">
          <a:xfrm>
            <a:off x="2933802" y="631592"/>
            <a:ext cx="755650" cy="1050925"/>
            <a:chOff x="962" y="1181"/>
            <a:chExt cx="476" cy="662"/>
          </a:xfrm>
        </p:grpSpPr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4C7C2F22-13A3-4394-B544-0013EF956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1752"/>
              <a:ext cx="91" cy="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Text Box 5">
              <a:extLst>
                <a:ext uri="{FF2B5EF4-FFF2-40B4-BE49-F238E27FC236}">
                  <a16:creationId xmlns:a16="http://schemas.microsoft.com/office/drawing/2014/main" id="{5B6B6DD1-221E-49AF-AC39-5D2E1777C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" y="1181"/>
              <a:ext cx="4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  <a:latin typeface="Times New Roman" pitchFamily="18" charset="0"/>
                </a:rPr>
                <a:t>0</a:t>
              </a:r>
              <a:r>
                <a:rPr lang="zh-CN" altLang="en-US" sz="1800" b="1">
                  <a:solidFill>
                    <a:srgbClr val="0000FF"/>
                  </a:solidFill>
                  <a:latin typeface="Times New Roman" pitchFamily="18" charset="0"/>
                </a:rPr>
                <a:t>时刻</a:t>
              </a:r>
            </a:p>
          </p:txBody>
        </p:sp>
        <p:sp>
          <p:nvSpPr>
            <p:cNvPr id="35" name="Line 6">
              <a:extLst>
                <a:ext uri="{FF2B5EF4-FFF2-40B4-BE49-F238E27FC236}">
                  <a16:creationId xmlns:a16="http://schemas.microsoft.com/office/drawing/2014/main" id="{6DC03C96-0D7A-4DAC-9AD4-BBCD13BD73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1389"/>
              <a:ext cx="0" cy="181"/>
            </a:xfrm>
            <a:prstGeom prst="line">
              <a:avLst/>
            </a:prstGeom>
            <a:noFill/>
            <a:ln w="38100">
              <a:solidFill>
                <a:srgbClr val="00C4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:a16="http://schemas.microsoft.com/office/drawing/2014/main" id="{EADB08E7-619A-4304-9D5C-7258CCF0DFE7}"/>
              </a:ext>
            </a:extLst>
          </p:cNvPr>
          <p:cNvGrpSpPr>
            <a:grpSpLocks/>
          </p:cNvGrpSpPr>
          <p:nvPr/>
        </p:nvGrpSpPr>
        <p:grpSpPr bwMode="auto">
          <a:xfrm>
            <a:off x="7202590" y="666517"/>
            <a:ext cx="1008062" cy="1008063"/>
            <a:chOff x="3651" y="1162"/>
            <a:chExt cx="635" cy="635"/>
          </a:xfrm>
        </p:grpSpPr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53BDD5AB-C1DF-441C-9B01-E0B0E113D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706"/>
              <a:ext cx="91" cy="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AutoShape 9">
              <a:extLst>
                <a:ext uri="{FF2B5EF4-FFF2-40B4-BE49-F238E27FC236}">
                  <a16:creationId xmlns:a16="http://schemas.microsoft.com/office/drawing/2014/main" id="{27ACF973-1BF9-4EA3-8118-94658875B3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10" y="1457"/>
              <a:ext cx="136" cy="182"/>
            </a:xfrm>
            <a:prstGeom prst="leftBrace">
              <a:avLst>
                <a:gd name="adj1" fmla="val 11152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Text Box 10">
              <a:extLst>
                <a:ext uri="{FF2B5EF4-FFF2-40B4-BE49-F238E27FC236}">
                  <a16:creationId xmlns:a16="http://schemas.microsoft.com/office/drawing/2014/main" id="{CD1DB3E3-A6C5-4657-8D85-9A022A7C7E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1164"/>
              <a:ext cx="1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40" name="Line 11">
              <a:extLst>
                <a:ext uri="{FF2B5EF4-FFF2-40B4-BE49-F238E27FC236}">
                  <a16:creationId xmlns:a16="http://schemas.microsoft.com/office/drawing/2014/main" id="{40F19A17-4DAD-45C7-8576-DA99F4AAE6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1389"/>
              <a:ext cx="0" cy="181"/>
            </a:xfrm>
            <a:prstGeom prst="line">
              <a:avLst/>
            </a:prstGeom>
            <a:noFill/>
            <a:ln w="38100">
              <a:solidFill>
                <a:srgbClr val="00C4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Text Box 12">
              <a:extLst>
                <a:ext uri="{FF2B5EF4-FFF2-40B4-BE49-F238E27FC236}">
                  <a16:creationId xmlns:a16="http://schemas.microsoft.com/office/drawing/2014/main" id="{AFC7B49C-B647-4427-B852-04BB3A22C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1162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  <a:latin typeface="Times New Roman" pitchFamily="18" charset="0"/>
                </a:rPr>
                <a:t>t+dt</a:t>
              </a:r>
            </a:p>
          </p:txBody>
        </p:sp>
        <p:sp>
          <p:nvSpPr>
            <p:cNvPr id="42" name="Line 13">
              <a:extLst>
                <a:ext uri="{FF2B5EF4-FFF2-40B4-BE49-F238E27FC236}">
                  <a16:creationId xmlns:a16="http://schemas.microsoft.com/office/drawing/2014/main" id="{95E7A426-FFE5-4909-9316-BD285E07E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1393"/>
              <a:ext cx="0" cy="181"/>
            </a:xfrm>
            <a:prstGeom prst="line">
              <a:avLst/>
            </a:prstGeom>
            <a:noFill/>
            <a:ln w="38100">
              <a:solidFill>
                <a:srgbClr val="00C4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" name="Group 14">
            <a:extLst>
              <a:ext uri="{FF2B5EF4-FFF2-40B4-BE49-F238E27FC236}">
                <a16:creationId xmlns:a16="http://schemas.microsoft.com/office/drawing/2014/main" id="{C894E70A-1A58-4DF4-BE47-E66A7E43FA46}"/>
              </a:ext>
            </a:extLst>
          </p:cNvPr>
          <p:cNvGrpSpPr>
            <a:grpSpLocks/>
          </p:cNvGrpSpPr>
          <p:nvPr/>
        </p:nvGrpSpPr>
        <p:grpSpPr bwMode="auto">
          <a:xfrm>
            <a:off x="3314802" y="669691"/>
            <a:ext cx="4032250" cy="1012825"/>
            <a:chOff x="1429" y="2653"/>
            <a:chExt cx="2540" cy="638"/>
          </a:xfrm>
        </p:grpSpPr>
        <p:sp>
          <p:nvSpPr>
            <p:cNvPr id="44" name="AutoShape 15">
              <a:extLst>
                <a:ext uri="{FF2B5EF4-FFF2-40B4-BE49-F238E27FC236}">
                  <a16:creationId xmlns:a16="http://schemas.microsoft.com/office/drawing/2014/main" id="{E29C7C8A-CAC9-4B2A-B31A-44DE2A8CD5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629" y="1769"/>
              <a:ext cx="140" cy="2540"/>
            </a:xfrm>
            <a:prstGeom prst="leftBrace">
              <a:avLst>
                <a:gd name="adj1" fmla="val 151190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Text Box 16">
              <a:extLst>
                <a:ext uri="{FF2B5EF4-FFF2-40B4-BE49-F238E27FC236}">
                  <a16:creationId xmlns:a16="http://schemas.microsoft.com/office/drawing/2014/main" id="{F5B15EC5-EAF9-41B7-A088-C6B548710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2653"/>
              <a:ext cx="3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  <a:latin typeface="Times New Roman" pitchFamily="18" charset="0"/>
                </a:rPr>
                <a:t>0~t</a:t>
              </a:r>
            </a:p>
          </p:txBody>
        </p:sp>
        <p:sp>
          <p:nvSpPr>
            <p:cNvPr id="46" name="Text Box 17">
              <a:extLst>
                <a:ext uri="{FF2B5EF4-FFF2-40B4-BE49-F238E27FC236}">
                  <a16:creationId xmlns:a16="http://schemas.microsoft.com/office/drawing/2014/main" id="{E8F09830-601F-4FDC-A1E4-6EAD05576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3044"/>
              <a:ext cx="8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dirty="0">
                  <a:solidFill>
                    <a:srgbClr val="0000FF"/>
                  </a:solidFill>
                  <a:latin typeface="Times New Roman" pitchFamily="18" charset="0"/>
                </a:rPr>
                <a:t>S-1</a:t>
              </a:r>
              <a:r>
                <a:rPr lang="zh-CN" altLang="en-US" sz="1800" b="1" dirty="0">
                  <a:solidFill>
                    <a:srgbClr val="0000FF"/>
                  </a:solidFill>
                  <a:latin typeface="Times New Roman" pitchFamily="18" charset="0"/>
                </a:rPr>
                <a:t>个信号</a:t>
              </a:r>
            </a:p>
          </p:txBody>
        </p:sp>
        <p:sp>
          <p:nvSpPr>
            <p:cNvPr id="47" name="Oval 18">
              <a:extLst>
                <a:ext uri="{FF2B5EF4-FFF2-40B4-BE49-F238E27FC236}">
                  <a16:creationId xmlns:a16="http://schemas.microsoft.com/office/drawing/2014/main" id="{EBDAD5EB-1E4E-4F50-B8BB-84561E01B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" y="3200"/>
              <a:ext cx="91" cy="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Oval 19">
              <a:extLst>
                <a:ext uri="{FF2B5EF4-FFF2-40B4-BE49-F238E27FC236}">
                  <a16:creationId xmlns:a16="http://schemas.microsoft.com/office/drawing/2014/main" id="{80E3A635-7D27-407F-8CB7-5EED86653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3200"/>
              <a:ext cx="91" cy="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Oval 20">
              <a:extLst>
                <a:ext uri="{FF2B5EF4-FFF2-40B4-BE49-F238E27FC236}">
                  <a16:creationId xmlns:a16="http://schemas.microsoft.com/office/drawing/2014/main" id="{E046FD89-2C2D-45E2-9A1F-5688434B5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200"/>
              <a:ext cx="91" cy="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Oval 21">
              <a:extLst>
                <a:ext uri="{FF2B5EF4-FFF2-40B4-BE49-F238E27FC236}">
                  <a16:creationId xmlns:a16="http://schemas.microsoft.com/office/drawing/2014/main" id="{5BA9AC70-451F-4476-BADD-35F43D4CB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3200"/>
              <a:ext cx="91" cy="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Oval 22">
              <a:extLst>
                <a:ext uri="{FF2B5EF4-FFF2-40B4-BE49-F238E27FC236}">
                  <a16:creationId xmlns:a16="http://schemas.microsoft.com/office/drawing/2014/main" id="{0FD1EBBF-B643-4673-A089-BE0BFE54B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3200"/>
              <a:ext cx="91" cy="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2" name="Group 23">
              <a:extLst>
                <a:ext uri="{FF2B5EF4-FFF2-40B4-BE49-F238E27FC236}">
                  <a16:creationId xmlns:a16="http://schemas.microsoft.com/office/drawing/2014/main" id="{AD0C5FCE-60A8-4A56-83AB-4E99A501CA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7" y="3246"/>
              <a:ext cx="680" cy="45"/>
              <a:chOff x="2744" y="2478"/>
              <a:chExt cx="1361" cy="91"/>
            </a:xfrm>
          </p:grpSpPr>
          <p:sp>
            <p:nvSpPr>
              <p:cNvPr id="53" name="Oval 24">
                <a:extLst>
                  <a:ext uri="{FF2B5EF4-FFF2-40B4-BE49-F238E27FC236}">
                    <a16:creationId xmlns:a16="http://schemas.microsoft.com/office/drawing/2014/main" id="{31B8A206-BDB9-4AD1-81FB-C4E0EB8AC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478"/>
                <a:ext cx="91" cy="9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Oval 25">
                <a:extLst>
                  <a:ext uri="{FF2B5EF4-FFF2-40B4-BE49-F238E27FC236}">
                    <a16:creationId xmlns:a16="http://schemas.microsoft.com/office/drawing/2014/main" id="{273CDCE0-D626-46A6-8731-792447148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8" y="2478"/>
                <a:ext cx="91" cy="9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Oval 26">
                <a:extLst>
                  <a:ext uri="{FF2B5EF4-FFF2-40B4-BE49-F238E27FC236}">
                    <a16:creationId xmlns:a16="http://schemas.microsoft.com/office/drawing/2014/main" id="{8386579C-C567-4FD0-9C3D-68D9AC392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4" y="2478"/>
                <a:ext cx="91" cy="9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E1EF721-6BC2-4114-9636-D7FC9E44DFD5}"/>
              </a:ext>
            </a:extLst>
          </p:cNvPr>
          <p:cNvGrpSpPr/>
          <p:nvPr/>
        </p:nvGrpSpPr>
        <p:grpSpPr>
          <a:xfrm>
            <a:off x="6410427" y="5206786"/>
            <a:ext cx="4196424" cy="1094703"/>
            <a:chOff x="6482435" y="5468043"/>
            <a:chExt cx="4196424" cy="1094703"/>
          </a:xfrm>
        </p:grpSpPr>
        <p:graphicFrame>
          <p:nvGraphicFramePr>
            <p:cNvPr id="57" name="Object 21">
              <a:extLst>
                <a:ext uri="{FF2B5EF4-FFF2-40B4-BE49-F238E27FC236}">
                  <a16:creationId xmlns:a16="http://schemas.microsoft.com/office/drawing/2014/main" id="{16334986-37DB-4011-BEAF-0AF09CFE54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7252837"/>
                </p:ext>
              </p:extLst>
            </p:nvPr>
          </p:nvGraphicFramePr>
          <p:xfrm>
            <a:off x="7404773" y="5468043"/>
            <a:ext cx="3274086" cy="10947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779" name="Equation" r:id="rId13" imgW="1218960" imgH="406080" progId="Equation.DSMT4">
                    <p:embed/>
                  </p:oleObj>
                </mc:Choice>
                <mc:Fallback>
                  <p:oleObj name="Equation" r:id="rId13" imgW="1218960" imgH="406080" progId="Equation.DSMT4">
                    <p:embed/>
                    <p:pic>
                      <p:nvPicPr>
                        <p:cNvPr id="24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04773" y="5468043"/>
                          <a:ext cx="3274086" cy="1094703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右箭头 6">
              <a:extLst>
                <a:ext uri="{FF2B5EF4-FFF2-40B4-BE49-F238E27FC236}">
                  <a16:creationId xmlns:a16="http://schemas.microsoft.com/office/drawing/2014/main" id="{33DDC304-AD0F-4945-8E69-37ED1305068A}"/>
                </a:ext>
              </a:extLst>
            </p:cNvPr>
            <p:cNvSpPr/>
            <p:nvPr/>
          </p:nvSpPr>
          <p:spPr>
            <a:xfrm>
              <a:off x="6482435" y="5813272"/>
              <a:ext cx="568787" cy="404243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048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317863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7.2 </a:t>
            </a:r>
            <a:r>
              <a:rPr lang="zh-CN" altLang="en-US" dirty="0"/>
              <a:t>核衰变数与探测器计数的涨落分布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26332" y="1"/>
            <a:ext cx="243840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放射性测量的统计误差</a:t>
            </a:r>
            <a:endParaRPr lang="zh-CN" alt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D515D5C-5B49-4EEF-9A82-DAFDAB35CEB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64732" y="1"/>
            <a:ext cx="372726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/>
              <a:t>小结：（“多就是好”之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核计数</a:t>
            </a:r>
            <a:r>
              <a:rPr lang="zh-CN" altLang="en-US" sz="1600" dirty="0"/>
              <a:t>）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B15D196-248E-4DFC-A7A4-09A690DC91FC}"/>
              </a:ext>
            </a:extLst>
          </p:cNvPr>
          <p:cNvSpPr txBox="1">
            <a:spLocks/>
          </p:cNvSpPr>
          <p:nvPr/>
        </p:nvSpPr>
        <p:spPr>
          <a:xfrm>
            <a:off x="208362" y="459016"/>
            <a:ext cx="11775275" cy="61830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在任意不大的时间尺度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内，原子核发生衰变并被探测器记录都是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概率事件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，期望值为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，标准偏差为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[P(1-P)]</a:t>
            </a:r>
            <a:r>
              <a:rPr lang="en-US" altLang="zh-CN" sz="18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1/2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由于期望值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不大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，测量过程的随机性</a:t>
            </a:r>
            <a:r>
              <a:rPr lang="en-US" altLang="zh-CN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相对标准偏差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[(1-P)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P]</a:t>
            </a:r>
            <a:r>
              <a:rPr lang="en-US" altLang="zh-CN" sz="18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1/2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就不小，怎么减小随机性呢？有两个办法</a:t>
            </a:r>
            <a:r>
              <a:rPr lang="en-US" altLang="zh-CN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lang="zh-CN" altLang="en-US" sz="18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让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增大</a:t>
            </a:r>
            <a:endParaRPr lang="en-US" altLang="zh-CN" sz="1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lang="zh-CN" altLang="en-US" sz="18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让参与贡献的原子核数目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增大</a:t>
            </a:r>
            <a:endParaRPr lang="en-US" altLang="zh-CN" sz="1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总之，让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期望值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增大为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NP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。这个过程中，虽然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标准偏差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也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增大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[NP(1-P)]</a:t>
            </a:r>
            <a:r>
              <a:rPr lang="en-US" altLang="zh-CN" sz="18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1/2 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，但是我们注意到：</a:t>
            </a:r>
            <a:endParaRPr lang="en-US" altLang="zh-CN" sz="1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期望值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NP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随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</a:t>
            </a:r>
            <a:r>
              <a:rPr lang="zh-CN" altLang="en-US" sz="1800" b="1" u="sng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增大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endParaRPr lang="en-US" altLang="zh-CN" sz="1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而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标准偏差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[NP(1-P)]</a:t>
            </a:r>
            <a:r>
              <a:rPr lang="en-US" altLang="zh-CN" sz="16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1/2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则是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随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18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0.5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次方</a:t>
            </a:r>
            <a:r>
              <a:rPr lang="zh-CN" altLang="en-US" sz="1800" b="1" u="sng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增大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endParaRPr lang="en-US" altLang="zh-CN" sz="1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所以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相对标准偏差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[(1-P) /(NP)]</a:t>
            </a:r>
            <a:r>
              <a:rPr lang="en-US" altLang="zh-CN" sz="18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1/2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也就是</a:t>
            </a:r>
            <a:r>
              <a: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随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18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18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0.5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次方</a:t>
            </a:r>
            <a:r>
              <a:rPr lang="zh-CN" altLang="en-US" sz="1800" b="1" u="sng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减小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因此，当我们可以想方设法使得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期望值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NP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变大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时，这个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形成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”的过程就相对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更多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地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了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确定性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（期望值），使得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精度越来越高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。这就是“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多就是好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”的含义。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62339BA-FAC4-48BE-A0DC-852721B093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674646"/>
              </p:ext>
            </p:extLst>
          </p:nvPr>
        </p:nvGraphicFramePr>
        <p:xfrm>
          <a:off x="6344090" y="1046162"/>
          <a:ext cx="99669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51" name="Equation" r:id="rId3" imgW="583920" imgH="469800" progId="Equation.DSMT4">
                  <p:embed/>
                </p:oleObj>
              </mc:Choice>
              <mc:Fallback>
                <p:oleObj name="Equation" r:id="rId3" imgW="5839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44090" y="1046162"/>
                        <a:ext cx="996692" cy="801687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DF27B4E-FE4D-4C0D-B403-4B22FBD0A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96848"/>
              </p:ext>
            </p:extLst>
          </p:nvPr>
        </p:nvGraphicFramePr>
        <p:xfrm>
          <a:off x="10813649" y="466953"/>
          <a:ext cx="11699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52" name="Equation" r:id="rId5" imgW="685800" imgH="291960" progId="Equation.DSMT4">
                  <p:embed/>
                </p:oleObj>
              </mc:Choice>
              <mc:Fallback>
                <p:oleObj name="Equation" r:id="rId5" imgW="685800" imgH="29196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562339BA-FAC4-48BE-A0DC-852721B09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13649" y="466953"/>
                        <a:ext cx="1169988" cy="49847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357AA7C-33B1-4403-8EC2-81E016201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09545"/>
              </p:ext>
            </p:extLst>
          </p:nvPr>
        </p:nvGraphicFramePr>
        <p:xfrm>
          <a:off x="7121707" y="3099708"/>
          <a:ext cx="13430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53" name="Equation" r:id="rId7" imgW="787320" imgH="291960" progId="Equation.DSMT4">
                  <p:embed/>
                </p:oleObj>
              </mc:Choice>
              <mc:Fallback>
                <p:oleObj name="Equation" r:id="rId7" imgW="787320" imgH="2919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DF27B4E-FE4D-4C0D-B403-4B22FBD0A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21707" y="3099708"/>
                        <a:ext cx="1343025" cy="49847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196E038-ACFF-499C-8FB6-9CCCBFC2B6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360787"/>
              </p:ext>
            </p:extLst>
          </p:nvPr>
        </p:nvGraphicFramePr>
        <p:xfrm>
          <a:off x="2847700" y="3196545"/>
          <a:ext cx="4333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54" name="Equation" r:id="rId9" imgW="253800" imgH="177480" progId="Equation.DSMT4">
                  <p:embed/>
                </p:oleObj>
              </mc:Choice>
              <mc:Fallback>
                <p:oleObj name="Equation" r:id="rId9" imgW="253800" imgH="177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357AA7C-33B1-4403-8EC2-81E016201D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47700" y="3196545"/>
                        <a:ext cx="433388" cy="3048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0AC643A-F77F-4FCC-ADBF-4C00586DDD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793275"/>
              </p:ext>
            </p:extLst>
          </p:nvPr>
        </p:nvGraphicFramePr>
        <p:xfrm>
          <a:off x="6842436" y="4850042"/>
          <a:ext cx="17557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55" name="Equation" r:id="rId11" imgW="1028520" imgH="482400" progId="Equation.DSMT4">
                  <p:embed/>
                </p:oleObj>
              </mc:Choice>
              <mc:Fallback>
                <p:oleObj name="Equation" r:id="rId11" imgW="1028520" imgH="4824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357AA7C-33B1-4403-8EC2-81E016201D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42436" y="4850042"/>
                        <a:ext cx="1755775" cy="8223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FBD5DD4-56A9-452C-ABB5-A33332A517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059184"/>
              </p:ext>
            </p:extLst>
          </p:nvPr>
        </p:nvGraphicFramePr>
        <p:xfrm>
          <a:off x="3806550" y="3849688"/>
          <a:ext cx="5413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56" name="Equation" r:id="rId13" imgW="317160" imgH="177480" progId="Equation.DSMT4">
                  <p:embed/>
                </p:oleObj>
              </mc:Choice>
              <mc:Fallback>
                <p:oleObj name="Equation" r:id="rId13" imgW="31716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5196E038-ACFF-499C-8FB6-9CCCBFC2B6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06550" y="3849688"/>
                        <a:ext cx="541338" cy="3048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3880B794-5989-42CC-A7B1-BDBF4B266C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153322"/>
              </p:ext>
            </p:extLst>
          </p:nvPr>
        </p:nvGraphicFramePr>
        <p:xfrm>
          <a:off x="5360987" y="4425950"/>
          <a:ext cx="7350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57"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FBD5DD4-56A9-452C-ABB5-A33332A51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60987" y="4425950"/>
                        <a:ext cx="735012" cy="39211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982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8321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7.5 </a:t>
            </a:r>
            <a:r>
              <a:rPr lang="zh-CN" altLang="en-US" dirty="0"/>
              <a:t>辐射粒子与信号的时间分布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679801" y="1"/>
            <a:ext cx="268913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相邻进位脉冲的时间间隔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3E9438-5086-4435-9AB3-B4B5FE252F4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68937" y="1"/>
            <a:ext cx="382306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相邻进位脉冲时间间隔分布的特点</a:t>
            </a:r>
            <a:endParaRPr lang="zh-CN" altLang="en-US" dirty="0"/>
          </a:p>
        </p:txBody>
      </p: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EC2989A4-E031-4699-88F8-12705C4702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288024"/>
              </p:ext>
            </p:extLst>
          </p:nvPr>
        </p:nvGraphicFramePr>
        <p:xfrm>
          <a:off x="394789" y="611997"/>
          <a:ext cx="5820388" cy="3395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15" name="Graph" r:id="rId3" imgW="3412541" imgH="2196998" progId="Origin50.Graph">
                  <p:embed/>
                </p:oleObj>
              </mc:Choice>
              <mc:Fallback>
                <p:oleObj name="Graph" r:id="rId3" imgW="3412541" imgH="2196998" progId="Origin50.Graph">
                  <p:embed/>
                  <p:pic>
                    <p:nvPicPr>
                      <p:cNvPr id="58" name="对象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21" t="8430" r="1160" b="7828"/>
                      <a:stretch>
                        <a:fillRect/>
                      </a:stretch>
                    </p:blipFill>
                    <p:spPr bwMode="auto">
                      <a:xfrm>
                        <a:off x="394789" y="611997"/>
                        <a:ext cx="5820388" cy="33952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0BC8236A-92B8-4F0E-A363-F8F0C5C03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427311"/>
              </p:ext>
            </p:extLst>
          </p:nvPr>
        </p:nvGraphicFramePr>
        <p:xfrm>
          <a:off x="6990518" y="746590"/>
          <a:ext cx="1100079" cy="834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16" name="Equation" r:id="rId5" imgW="520560" imgH="393480" progId="Equation.DSMT4">
                  <p:embed/>
                </p:oleObj>
              </mc:Choice>
              <mc:Fallback>
                <p:oleObj name="Equation" r:id="rId5" imgW="520560" imgH="393480" progId="Equation.DSMT4">
                  <p:embed/>
                  <p:pic>
                    <p:nvPicPr>
                      <p:cNvPr id="59" name="对象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518" y="746590"/>
                        <a:ext cx="1100079" cy="83447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3">
                            <a:lumMod val="75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1AF9E94F-C69B-4A05-A03C-1B48E5AABE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526290"/>
              </p:ext>
            </p:extLst>
          </p:nvPr>
        </p:nvGraphicFramePr>
        <p:xfrm>
          <a:off x="8505882" y="677534"/>
          <a:ext cx="1343076" cy="915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17" name="Equation" r:id="rId7" imgW="634680" imgH="431640" progId="Equation.DSMT4">
                  <p:embed/>
                </p:oleObj>
              </mc:Choice>
              <mc:Fallback>
                <p:oleObj name="Equation" r:id="rId7" imgW="634680" imgH="431640" progId="Equation.DSMT4">
                  <p:embed/>
                  <p:pic>
                    <p:nvPicPr>
                      <p:cNvPr id="60" name="对象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5882" y="677534"/>
                        <a:ext cx="1343076" cy="91547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3">
                            <a:lumMod val="75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E8446692-A6B9-4E27-AC23-4A0D2690CE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490844"/>
              </p:ext>
            </p:extLst>
          </p:nvPr>
        </p:nvGraphicFramePr>
        <p:xfrm>
          <a:off x="6990518" y="1742660"/>
          <a:ext cx="2096554" cy="994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18" name="Equation" r:id="rId9" imgW="990360" imgH="469800" progId="Equation.DSMT4">
                  <p:embed/>
                </p:oleObj>
              </mc:Choice>
              <mc:Fallback>
                <p:oleObj name="Equation" r:id="rId9" imgW="990360" imgH="469800" progId="Equation.DSMT4">
                  <p:embed/>
                  <p:pic>
                    <p:nvPicPr>
                      <p:cNvPr id="61" name="对象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518" y="1742660"/>
                        <a:ext cx="2096554" cy="99459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1B296D13-E97A-4574-94FC-DD4FAEB9DF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790917"/>
              </p:ext>
            </p:extLst>
          </p:nvPr>
        </p:nvGraphicFramePr>
        <p:xfrm>
          <a:off x="6096000" y="3277053"/>
          <a:ext cx="5832475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19" name="Graph" r:id="rId11" imgW="3271114" imgH="2175053" progId="Origin50.Graph">
                  <p:embed/>
                </p:oleObj>
              </mc:Choice>
              <mc:Fallback>
                <p:oleObj name="Graph" r:id="rId11" imgW="3271114" imgH="2175053" progId="Origin50.Graph">
                  <p:embed/>
                  <p:pic>
                    <p:nvPicPr>
                      <p:cNvPr id="62" name="对象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20" t="9044" b="8302"/>
                      <a:stretch>
                        <a:fillRect/>
                      </a:stretch>
                    </p:blipFill>
                    <p:spPr bwMode="auto">
                      <a:xfrm>
                        <a:off x="6096000" y="3277053"/>
                        <a:ext cx="5832475" cy="340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1">
            <a:extLst>
              <a:ext uri="{FF2B5EF4-FFF2-40B4-BE49-F238E27FC236}">
                <a16:creationId xmlns:a16="http://schemas.microsoft.com/office/drawing/2014/main" id="{A143F582-DF67-4D22-927B-1DCD8B5CB7DA}"/>
              </a:ext>
            </a:extLst>
          </p:cNvPr>
          <p:cNvSpPr txBox="1"/>
          <p:nvPr/>
        </p:nvSpPr>
        <p:spPr>
          <a:xfrm>
            <a:off x="504875" y="4622980"/>
            <a:ext cx="5184575" cy="146354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增大的过程中，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随机性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逐渐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消失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了，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周期性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（确定性）越来越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明显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21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6" y="1"/>
            <a:ext cx="4565711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A7F6C7A-F761-427D-8F0F-8BB043321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584" y="4365104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ea typeface="黑体" pitchFamily="49" charset="-122"/>
                <a:cs typeface="Arial" pitchFamily="34" charset="0"/>
              </a:rPr>
              <a:t>√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CBE2DF5-A983-4AB4-A99D-A0BA38981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664" y="908720"/>
            <a:ext cx="6480175" cy="468052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§7.1	</a:t>
            </a:r>
            <a:r>
              <a:rPr lang="zh-CN" altLang="en-US" sz="2600" b="1" dirty="0">
                <a:latin typeface="华文仿宋" pitchFamily="2" charset="-122"/>
              </a:rPr>
              <a:t>概率论基础知识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§7.2	</a:t>
            </a:r>
            <a:r>
              <a:rPr lang="zh-CN" altLang="en-US" sz="2600" b="1" dirty="0">
                <a:latin typeface="华文仿宋" pitchFamily="2" charset="-122"/>
              </a:rPr>
              <a:t>核衰变数与探测器计数的涨落分布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§7.3	</a:t>
            </a:r>
            <a:r>
              <a:rPr lang="zh-CN" altLang="en-US" sz="2600" b="1" dirty="0">
                <a:latin typeface="华文仿宋" pitchFamily="2" charset="-122"/>
              </a:rPr>
              <a:t>电离过程的涨落与法诺（</a:t>
            </a:r>
            <a:r>
              <a:rPr lang="en-US" altLang="zh-CN" sz="2600" b="1" dirty="0" err="1">
                <a:latin typeface="华文仿宋" pitchFamily="2" charset="-122"/>
              </a:rPr>
              <a:t>Fano</a:t>
            </a:r>
            <a:r>
              <a:rPr lang="zh-CN" altLang="en-US" sz="2600" b="1" dirty="0">
                <a:latin typeface="华文仿宋" pitchFamily="2" charset="-122"/>
              </a:rPr>
              <a:t>）分布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§7.4	</a:t>
            </a:r>
            <a:r>
              <a:rPr lang="zh-CN" altLang="en-US" sz="2600" b="1" dirty="0">
                <a:latin typeface="华文仿宋" pitchFamily="2" charset="-122"/>
              </a:rPr>
              <a:t>粒子束脉冲的总电离电荷量的涨落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§7.5	</a:t>
            </a:r>
            <a:r>
              <a:rPr lang="zh-CN" altLang="en-US" sz="2600" b="1" dirty="0">
                <a:latin typeface="华文仿宋" pitchFamily="2" charset="-122"/>
              </a:rPr>
              <a:t>辐射粒子与信号的时间分布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solidFill>
                  <a:srgbClr val="0000FF"/>
                </a:solidFill>
                <a:latin typeface="华文仿宋" pitchFamily="2" charset="-122"/>
              </a:rPr>
              <a:t>§7.6	</a:t>
            </a:r>
            <a:r>
              <a:rPr lang="zh-CN" altLang="en-US" sz="2600" b="1" dirty="0">
                <a:solidFill>
                  <a:srgbClr val="0000FF"/>
                </a:solidFill>
                <a:latin typeface="华文仿宋" pitchFamily="2" charset="-122"/>
              </a:rPr>
              <a:t>计数统计误差的传递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solidFill>
                  <a:schemeClr val="bg1">
                    <a:lumMod val="50000"/>
                  </a:schemeClr>
                </a:solidFill>
                <a:latin typeface="华文仿宋" pitchFamily="2" charset="-122"/>
              </a:rPr>
              <a:t>§7.7	</a:t>
            </a:r>
            <a:r>
              <a:rPr lang="zh-CN" altLang="en-US" sz="2600" b="1" dirty="0">
                <a:solidFill>
                  <a:schemeClr val="bg1">
                    <a:lumMod val="50000"/>
                  </a:schemeClr>
                </a:solidFill>
                <a:latin typeface="华文仿宋" pitchFamily="2" charset="-122"/>
              </a:rPr>
              <a:t>测量数据的检验</a:t>
            </a:r>
          </a:p>
        </p:txBody>
      </p:sp>
    </p:spTree>
    <p:extLst>
      <p:ext uri="{BB962C8B-B14F-4D97-AF65-F5344CB8AC3E}">
        <p14:creationId xmlns:p14="http://schemas.microsoft.com/office/powerpoint/2010/main" val="1937840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6" y="1"/>
            <a:ext cx="4565711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52599504-7F68-4A7D-BF93-3324DBF2F7D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82880" y="404664"/>
                <a:ext cx="11889784" cy="3096890"/>
              </a:xfrm>
              <a:prstGeom prst="rect">
                <a:avLst/>
              </a:prstGeom>
              <a:ln w="38100" cmpd="dbl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60000"/>
                  </a:lnSpc>
                  <a:spcAft>
                    <a:spcPts val="1200"/>
                  </a:spcAft>
                  <a:defRPr/>
                </a:pP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在一般的核测量中，常涉及函数的统计误差的计算，也就是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误差传递 </a:t>
                </a:r>
                <a:r>
                  <a:rPr lang="en-US" altLang="zh-CN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(Error Propagation)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60000"/>
                  </a:lnSpc>
                  <a:spcAft>
                    <a:spcPts val="1200"/>
                  </a:spcAft>
                  <a:defRPr/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baseline="-2500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baseline="-2500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,…,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是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相互独立的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随机变量，其标准偏差分别为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𝛔</m:t>
                    </m:r>
                    <m:r>
                      <a:rPr lang="en-US" altLang="zh-CN" sz="2800" b="1" i="1" baseline="-2500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baseline="-2500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zh-CN" alt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𝛔</m:t>
                    </m:r>
                    <m:r>
                      <a:rPr lang="en-US" altLang="zh-CN" sz="2800" b="1" i="1" baseline="-2500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baseline="-2500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,…,</m:t>
                    </m:r>
                    <m:r>
                      <a:rPr lang="zh-CN" alt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𝛔</m:t>
                    </m:r>
                    <m:r>
                      <a:rPr lang="en-US" altLang="zh-CN" sz="2800" b="1" i="1" baseline="-25000">
                        <a:solidFill>
                          <a:srgbClr val="FF0000"/>
                        </a:solidFill>
                        <a:latin typeface="Cambria Math"/>
                      </a:rPr>
                      <m:t>𝒙𝒏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，由这些随机变量导出的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>
                        <a:solidFill>
                          <a:srgbClr val="FF0000"/>
                        </a:solidFill>
                        <a:latin typeface="Cambria Math"/>
                      </a:rPr>
                      <m:t>𝐟</m:t>
                    </m:r>
                    <m:r>
                      <a:rPr lang="en-US" altLang="zh-CN" sz="2800" b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baseline="-2500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baseline="-2500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,…,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的标准偏差可以用下面公式求出：</a:t>
                </a:r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52599504-7F68-4A7D-BF93-3324DBF2F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404664"/>
                <a:ext cx="11889784" cy="3096890"/>
              </a:xfrm>
              <a:prstGeom prst="rect">
                <a:avLst/>
              </a:prstGeom>
              <a:blipFill>
                <a:blip r:embed="rId3"/>
                <a:stretch>
                  <a:fillRect l="-613"/>
                </a:stretch>
              </a:blipFill>
              <a:ln w="38100" cmpd="dbl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29D880C6-3A81-4528-B5FF-1B8AFA56C9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67905"/>
              </p:ext>
            </p:extLst>
          </p:nvPr>
        </p:nvGraphicFramePr>
        <p:xfrm>
          <a:off x="1127448" y="3645024"/>
          <a:ext cx="10276952" cy="1838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31" name="Equation" r:id="rId4" imgW="2831760" imgH="507960" progId="Equation.DSMT4">
                  <p:embed/>
                </p:oleObj>
              </mc:Choice>
              <mc:Fallback>
                <p:oleObj name="Equation" r:id="rId4" imgW="2831760" imgH="507960" progId="Equation.DSMT4">
                  <p:embed/>
                  <p:pic>
                    <p:nvPicPr>
                      <p:cNvPr id="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448" y="3645024"/>
                        <a:ext cx="10276952" cy="183847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">
            <a:extLst>
              <a:ext uri="{FF2B5EF4-FFF2-40B4-BE49-F238E27FC236}">
                <a16:creationId xmlns:a16="http://schemas.microsoft.com/office/drawing/2014/main" id="{B62B3AEA-5663-4BAD-9BEC-0D9177D5D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4768" y="5661794"/>
            <a:ext cx="45127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下面看看一些常见的情况：</a:t>
            </a:r>
          </a:p>
        </p:txBody>
      </p:sp>
    </p:spTree>
    <p:extLst>
      <p:ext uri="{BB962C8B-B14F-4D97-AF65-F5344CB8AC3E}">
        <p14:creationId xmlns:p14="http://schemas.microsoft.com/office/powerpoint/2010/main" val="188674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87887" y="1"/>
            <a:ext cx="5704113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140208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和差关系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FE6F576-BB60-4A15-BA3F-5F79DA54C5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159699"/>
              </p:ext>
            </p:extLst>
          </p:nvPr>
        </p:nvGraphicFramePr>
        <p:xfrm>
          <a:off x="366812" y="1427720"/>
          <a:ext cx="2242508" cy="776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968" name="Equation" r:id="rId3" imgW="660240" imgH="228600" progId="Equation.DSMT4">
                  <p:embed/>
                </p:oleObj>
              </mc:Choice>
              <mc:Fallback>
                <p:oleObj name="Equation" r:id="rId3" imgW="660240" imgH="2286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812" y="1427720"/>
                        <a:ext cx="2242508" cy="77644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4B6CA8E-5EC9-4B7E-85C4-99BE376A1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768581"/>
              </p:ext>
            </p:extLst>
          </p:nvPr>
        </p:nvGraphicFramePr>
        <p:xfrm>
          <a:off x="3535164" y="1145538"/>
          <a:ext cx="3752597" cy="103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969" name="Equation" r:id="rId5" imgW="1104840" imgH="304560" progId="Equation.DSMT4">
                  <p:embed/>
                </p:oleObj>
              </mc:Choice>
              <mc:Fallback>
                <p:oleObj name="Equation" r:id="rId5" imgW="1104840" imgH="30456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164" y="1145538"/>
                        <a:ext cx="3752597" cy="103444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701CC05-985B-4347-ABE1-DA2A207960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104136"/>
              </p:ext>
            </p:extLst>
          </p:nvPr>
        </p:nvGraphicFramePr>
        <p:xfrm>
          <a:off x="7873694" y="423510"/>
          <a:ext cx="3708315" cy="176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970" name="Equation" r:id="rId7" imgW="1091880" imgH="520560" progId="Equation.DSMT4">
                  <p:embed/>
                </p:oleObj>
              </mc:Choice>
              <mc:Fallback>
                <p:oleObj name="Equation" r:id="rId7" imgW="1091880" imgH="52056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3694" y="423510"/>
                        <a:ext cx="3708315" cy="176856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2">
            <a:extLst>
              <a:ext uri="{FF2B5EF4-FFF2-40B4-BE49-F238E27FC236}">
                <a16:creationId xmlns:a16="http://schemas.microsoft.com/office/drawing/2014/main" id="{6B9FC7A9-BFD3-4323-8F46-9D1BC4FC5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12" y="2235440"/>
            <a:ext cx="1121519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92D05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辐射测量中，</a:t>
            </a:r>
            <a:r>
              <a:rPr lang="zh-CN" altLang="en-US" sz="2400" b="1" u="sng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本底总是存在的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包括宇宙射线、环境中的天然放射性及仪器噪声等。为求得净计数，就需要进行两次测量：</a:t>
            </a: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5885ACBD-FC49-4CD9-A8ED-5E2359FD5A98}"/>
              </a:ext>
            </a:extLst>
          </p:cNvPr>
          <p:cNvGrpSpPr>
            <a:grpSpLocks/>
          </p:cNvGrpSpPr>
          <p:nvPr/>
        </p:nvGrpSpPr>
        <p:grpSpPr bwMode="auto">
          <a:xfrm>
            <a:off x="5538386" y="4695869"/>
            <a:ext cx="3294063" cy="2052639"/>
            <a:chOff x="2777" y="1694"/>
            <a:chExt cx="2075" cy="1293"/>
          </a:xfrm>
        </p:grpSpPr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E92DCF65-164C-4536-B5BA-B6BF8EDE49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7" y="1694"/>
              <a:ext cx="10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标准偏差</a:t>
              </a:r>
              <a:endPara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18" name="Object 8">
              <a:extLst>
                <a:ext uri="{FF2B5EF4-FFF2-40B4-BE49-F238E27FC236}">
                  <a16:creationId xmlns:a16="http://schemas.microsoft.com/office/drawing/2014/main" id="{E9034FC4-43A4-43CF-9EA3-73F8E5AC67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7143258"/>
                </p:ext>
              </p:extLst>
            </p:nvPr>
          </p:nvGraphicFramePr>
          <p:xfrm>
            <a:off x="2836" y="2021"/>
            <a:ext cx="2016" cy="9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71" name="Equation" r:id="rId9" imgW="1218960" imgH="583920" progId="Equation.DSMT4">
                    <p:embed/>
                  </p:oleObj>
                </mc:Choice>
                <mc:Fallback>
                  <p:oleObj name="Equation" r:id="rId9" imgW="1218960" imgH="583920" progId="Equation.DSMT4">
                    <p:embed/>
                    <p:pic>
                      <p:nvPicPr>
                        <p:cNvPr id="1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6" y="2021"/>
                          <a:ext cx="2016" cy="966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 Box 10">
            <a:extLst>
              <a:ext uri="{FF2B5EF4-FFF2-40B4-BE49-F238E27FC236}">
                <a16:creationId xmlns:a16="http://schemas.microsoft.com/office/drawing/2014/main" id="{43D769B0-9B6D-4A89-BDD6-1B1BA0AE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55" y="3565623"/>
            <a:ext cx="4454475" cy="1130246"/>
          </a:xfrm>
          <a:prstGeom prst="rect">
            <a:avLst/>
          </a:prstGeom>
          <a:noFill/>
          <a:ln w="9525" algn="ctr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179388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>
                <a:latin typeface="Times New Roman" pitchFamily="18" charset="0"/>
                <a:ea typeface="楷体" pitchFamily="49" charset="-122"/>
              </a:rPr>
              <a:t>第一次，没有样品，在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时间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t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</a:rPr>
              <a:t>内测得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本底的计数为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N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b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</a:rPr>
              <a:t>；</a:t>
            </a: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44DBF346-6AFA-43F4-AF53-FAC982556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3568526"/>
            <a:ext cx="6888089" cy="1130246"/>
          </a:xfrm>
          <a:prstGeom prst="rect">
            <a:avLst/>
          </a:prstGeom>
          <a:noFill/>
          <a:ln w="9525" algn="ctr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266700" indent="-87313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marL="1588" lvl="1" indent="-1588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>
                <a:latin typeface="Times New Roman" pitchFamily="18" charset="0"/>
                <a:ea typeface="楷体" pitchFamily="49" charset="-122"/>
              </a:rPr>
              <a:t>第二次，放上样品，在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相同时间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t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</a:rPr>
              <a:t>内测得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样品和本底的总计数为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N</a:t>
            </a:r>
            <a:r>
              <a:rPr lang="en-US" altLang="zh-CN" sz="2400" b="1" baseline="-250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s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</a:rPr>
              <a:t>。</a:t>
            </a:r>
          </a:p>
        </p:txBody>
      </p:sp>
      <p:graphicFrame>
        <p:nvGraphicFramePr>
          <p:cNvPr id="21" name="Object 5">
            <a:extLst>
              <a:ext uri="{FF2B5EF4-FFF2-40B4-BE49-F238E27FC236}">
                <a16:creationId xmlns:a16="http://schemas.microsoft.com/office/drawing/2014/main" id="{49A17D75-292B-429D-9522-2A864B7525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580488"/>
              </p:ext>
            </p:extLst>
          </p:nvPr>
        </p:nvGraphicFramePr>
        <p:xfrm>
          <a:off x="3495454" y="4913905"/>
          <a:ext cx="5667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972" name="Equation" r:id="rId11" imgW="215640" imgH="228600" progId="Equation.DSMT4">
                  <p:embed/>
                </p:oleObj>
              </mc:Choice>
              <mc:Fallback>
                <p:oleObj name="Equation" r:id="rId11" imgW="215640" imgH="228600" progId="Equation.DSMT4">
                  <p:embed/>
                  <p:pic>
                    <p:nvPicPr>
                      <p:cNvPr id="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454" y="4913905"/>
                        <a:ext cx="566738" cy="6000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>
            <a:extLst>
              <a:ext uri="{FF2B5EF4-FFF2-40B4-BE49-F238E27FC236}">
                <a16:creationId xmlns:a16="http://schemas.microsoft.com/office/drawing/2014/main" id="{05BF0857-E479-49D1-B7E9-26B59646A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33106"/>
              </p:ext>
            </p:extLst>
          </p:nvPr>
        </p:nvGraphicFramePr>
        <p:xfrm>
          <a:off x="4909480" y="4913905"/>
          <a:ext cx="5334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973" name="Equation" r:id="rId13" imgW="203040" imgH="228600" progId="Equation.DSMT4">
                  <p:embed/>
                </p:oleObj>
              </mc:Choice>
              <mc:Fallback>
                <p:oleObj name="Equation" r:id="rId13" imgW="203040" imgH="228600" progId="Equation.DSMT4">
                  <p:embed/>
                  <p:pic>
                    <p:nvPicPr>
                      <p:cNvPr id="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9480" y="4913905"/>
                        <a:ext cx="533400" cy="6000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BFFE0666-86EC-4864-94FD-E0C6FEB95CCD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5213942"/>
            <a:ext cx="4626906" cy="1282546"/>
            <a:chOff x="-411164" y="3875270"/>
            <a:chExt cx="4626907" cy="1282244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6070D910-0F2F-46E2-AC4E-FE4A04A2B6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11164" y="3954189"/>
              <a:ext cx="3783013" cy="1203325"/>
              <a:chOff x="-263" y="2097"/>
              <a:chExt cx="2383" cy="758"/>
            </a:xfrm>
          </p:grpSpPr>
          <p:sp>
            <p:nvSpPr>
              <p:cNvPr id="27" name="Text Box 4">
                <a:extLst>
                  <a:ext uri="{FF2B5EF4-FFF2-40B4-BE49-F238E27FC236}">
                    <a16:creationId xmlns:a16="http://schemas.microsoft.com/office/drawing/2014/main" id="{474AB582-D737-44AA-B30B-4C4C2BA22F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63" y="2097"/>
                <a:ext cx="147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样品的</a:t>
                </a:r>
                <a:r>
                  <a:rPr lang="zh-CN" altLang="en-US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净计数</a:t>
                </a:r>
                <a:endParaRPr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aphicFrame>
            <p:nvGraphicFramePr>
              <p:cNvPr id="28" name="Object 5">
                <a:extLst>
                  <a:ext uri="{FF2B5EF4-FFF2-40B4-BE49-F238E27FC236}">
                    <a16:creationId xmlns:a16="http://schemas.microsoft.com/office/drawing/2014/main" id="{FD300D8E-81BE-4E2C-AF57-37C81F2717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7855139"/>
                  </p:ext>
                </p:extLst>
              </p:nvPr>
            </p:nvGraphicFramePr>
            <p:xfrm>
              <a:off x="734" y="2477"/>
              <a:ext cx="1386" cy="3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974" name="Equation" r:id="rId15" imgW="838080" imgH="228600" progId="Equation.DSMT4">
                      <p:embed/>
                    </p:oleObj>
                  </mc:Choice>
                  <mc:Fallback>
                    <p:oleObj name="Equation" r:id="rId15" imgW="838080" imgH="228600" progId="Equation.DSMT4">
                      <p:embed/>
                      <p:pic>
                        <p:nvPicPr>
                          <p:cNvPr id="26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4" y="2477"/>
                            <a:ext cx="1386" cy="378"/>
                          </a:xfrm>
                          <a:prstGeom prst="rect">
                            <a:avLst/>
                          </a:prstGeom>
                          <a:solidFill>
                            <a:srgbClr val="FFFF00"/>
                          </a:solidFill>
                          <a:ln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5" name="曲线连接符 22">
              <a:extLst>
                <a:ext uri="{FF2B5EF4-FFF2-40B4-BE49-F238E27FC236}">
                  <a16:creationId xmlns:a16="http://schemas.microsoft.com/office/drawing/2014/main" id="{98DA3F66-6D86-4F00-89E5-74E0B4AE665F}"/>
                </a:ext>
              </a:extLst>
            </p:cNvPr>
            <p:cNvCxnSpPr>
              <a:cxnSpLocks/>
              <a:stCxn id="21" idx="1"/>
              <a:endCxn id="28" idx="0"/>
            </p:cNvCxnSpPr>
            <p:nvPr/>
          </p:nvCxnSpPr>
          <p:spPr>
            <a:xfrm rot="10800000" flipV="1">
              <a:off x="2271712" y="3875270"/>
              <a:ext cx="263305" cy="682168"/>
            </a:xfrm>
            <a:prstGeom prst="curvedConnector2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23">
              <a:extLst>
                <a:ext uri="{FF2B5EF4-FFF2-40B4-BE49-F238E27FC236}">
                  <a16:creationId xmlns:a16="http://schemas.microsoft.com/office/drawing/2014/main" id="{0D69EE73-C6FC-4F50-B6AB-9E66CEFA6666}"/>
                </a:ext>
              </a:extLst>
            </p:cNvPr>
            <p:cNvCxnSpPr>
              <a:cxnSpLocks/>
              <a:stCxn id="22" idx="2"/>
              <a:endCxn id="28" idx="0"/>
            </p:cNvCxnSpPr>
            <p:nvPr/>
          </p:nvCxnSpPr>
          <p:spPr>
            <a:xfrm rot="5400000">
              <a:off x="3052627" y="3394323"/>
              <a:ext cx="382201" cy="194403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B405443B-F41D-4C64-8E7A-6C55CFC805E5}"/>
              </a:ext>
            </a:extLst>
          </p:cNvPr>
          <p:cNvSpPr/>
          <p:nvPr/>
        </p:nvSpPr>
        <p:spPr>
          <a:xfrm>
            <a:off x="257100" y="459186"/>
            <a:ext cx="5181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例如：存在本底时净计数误差的计算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009570AD-061E-4CE0-9ED1-A5479A2FA6AB}"/>
              </a:ext>
            </a:extLst>
          </p:cNvPr>
          <p:cNvGrpSpPr>
            <a:grpSpLocks/>
          </p:cNvGrpSpPr>
          <p:nvPr/>
        </p:nvGrpSpPr>
        <p:grpSpPr bwMode="auto">
          <a:xfrm>
            <a:off x="9339485" y="4715826"/>
            <a:ext cx="2852738" cy="2038352"/>
            <a:chOff x="3288" y="1714"/>
            <a:chExt cx="1797" cy="1284"/>
          </a:xfrm>
        </p:grpSpPr>
        <p:sp>
          <p:nvSpPr>
            <p:cNvPr id="31" name="Text Box 7">
              <a:extLst>
                <a:ext uri="{FF2B5EF4-FFF2-40B4-BE49-F238E27FC236}">
                  <a16:creationId xmlns:a16="http://schemas.microsoft.com/office/drawing/2014/main" id="{67CFF916-1B5F-4C68-BECB-6C63B939C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5" y="1714"/>
              <a:ext cx="177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相对标准偏差</a:t>
              </a:r>
              <a:endPara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32" name="Object 8">
              <a:extLst>
                <a:ext uri="{FF2B5EF4-FFF2-40B4-BE49-F238E27FC236}">
                  <a16:creationId xmlns:a16="http://schemas.microsoft.com/office/drawing/2014/main" id="{54215BED-347F-4D82-87A3-EBAEE5FFEC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4289693"/>
                </p:ext>
              </p:extLst>
            </p:nvPr>
          </p:nvGraphicFramePr>
          <p:xfrm>
            <a:off x="3288" y="2200"/>
            <a:ext cx="1680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75" name="Equation" r:id="rId17" imgW="1015920" imgH="482400" progId="Equation.DSMT4">
                    <p:embed/>
                  </p:oleObj>
                </mc:Choice>
                <mc:Fallback>
                  <p:oleObj name="Equation" r:id="rId17" imgW="1015920" imgH="482400" progId="Equation.DSMT4">
                    <p:embed/>
                    <p:pic>
                      <p:nvPicPr>
                        <p:cNvPr id="18" name="Object 8">
                          <a:extLst>
                            <a:ext uri="{FF2B5EF4-FFF2-40B4-BE49-F238E27FC236}">
                              <a16:creationId xmlns:a16="http://schemas.microsoft.com/office/drawing/2014/main" id="{E9034FC4-43A4-43CF-9EA3-73F8E5AC67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2200"/>
                          <a:ext cx="1680" cy="798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8295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87887" y="1"/>
            <a:ext cx="5704113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140208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倍数关系</a:t>
            </a:r>
          </a:p>
        </p:txBody>
      </p:sp>
      <p:graphicFrame>
        <p:nvGraphicFramePr>
          <p:cNvPr id="30" name="Object 4">
            <a:extLst>
              <a:ext uri="{FF2B5EF4-FFF2-40B4-BE49-F238E27FC236}">
                <a16:creationId xmlns:a16="http://schemas.microsoft.com/office/drawing/2014/main" id="{7886EEEA-6B52-4074-8B42-018BA88A4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362892"/>
              </p:ext>
            </p:extLst>
          </p:nvPr>
        </p:nvGraphicFramePr>
        <p:xfrm>
          <a:off x="278709" y="900615"/>
          <a:ext cx="1277878" cy="552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18"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709" y="900615"/>
                        <a:ext cx="1277878" cy="55227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>
            <a:extLst>
              <a:ext uri="{FF2B5EF4-FFF2-40B4-BE49-F238E27FC236}">
                <a16:creationId xmlns:a16="http://schemas.microsoft.com/office/drawing/2014/main" id="{1E2A6370-C9B5-4AC0-8539-CF0A8605B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322793"/>
              </p:ext>
            </p:extLst>
          </p:nvPr>
        </p:nvGraphicFramePr>
        <p:xfrm>
          <a:off x="3873271" y="721029"/>
          <a:ext cx="1347240" cy="82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19" name="Equation" r:id="rId5" imgW="495000" imgH="304560" progId="Equation.DSMT4">
                  <p:embed/>
                </p:oleObj>
              </mc:Choice>
              <mc:Fallback>
                <p:oleObj name="Equation" r:id="rId5" imgW="495000" imgH="304560" progId="Equation.DSMT4">
                  <p:embed/>
                  <p:pic>
                    <p:nvPicPr>
                      <p:cNvPr id="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271" y="721029"/>
                        <a:ext cx="1347240" cy="8269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7">
            <a:extLst>
              <a:ext uri="{FF2B5EF4-FFF2-40B4-BE49-F238E27FC236}">
                <a16:creationId xmlns:a16="http://schemas.microsoft.com/office/drawing/2014/main" id="{9344142C-92F9-407A-A987-B3E92D669B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32351"/>
              </p:ext>
            </p:extLst>
          </p:nvPr>
        </p:nvGraphicFramePr>
        <p:xfrm>
          <a:off x="159420" y="4001051"/>
          <a:ext cx="165735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20" name="Equation" r:id="rId7" imgW="609480" imgH="812520" progId="Equation.DSMT4">
                  <p:embed/>
                </p:oleObj>
              </mc:Choice>
              <mc:Fallback>
                <p:oleObj name="Equation" r:id="rId7" imgW="609480" imgH="812520" progId="Equation.DSMT4">
                  <p:embed/>
                  <p:pic>
                    <p:nvPicPr>
                      <p:cNvPr id="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20" y="4001051"/>
                        <a:ext cx="1657350" cy="22098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8">
            <a:extLst>
              <a:ext uri="{FF2B5EF4-FFF2-40B4-BE49-F238E27FC236}">
                <a16:creationId xmlns:a16="http://schemas.microsoft.com/office/drawing/2014/main" id="{8A6A86EA-5F90-4069-9BCF-7FA3E291BC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68793"/>
              </p:ext>
            </p:extLst>
          </p:nvPr>
        </p:nvGraphicFramePr>
        <p:xfrm>
          <a:off x="159420" y="2773032"/>
          <a:ext cx="1657816" cy="656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21" name="Equation" r:id="rId9" imgW="609480" imgH="241200" progId="Equation.DSMT4">
                  <p:embed/>
                </p:oleObj>
              </mc:Choice>
              <mc:Fallback>
                <p:oleObj name="Equation" r:id="rId9" imgW="609480" imgH="241200" progId="Equation.DSMT4">
                  <p:embed/>
                  <p:pic>
                    <p:nvPicPr>
                      <p:cNvPr id="3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20" y="2773032"/>
                        <a:ext cx="1657816" cy="65607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9">
            <a:extLst>
              <a:ext uri="{FF2B5EF4-FFF2-40B4-BE49-F238E27FC236}">
                <a16:creationId xmlns:a16="http://schemas.microsoft.com/office/drawing/2014/main" id="{D994418A-D737-4355-999D-086A6577AC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813621"/>
              </p:ext>
            </p:extLst>
          </p:nvPr>
        </p:nvGraphicFramePr>
        <p:xfrm>
          <a:off x="3835708" y="2634069"/>
          <a:ext cx="1796320" cy="932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22" name="Equation" r:id="rId11" imgW="660240" imgH="342720" progId="Equation.DSMT4">
                  <p:embed/>
                </p:oleObj>
              </mc:Choice>
              <mc:Fallback>
                <p:oleObj name="Equation" r:id="rId11" imgW="660240" imgH="342720" progId="Equation.DSMT4">
                  <p:embed/>
                  <p:pic>
                    <p:nvPicPr>
                      <p:cNvPr id="3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708" y="2634069"/>
                        <a:ext cx="1796320" cy="9327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2">
            <a:extLst>
              <a:ext uri="{FF2B5EF4-FFF2-40B4-BE49-F238E27FC236}">
                <a16:creationId xmlns:a16="http://schemas.microsoft.com/office/drawing/2014/main" id="{5A8533B4-ED54-441A-98B9-83B12959169B}"/>
              </a:ext>
            </a:extLst>
          </p:cNvPr>
          <p:cNvSpPr txBox="1"/>
          <p:nvPr/>
        </p:nvSpPr>
        <p:spPr>
          <a:xfrm>
            <a:off x="2004170" y="4311353"/>
            <a:ext cx="181804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sz="2400" b="0" dirty="0">
                <a:solidFill>
                  <a:schemeClr val="tx1"/>
                </a:solidFill>
                <a:effectLst/>
              </a:rPr>
              <a:t>但</a:t>
            </a:r>
            <a:r>
              <a:rPr lang="zh-CN" altLang="en-US" sz="2400" b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不影响相对标准偏差</a:t>
            </a:r>
            <a:r>
              <a:rPr lang="zh-CN" altLang="en-US" sz="2400" b="0" dirty="0">
                <a:solidFill>
                  <a:schemeClr val="tx1"/>
                </a:solidFill>
                <a:effectLst/>
              </a:rPr>
              <a:t>（精度）</a:t>
            </a: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B9CE99CF-CA50-457B-A1F6-CAE8A9D592F8}"/>
              </a:ext>
            </a:extLst>
          </p:cNvPr>
          <p:cNvSpPr txBox="1"/>
          <p:nvPr/>
        </p:nvSpPr>
        <p:spPr>
          <a:xfrm>
            <a:off x="1914362" y="2672260"/>
            <a:ext cx="155742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sz="2400" b="0" dirty="0">
                <a:solidFill>
                  <a:schemeClr val="tx1"/>
                </a:solidFill>
                <a:effectLst/>
              </a:rPr>
              <a:t>会</a:t>
            </a:r>
            <a:r>
              <a:rPr lang="zh-CN" altLang="en-US" sz="2400" b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影响标准偏差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08691B0E-B45E-4744-B479-A04D8DCBBC81}"/>
              </a:ext>
            </a:extLst>
          </p:cNvPr>
          <p:cNvSpPr txBox="1"/>
          <p:nvPr/>
        </p:nvSpPr>
        <p:spPr>
          <a:xfrm>
            <a:off x="2085054" y="868077"/>
            <a:ext cx="12639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sz="2400" b="0" dirty="0">
                <a:solidFill>
                  <a:schemeClr val="tx1"/>
                </a:solidFill>
                <a:effectLst/>
              </a:rPr>
              <a:t>常数</a:t>
            </a:r>
            <a:r>
              <a:rPr lang="en-US" altLang="zh-CN" sz="2400" b="0" dirty="0">
                <a:solidFill>
                  <a:schemeClr val="tx1"/>
                </a:solidFill>
                <a:effectLst/>
              </a:rPr>
              <a:t>A </a:t>
            </a:r>
            <a:r>
              <a:rPr lang="zh-CN" altLang="en-US" sz="2400" b="0" dirty="0">
                <a:solidFill>
                  <a:schemeClr val="tx1"/>
                </a:solidFill>
                <a:effectLst/>
              </a:rPr>
              <a:t>或 </a:t>
            </a:r>
            <a:r>
              <a:rPr lang="en-US" altLang="zh-CN" sz="2400" b="0" dirty="0">
                <a:solidFill>
                  <a:schemeClr val="tx1"/>
                </a:solidFill>
                <a:effectLst/>
              </a:rPr>
              <a:t>B</a:t>
            </a:r>
            <a:endParaRPr lang="zh-CN" altLang="en-US" sz="24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8" name="下箭头 34">
            <a:extLst>
              <a:ext uri="{FF2B5EF4-FFF2-40B4-BE49-F238E27FC236}">
                <a16:creationId xmlns:a16="http://schemas.microsoft.com/office/drawing/2014/main" id="{B2C8CB48-A515-4EC9-A21A-70D27F5BFF24}"/>
              </a:ext>
            </a:extLst>
          </p:cNvPr>
          <p:cNvSpPr/>
          <p:nvPr/>
        </p:nvSpPr>
        <p:spPr>
          <a:xfrm>
            <a:off x="733401" y="1650746"/>
            <a:ext cx="564332" cy="741820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下箭头 35">
            <a:extLst>
              <a:ext uri="{FF2B5EF4-FFF2-40B4-BE49-F238E27FC236}">
                <a16:creationId xmlns:a16="http://schemas.microsoft.com/office/drawing/2014/main" id="{C533660D-48AD-4FDD-8C8B-A54807FD6930}"/>
              </a:ext>
            </a:extLst>
          </p:cNvPr>
          <p:cNvSpPr/>
          <p:nvPr/>
        </p:nvSpPr>
        <p:spPr>
          <a:xfrm>
            <a:off x="4346889" y="1679692"/>
            <a:ext cx="564332" cy="714539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0" name="Object 7">
            <a:extLst>
              <a:ext uri="{FF2B5EF4-FFF2-40B4-BE49-F238E27FC236}">
                <a16:creationId xmlns:a16="http://schemas.microsoft.com/office/drawing/2014/main" id="{842922AB-9AEB-4AC6-B5A1-34766154FC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947509"/>
              </p:ext>
            </p:extLst>
          </p:nvPr>
        </p:nvGraphicFramePr>
        <p:xfrm>
          <a:off x="3822214" y="3753076"/>
          <a:ext cx="1760538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23" name="Equation" r:id="rId13" imgW="647640" imgH="1015920" progId="Equation.DSMT4">
                  <p:embed/>
                </p:oleObj>
              </mc:Choice>
              <mc:Fallback>
                <p:oleObj name="Equation" r:id="rId13" imgW="647640" imgH="1015920" progId="Equation.DSMT4">
                  <p:embed/>
                  <p:pic>
                    <p:nvPicPr>
                      <p:cNvPr id="3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214" y="3753076"/>
                        <a:ext cx="1760538" cy="276225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2E167D7F-927B-4063-A26B-F20E0BC7CBD8}"/>
              </a:ext>
            </a:extLst>
          </p:cNvPr>
          <p:cNvSpPr/>
          <p:nvPr/>
        </p:nvSpPr>
        <p:spPr>
          <a:xfrm>
            <a:off x="6844514" y="415310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例如，计数率的误差：</a:t>
            </a:r>
            <a:endParaRPr lang="zh-CN" altLang="en-US" sz="2400" dirty="0"/>
          </a:p>
        </p:txBody>
      </p:sp>
      <p:sp>
        <p:nvSpPr>
          <p:cNvPr id="42" name="Text Box 4">
            <a:extLst>
              <a:ext uri="{FF2B5EF4-FFF2-40B4-BE49-F238E27FC236}">
                <a16:creationId xmlns:a16="http://schemas.microsoft.com/office/drawing/2014/main" id="{DE723FF8-FD33-4741-91AB-8403065A8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450" y="959724"/>
            <a:ext cx="5200365" cy="1140377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设在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时间内记录了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个计数，则计数率为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n=N/t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，计数率的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标准偏差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为：</a:t>
            </a:r>
          </a:p>
        </p:txBody>
      </p:sp>
      <p:graphicFrame>
        <p:nvGraphicFramePr>
          <p:cNvPr id="43" name="Object 5">
            <a:extLst>
              <a:ext uri="{FF2B5EF4-FFF2-40B4-BE49-F238E27FC236}">
                <a16:creationId xmlns:a16="http://schemas.microsoft.com/office/drawing/2014/main" id="{8E4480FD-A6C7-4B3B-BB72-456B5BA30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29278"/>
              </p:ext>
            </p:extLst>
          </p:nvPr>
        </p:nvGraphicFramePr>
        <p:xfrm>
          <a:off x="6629914" y="2285761"/>
          <a:ext cx="5013325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24" name="Equation" r:id="rId15" imgW="1777680" imgH="444240" progId="Equation.DSMT4">
                  <p:embed/>
                </p:oleObj>
              </mc:Choice>
              <mc:Fallback>
                <p:oleObj name="Equation" r:id="rId15" imgW="1777680" imgH="444240" progId="Equation.DSMT4">
                  <p:embed/>
                  <p:pic>
                    <p:nvPicPr>
                      <p:cNvPr id="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914" y="2285761"/>
                        <a:ext cx="5013325" cy="12541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7">
            <a:extLst>
              <a:ext uri="{FF2B5EF4-FFF2-40B4-BE49-F238E27FC236}">
                <a16:creationId xmlns:a16="http://schemas.microsoft.com/office/drawing/2014/main" id="{C4623A3E-D949-42CF-BA08-288B8CB6A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030" y="3622635"/>
            <a:ext cx="3282874" cy="523220"/>
          </a:xfrm>
          <a:custGeom>
            <a:avLst/>
            <a:gdLst>
              <a:gd name="connsiteX0" fmla="*/ 0 w 3282874"/>
              <a:gd name="connsiteY0" fmla="*/ 0 h 523220"/>
              <a:gd name="connsiteX1" fmla="*/ 547146 w 3282874"/>
              <a:gd name="connsiteY1" fmla="*/ 0 h 523220"/>
              <a:gd name="connsiteX2" fmla="*/ 995805 w 3282874"/>
              <a:gd name="connsiteY2" fmla="*/ 0 h 523220"/>
              <a:gd name="connsiteX3" fmla="*/ 1608608 w 3282874"/>
              <a:gd name="connsiteY3" fmla="*/ 0 h 523220"/>
              <a:gd name="connsiteX4" fmla="*/ 2090096 w 3282874"/>
              <a:gd name="connsiteY4" fmla="*/ 0 h 523220"/>
              <a:gd name="connsiteX5" fmla="*/ 2702900 w 3282874"/>
              <a:gd name="connsiteY5" fmla="*/ 0 h 523220"/>
              <a:gd name="connsiteX6" fmla="*/ 3282874 w 3282874"/>
              <a:gd name="connsiteY6" fmla="*/ 0 h 523220"/>
              <a:gd name="connsiteX7" fmla="*/ 3282874 w 3282874"/>
              <a:gd name="connsiteY7" fmla="*/ 523220 h 523220"/>
              <a:gd name="connsiteX8" fmla="*/ 2735728 w 3282874"/>
              <a:gd name="connsiteY8" fmla="*/ 523220 h 523220"/>
              <a:gd name="connsiteX9" fmla="*/ 2188583 w 3282874"/>
              <a:gd name="connsiteY9" fmla="*/ 523220 h 523220"/>
              <a:gd name="connsiteX10" fmla="*/ 1739923 w 3282874"/>
              <a:gd name="connsiteY10" fmla="*/ 523220 h 523220"/>
              <a:gd name="connsiteX11" fmla="*/ 1258435 w 3282874"/>
              <a:gd name="connsiteY11" fmla="*/ 523220 h 523220"/>
              <a:gd name="connsiteX12" fmla="*/ 809776 w 3282874"/>
              <a:gd name="connsiteY12" fmla="*/ 523220 h 523220"/>
              <a:gd name="connsiteX13" fmla="*/ 0 w 3282874"/>
              <a:gd name="connsiteY13" fmla="*/ 523220 h 523220"/>
              <a:gd name="connsiteX14" fmla="*/ 0 w 3282874"/>
              <a:gd name="connsiteY1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82874" h="523220" fill="none" extrusionOk="0">
                <a:moveTo>
                  <a:pt x="0" y="0"/>
                </a:moveTo>
                <a:cubicBezTo>
                  <a:pt x="153008" y="-33434"/>
                  <a:pt x="418368" y="4938"/>
                  <a:pt x="547146" y="0"/>
                </a:cubicBezTo>
                <a:cubicBezTo>
                  <a:pt x="675924" y="-4938"/>
                  <a:pt x="835833" y="33220"/>
                  <a:pt x="995805" y="0"/>
                </a:cubicBezTo>
                <a:cubicBezTo>
                  <a:pt x="1155777" y="-33220"/>
                  <a:pt x="1367497" y="33933"/>
                  <a:pt x="1608608" y="0"/>
                </a:cubicBezTo>
                <a:cubicBezTo>
                  <a:pt x="1849719" y="-33933"/>
                  <a:pt x="1903923" y="53567"/>
                  <a:pt x="2090096" y="0"/>
                </a:cubicBezTo>
                <a:cubicBezTo>
                  <a:pt x="2276269" y="-53567"/>
                  <a:pt x="2534980" y="36360"/>
                  <a:pt x="2702900" y="0"/>
                </a:cubicBezTo>
                <a:cubicBezTo>
                  <a:pt x="2870820" y="-36360"/>
                  <a:pt x="3117789" y="47841"/>
                  <a:pt x="3282874" y="0"/>
                </a:cubicBezTo>
                <a:cubicBezTo>
                  <a:pt x="3328554" y="189404"/>
                  <a:pt x="3249680" y="330610"/>
                  <a:pt x="3282874" y="523220"/>
                </a:cubicBezTo>
                <a:cubicBezTo>
                  <a:pt x="3018317" y="523588"/>
                  <a:pt x="2871348" y="503267"/>
                  <a:pt x="2735728" y="523220"/>
                </a:cubicBezTo>
                <a:cubicBezTo>
                  <a:pt x="2600108" y="543173"/>
                  <a:pt x="2427559" y="490718"/>
                  <a:pt x="2188583" y="523220"/>
                </a:cubicBezTo>
                <a:cubicBezTo>
                  <a:pt x="1949607" y="555722"/>
                  <a:pt x="1878835" y="476620"/>
                  <a:pt x="1739923" y="523220"/>
                </a:cubicBezTo>
                <a:cubicBezTo>
                  <a:pt x="1601011" y="569820"/>
                  <a:pt x="1363033" y="492015"/>
                  <a:pt x="1258435" y="523220"/>
                </a:cubicBezTo>
                <a:cubicBezTo>
                  <a:pt x="1153837" y="554425"/>
                  <a:pt x="975794" y="506743"/>
                  <a:pt x="809776" y="523220"/>
                </a:cubicBezTo>
                <a:cubicBezTo>
                  <a:pt x="643758" y="539697"/>
                  <a:pt x="360461" y="510324"/>
                  <a:pt x="0" y="523220"/>
                </a:cubicBezTo>
                <a:cubicBezTo>
                  <a:pt x="-5679" y="319923"/>
                  <a:pt x="48110" y="207584"/>
                  <a:pt x="0" y="0"/>
                </a:cubicBezTo>
                <a:close/>
              </a:path>
              <a:path w="3282874" h="523220" stroke="0" extrusionOk="0">
                <a:moveTo>
                  <a:pt x="0" y="0"/>
                </a:moveTo>
                <a:cubicBezTo>
                  <a:pt x="221889" y="-2883"/>
                  <a:pt x="322730" y="54880"/>
                  <a:pt x="612803" y="0"/>
                </a:cubicBezTo>
                <a:cubicBezTo>
                  <a:pt x="902876" y="-54880"/>
                  <a:pt x="912372" y="16950"/>
                  <a:pt x="1061463" y="0"/>
                </a:cubicBezTo>
                <a:cubicBezTo>
                  <a:pt x="1210554" y="-16950"/>
                  <a:pt x="1457734" y="12135"/>
                  <a:pt x="1575780" y="0"/>
                </a:cubicBezTo>
                <a:cubicBezTo>
                  <a:pt x="1693826" y="-12135"/>
                  <a:pt x="1978350" y="46925"/>
                  <a:pt x="2155754" y="0"/>
                </a:cubicBezTo>
                <a:cubicBezTo>
                  <a:pt x="2333158" y="-46925"/>
                  <a:pt x="2509156" y="6057"/>
                  <a:pt x="2604413" y="0"/>
                </a:cubicBezTo>
                <a:cubicBezTo>
                  <a:pt x="2699670" y="-6057"/>
                  <a:pt x="3056143" y="71653"/>
                  <a:pt x="3282874" y="0"/>
                </a:cubicBezTo>
                <a:cubicBezTo>
                  <a:pt x="3315772" y="144148"/>
                  <a:pt x="3233201" y="304692"/>
                  <a:pt x="3282874" y="523220"/>
                </a:cubicBezTo>
                <a:cubicBezTo>
                  <a:pt x="3050827" y="535949"/>
                  <a:pt x="2967377" y="509454"/>
                  <a:pt x="2735728" y="523220"/>
                </a:cubicBezTo>
                <a:cubicBezTo>
                  <a:pt x="2504079" y="536986"/>
                  <a:pt x="2425557" y="462400"/>
                  <a:pt x="2188583" y="523220"/>
                </a:cubicBezTo>
                <a:cubicBezTo>
                  <a:pt x="1951609" y="584040"/>
                  <a:pt x="1783597" y="481261"/>
                  <a:pt x="1674266" y="523220"/>
                </a:cubicBezTo>
                <a:cubicBezTo>
                  <a:pt x="1564935" y="565179"/>
                  <a:pt x="1368386" y="487772"/>
                  <a:pt x="1127120" y="523220"/>
                </a:cubicBezTo>
                <a:cubicBezTo>
                  <a:pt x="885854" y="558668"/>
                  <a:pt x="825952" y="507293"/>
                  <a:pt x="678461" y="523220"/>
                </a:cubicBezTo>
                <a:cubicBezTo>
                  <a:pt x="530970" y="539147"/>
                  <a:pt x="318599" y="503873"/>
                  <a:pt x="0" y="523220"/>
                </a:cubicBezTo>
                <a:cubicBezTo>
                  <a:pt x="-61903" y="295481"/>
                  <a:pt x="28602" y="1255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 algn="ctr">
            <a:solidFill>
              <a:srgbClr val="FF000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38618679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其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相对标准偏差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为：</a:t>
            </a:r>
          </a:p>
        </p:txBody>
      </p:sp>
      <p:graphicFrame>
        <p:nvGraphicFramePr>
          <p:cNvPr id="45" name="Object 8">
            <a:extLst>
              <a:ext uri="{FF2B5EF4-FFF2-40B4-BE49-F238E27FC236}">
                <a16:creationId xmlns:a16="http://schemas.microsoft.com/office/drawing/2014/main" id="{DD95D7F0-89BD-4F12-A495-BE682457A0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587438"/>
              </p:ext>
            </p:extLst>
          </p:nvPr>
        </p:nvGraphicFramePr>
        <p:xfrm>
          <a:off x="7111131" y="4311353"/>
          <a:ext cx="3948113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25" name="Equation" r:id="rId17" imgW="1409400" imgH="634680" progId="Equation.DSMT4">
                  <p:embed/>
                </p:oleObj>
              </mc:Choice>
              <mc:Fallback>
                <p:oleObj name="Equation" r:id="rId17" imgW="1409400" imgH="634680" progId="Equation.DSMT4">
                  <p:embed/>
                  <p:pic>
                    <p:nvPicPr>
                      <p:cNvPr id="4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1131" y="4311353"/>
                        <a:ext cx="3948113" cy="17811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2">
            <a:extLst>
              <a:ext uri="{FF2B5EF4-FFF2-40B4-BE49-F238E27FC236}">
                <a16:creationId xmlns:a16="http://schemas.microsoft.com/office/drawing/2014/main" id="{0ABE002F-D24B-4259-9A6A-901728402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5697" y="6210851"/>
            <a:ext cx="3863675" cy="523220"/>
          </a:xfrm>
          <a:prstGeom prst="rect">
            <a:avLst/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测量时间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并没有出现？</a:t>
            </a:r>
          </a:p>
        </p:txBody>
      </p:sp>
    </p:spTree>
    <p:extLst>
      <p:ext uri="{BB962C8B-B14F-4D97-AF65-F5344CB8AC3E}">
        <p14:creationId xmlns:p14="http://schemas.microsoft.com/office/powerpoint/2010/main" val="68318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4" grpId="0" animBg="1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87887" y="1"/>
            <a:ext cx="5704113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1402080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乘除关系</a:t>
            </a:r>
          </a:p>
        </p:txBody>
      </p:sp>
      <p:graphicFrame>
        <p:nvGraphicFramePr>
          <p:cNvPr id="23" name="Object 5">
            <a:extLst>
              <a:ext uri="{FF2B5EF4-FFF2-40B4-BE49-F238E27FC236}">
                <a16:creationId xmlns:a16="http://schemas.microsoft.com/office/drawing/2014/main" id="{31956139-811C-462F-BFA4-2EFA6EC35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520871"/>
              </p:ext>
            </p:extLst>
          </p:nvPr>
        </p:nvGraphicFramePr>
        <p:xfrm>
          <a:off x="1500882" y="692068"/>
          <a:ext cx="2387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42" name="Equation" r:id="rId3" imgW="596880" imgH="228600" progId="Equation.DSMT4">
                  <p:embed/>
                </p:oleObj>
              </mc:Choice>
              <mc:Fallback>
                <p:oleObj name="Equation" r:id="rId3" imgW="596880" imgH="228600" progId="Equation.DSMT4">
                  <p:embed/>
                  <p:pic>
                    <p:nvPicPr>
                      <p:cNvPr id="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882" y="692068"/>
                        <a:ext cx="2387600" cy="914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6">
            <a:extLst>
              <a:ext uri="{FF2B5EF4-FFF2-40B4-BE49-F238E27FC236}">
                <a16:creationId xmlns:a16="http://schemas.microsoft.com/office/drawing/2014/main" id="{AC7E6DB0-BEB3-4895-8658-D8EF9CA87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983968"/>
              </p:ext>
            </p:extLst>
          </p:nvPr>
        </p:nvGraphicFramePr>
        <p:xfrm>
          <a:off x="7835190" y="744321"/>
          <a:ext cx="24876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43" name="Equation" r:id="rId5" imgW="622080" imgH="228600" progId="Equation.DSMT4">
                  <p:embed/>
                </p:oleObj>
              </mc:Choice>
              <mc:Fallback>
                <p:oleObj name="Equation" r:id="rId5" imgW="622080" imgH="228600" progId="Equation.DSMT4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190" y="744321"/>
                        <a:ext cx="2487613" cy="914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BCD50FCA-0523-489B-BB80-87E407FF7FD0}"/>
              </a:ext>
            </a:extLst>
          </p:cNvPr>
          <p:cNvGrpSpPr/>
          <p:nvPr/>
        </p:nvGrpSpPr>
        <p:grpSpPr>
          <a:xfrm>
            <a:off x="3743587" y="2427981"/>
            <a:ext cx="3968100" cy="2310526"/>
            <a:chOff x="2554645" y="2222611"/>
            <a:chExt cx="3968100" cy="2310526"/>
          </a:xfrm>
        </p:grpSpPr>
        <p:graphicFrame>
          <p:nvGraphicFramePr>
            <p:cNvPr id="26" name="Object 8">
              <a:extLst>
                <a:ext uri="{FF2B5EF4-FFF2-40B4-BE49-F238E27FC236}">
                  <a16:creationId xmlns:a16="http://schemas.microsoft.com/office/drawing/2014/main" id="{3F6998F8-7EC5-48D3-A7F0-4E4EC1C84E0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5735866"/>
                </p:ext>
              </p:extLst>
            </p:nvPr>
          </p:nvGraphicFramePr>
          <p:xfrm>
            <a:off x="2554645" y="2222611"/>
            <a:ext cx="3968100" cy="12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044" name="Equation" r:id="rId7" imgW="1587240" imgH="507960" progId="Equation.DSMT4">
                    <p:embed/>
                  </p:oleObj>
                </mc:Choice>
                <mc:Fallback>
                  <p:oleObj name="Equation" r:id="rId7" imgW="1587240" imgH="507960" progId="Equation.DSMT4">
                    <p:embed/>
                    <p:pic>
                      <p:nvPicPr>
                        <p:cNvPr id="2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645" y="2222611"/>
                          <a:ext cx="3968100" cy="1269900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0">
              <a:extLst>
                <a:ext uri="{FF2B5EF4-FFF2-40B4-BE49-F238E27FC236}">
                  <a16:creationId xmlns:a16="http://schemas.microsoft.com/office/drawing/2014/main" id="{0A982940-4016-4347-87B1-3813FA3E90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8986651"/>
                </p:ext>
              </p:extLst>
            </p:nvPr>
          </p:nvGraphicFramePr>
          <p:xfrm>
            <a:off x="2986120" y="3515549"/>
            <a:ext cx="3105150" cy="1017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045" name="Equation" r:id="rId9" imgW="774360" imgH="253800" progId="Equation.DSMT4">
                    <p:embed/>
                  </p:oleObj>
                </mc:Choice>
                <mc:Fallback>
                  <p:oleObj name="Equation" r:id="rId9" imgW="774360" imgH="253800" progId="Equation.DSMT4">
                    <p:embed/>
                    <p:pic>
                      <p:nvPicPr>
                        <p:cNvPr id="21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6120" y="3515549"/>
                          <a:ext cx="3105150" cy="1017588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14">
            <a:extLst>
              <a:ext uri="{FF2B5EF4-FFF2-40B4-BE49-F238E27FC236}">
                <a16:creationId xmlns:a16="http://schemas.microsoft.com/office/drawing/2014/main" id="{FAE558B5-0BC6-41A0-8480-A0B11DFD6C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600404"/>
              </p:ext>
            </p:extLst>
          </p:nvPr>
        </p:nvGraphicFramePr>
        <p:xfrm>
          <a:off x="1511300" y="4884738"/>
          <a:ext cx="4395788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46" name="Equation" r:id="rId11" imgW="1955520" imgH="596880" progId="Equation.DSMT4">
                  <p:embed/>
                </p:oleObj>
              </mc:Choice>
              <mc:Fallback>
                <p:oleObj name="Equation" r:id="rId11" imgW="1955520" imgH="596880" progId="Equation.DSMT4">
                  <p:embed/>
                  <p:pic>
                    <p:nvPicPr>
                      <p:cNvPr id="2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4884738"/>
                        <a:ext cx="4395788" cy="1341437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7">
            <a:extLst>
              <a:ext uri="{FF2B5EF4-FFF2-40B4-BE49-F238E27FC236}">
                <a16:creationId xmlns:a16="http://schemas.microsoft.com/office/drawing/2014/main" id="{D3D26620-1754-4194-A7D7-B11244462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269427"/>
              </p:ext>
            </p:extLst>
          </p:nvPr>
        </p:nvGraphicFramePr>
        <p:xfrm>
          <a:off x="6030913" y="4875213"/>
          <a:ext cx="4192587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47" name="Equation" r:id="rId13" imgW="1790640" imgH="596880" progId="Equation.DSMT4">
                  <p:embed/>
                </p:oleObj>
              </mc:Choice>
              <mc:Fallback>
                <p:oleObj name="Equation" r:id="rId13" imgW="1790640" imgH="596880" progId="Equation.DSMT4">
                  <p:embed/>
                  <p:pic>
                    <p:nvPicPr>
                      <p:cNvPr id="2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0913" y="4875213"/>
                        <a:ext cx="4192587" cy="13970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5">
            <a:extLst>
              <a:ext uri="{FF2B5EF4-FFF2-40B4-BE49-F238E27FC236}">
                <a16:creationId xmlns:a16="http://schemas.microsoft.com/office/drawing/2014/main" id="{C0481986-9502-4243-AB4A-6B17D20F8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709094"/>
              </p:ext>
            </p:extLst>
          </p:nvPr>
        </p:nvGraphicFramePr>
        <p:xfrm>
          <a:off x="1494064" y="1681626"/>
          <a:ext cx="2929105" cy="62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48" name="Equation" r:id="rId15" imgW="1079280" imgH="228600" progId="Equation.DSMT4">
                  <p:embed/>
                </p:oleObj>
              </mc:Choice>
              <mc:Fallback>
                <p:oleObj name="Equation" r:id="rId15" imgW="1079280" imgH="228600" progId="Equation.DSMT4">
                  <p:embed/>
                  <p:pic>
                    <p:nvPicPr>
                      <p:cNvPr id="2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4064" y="1681626"/>
                        <a:ext cx="2929105" cy="62028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D6543A10-E47F-44A7-8D6E-55C3C39379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739296"/>
              </p:ext>
            </p:extLst>
          </p:nvPr>
        </p:nvGraphicFramePr>
        <p:xfrm>
          <a:off x="7032104" y="1709534"/>
          <a:ext cx="3392666" cy="718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49" name="Equation" r:id="rId17" imgW="1079280" imgH="228600" progId="Equation.DSMT4">
                  <p:embed/>
                </p:oleObj>
              </mc:Choice>
              <mc:Fallback>
                <p:oleObj name="Equation" r:id="rId17" imgW="1079280" imgH="228600" progId="Equation.DSMT4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32104" y="1709534"/>
                        <a:ext cx="3392666" cy="718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054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489371" y="1"/>
            <a:ext cx="4702629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2403564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(4)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平均计数的统计误差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2B6DBE17-ACEC-473E-9B0D-3A3BA4473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45" y="383448"/>
            <a:ext cx="11586435" cy="1303177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对某样品重复测量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次，每次测量时间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等精度测量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，得到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个计数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N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…N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则在时间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内的平均计数值为：</a:t>
            </a:r>
          </a:p>
        </p:txBody>
      </p:sp>
      <p:graphicFrame>
        <p:nvGraphicFramePr>
          <p:cNvPr id="16" name="Object 7">
            <a:extLst>
              <a:ext uri="{FF2B5EF4-FFF2-40B4-BE49-F238E27FC236}">
                <a16:creationId xmlns:a16="http://schemas.microsoft.com/office/drawing/2014/main" id="{4D78B98E-18B8-4C06-BD9C-AAC6D6DCF4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165241"/>
              </p:ext>
            </p:extLst>
          </p:nvPr>
        </p:nvGraphicFramePr>
        <p:xfrm>
          <a:off x="505458" y="1956355"/>
          <a:ext cx="2880320" cy="157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58" name="Equation" r:id="rId3" imgW="787320" imgH="431640" progId="Equation.DSMT4">
                  <p:embed/>
                </p:oleObj>
              </mc:Choice>
              <mc:Fallback>
                <p:oleObj name="Equation" r:id="rId3" imgW="787320" imgH="431640" progId="Equation.DSMT4">
                  <p:embed/>
                  <p:pic>
                    <p:nvPicPr>
                      <p:cNvPr id="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458" y="1956355"/>
                        <a:ext cx="2880320" cy="157953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8">
            <a:extLst>
              <a:ext uri="{FF2B5EF4-FFF2-40B4-BE49-F238E27FC236}">
                <a16:creationId xmlns:a16="http://schemas.microsoft.com/office/drawing/2014/main" id="{D946148E-9F11-49D6-929E-0C0912964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16" y="1880678"/>
            <a:ext cx="54726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由误差传递公式，平均计数值的方差为：</a:t>
            </a: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3CA5EAC4-BB44-4E38-B4FC-5C6A27D002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758786"/>
              </p:ext>
            </p:extLst>
          </p:nvPr>
        </p:nvGraphicFramePr>
        <p:xfrm>
          <a:off x="4203255" y="2484001"/>
          <a:ext cx="5183188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59" name="Equation" r:id="rId5" imgW="1943100" imgH="431800" progId="Equation.DSMT4">
                  <p:embed/>
                </p:oleObj>
              </mc:Choice>
              <mc:Fallback>
                <p:oleObj name="Equation" r:id="rId5" imgW="1943100" imgH="431800" progId="Equation.DSMT4">
                  <p:embed/>
                  <p:pic>
                    <p:nvPicPr>
                      <p:cNvPr id="2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255" y="2484001"/>
                        <a:ext cx="5183188" cy="11525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7279D6CA-2A48-40AE-B419-DF09D2E5C5B4}"/>
              </a:ext>
            </a:extLst>
          </p:cNvPr>
          <p:cNvGrpSpPr/>
          <p:nvPr/>
        </p:nvGrpSpPr>
        <p:grpSpPr>
          <a:xfrm>
            <a:off x="622699" y="3970653"/>
            <a:ext cx="4032448" cy="2520280"/>
            <a:chOff x="179512" y="3717032"/>
            <a:chExt cx="4032448" cy="2520280"/>
          </a:xfrm>
        </p:grpSpPr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78A089C2-04DA-4E6A-AA3C-13CE08BD0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512" y="3717032"/>
              <a:ext cx="403244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多次重复测量结果表达：</a:t>
              </a:r>
            </a:p>
          </p:txBody>
        </p:sp>
        <p:graphicFrame>
          <p:nvGraphicFramePr>
            <p:cNvPr id="21" name="Object 3">
              <a:extLst>
                <a:ext uri="{FF2B5EF4-FFF2-40B4-BE49-F238E27FC236}">
                  <a16:creationId xmlns:a16="http://schemas.microsoft.com/office/drawing/2014/main" id="{20A59C47-A2C1-40F2-8596-288CFDBE8F2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3021227"/>
                </p:ext>
              </p:extLst>
            </p:nvPr>
          </p:nvGraphicFramePr>
          <p:xfrm>
            <a:off x="206771" y="4314850"/>
            <a:ext cx="3213101" cy="1922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760" name="Equation" r:id="rId7" imgW="850680" imgH="507960" progId="Equation.DSMT4">
                    <p:embed/>
                  </p:oleObj>
                </mc:Choice>
                <mc:Fallback>
                  <p:oleObj name="Equation" r:id="rId7" imgW="850680" imgH="507960" progId="Equation.DSMT4">
                    <p:embed/>
                    <p:pic>
                      <p:nvPicPr>
                        <p:cNvPr id="3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771" y="4314850"/>
                          <a:ext cx="3213101" cy="192246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ext Box 5">
            <a:extLst>
              <a:ext uri="{FF2B5EF4-FFF2-40B4-BE49-F238E27FC236}">
                <a16:creationId xmlns:a16="http://schemas.microsoft.com/office/drawing/2014/main" id="{8462C681-2999-400A-87E1-EB1423428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115" y="4047704"/>
            <a:ext cx="3744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平均计数的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相对标准偏差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</p:txBody>
      </p:sp>
      <p:graphicFrame>
        <p:nvGraphicFramePr>
          <p:cNvPr id="30" name="Object 6">
            <a:extLst>
              <a:ext uri="{FF2B5EF4-FFF2-40B4-BE49-F238E27FC236}">
                <a16:creationId xmlns:a16="http://schemas.microsoft.com/office/drawing/2014/main" id="{D0DE4025-FEC2-4338-9164-E767168989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01463"/>
              </p:ext>
            </p:extLst>
          </p:nvPr>
        </p:nvGraphicFramePr>
        <p:xfrm>
          <a:off x="4568154" y="4770618"/>
          <a:ext cx="6973888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61" name="Equation" r:id="rId9" imgW="2273040" imgH="622080" progId="Equation.DSMT4">
                  <p:embed/>
                </p:oleObj>
              </mc:Choice>
              <mc:Fallback>
                <p:oleObj name="Equation" r:id="rId9" imgW="2273040" imgH="622080" progId="Equation.DSMT4">
                  <p:embed/>
                  <p:pic>
                    <p:nvPicPr>
                      <p:cNvPr id="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154" y="4770618"/>
                        <a:ext cx="6973888" cy="191135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8">
            <a:extLst>
              <a:ext uri="{FF2B5EF4-FFF2-40B4-BE49-F238E27FC236}">
                <a16:creationId xmlns:a16="http://schemas.microsoft.com/office/drawing/2014/main" id="{EAC83D19-829A-46FC-820C-D044F00F7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2278" y="3917716"/>
            <a:ext cx="3356992" cy="646331"/>
          </a:xfrm>
          <a:prstGeom prst="rect">
            <a:avLst/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t </a:t>
            </a:r>
            <a:r>
              <a:rPr lang="zh-CN" altLang="en-US" dirty="0"/>
              <a:t>还是没有出现？</a:t>
            </a:r>
          </a:p>
        </p:txBody>
      </p:sp>
    </p:spTree>
    <p:extLst>
      <p:ext uri="{BB962C8B-B14F-4D97-AF65-F5344CB8AC3E}">
        <p14:creationId xmlns:p14="http://schemas.microsoft.com/office/powerpoint/2010/main" val="34282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16983" y="1"/>
            <a:ext cx="3675017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343117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(5)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不等精度独立测量值的平均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39175D88-617E-4DCC-A41C-D01913DDF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976" y="3717032"/>
            <a:ext cx="6171785" cy="144655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？可以证明，权重因子就是各次的测量时间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（证明见</a:t>
            </a:r>
            <a:r>
              <a:rPr lang="en-US" altLang="zh-CN" sz="32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下页）自行阅读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043A81F8-0963-4BDB-BDE4-0605AB718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310" y="764704"/>
            <a:ext cx="11284354" cy="2123658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对计数率进行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次独立测量，各次测量的时间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不同，计数为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i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得到不同的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endParaRPr lang="en-US" altLang="zh-CN" sz="2400" b="1" i="1" baseline="-25000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由于各次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不同，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就不同，是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不等精度测量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做简单的求平均不再合理！</a:t>
            </a:r>
          </a:p>
          <a:p>
            <a:pPr marL="457200" indent="-457200" algn="ju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应做加权平均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使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精度高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的数据在求平均值时的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贡献大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精度低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贡献小。</a:t>
            </a:r>
          </a:p>
        </p:txBody>
      </p:sp>
      <p:graphicFrame>
        <p:nvGraphicFramePr>
          <p:cNvPr id="25" name="Object 6">
            <a:extLst>
              <a:ext uri="{FF2B5EF4-FFF2-40B4-BE49-F238E27FC236}">
                <a16:creationId xmlns:a16="http://schemas.microsoft.com/office/drawing/2014/main" id="{50DFCA0E-3B1E-475C-A970-EB916AE9DA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886380"/>
              </p:ext>
            </p:extLst>
          </p:nvPr>
        </p:nvGraphicFramePr>
        <p:xfrm>
          <a:off x="913479" y="3487002"/>
          <a:ext cx="2160240" cy="190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26" name="Equation" r:id="rId3" imgW="749160" imgH="660240" progId="Equation.DSMT4">
                  <p:embed/>
                </p:oleObj>
              </mc:Choice>
              <mc:Fallback>
                <p:oleObj name="Equation" r:id="rId3" imgW="749160" imgH="660240" progId="Equation.DSMT4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3479" y="3487002"/>
                        <a:ext cx="2160240" cy="1906609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>
            <a:extLst>
              <a:ext uri="{FF2B5EF4-FFF2-40B4-BE49-F238E27FC236}">
                <a16:creationId xmlns:a16="http://schemas.microsoft.com/office/drawing/2014/main" id="{2343C1CB-C95A-48E6-869D-6EA9A5D80E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560761"/>
              </p:ext>
            </p:extLst>
          </p:nvPr>
        </p:nvGraphicFramePr>
        <p:xfrm>
          <a:off x="9866794" y="3487024"/>
          <a:ext cx="1978025" cy="190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27" name="Equation" r:id="rId5" imgW="685800" imgH="660240" progId="Equation.DSMT4">
                  <p:embed/>
                </p:oleObj>
              </mc:Choice>
              <mc:Fallback>
                <p:oleObj name="Equation" r:id="rId5" imgW="685800" imgH="660240" progId="Equation.DSMT4">
                  <p:embed/>
                  <p:pic>
                    <p:nvPicPr>
                      <p:cNvPr id="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6794" y="3487024"/>
                        <a:ext cx="1978025" cy="190658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3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16983" y="1"/>
            <a:ext cx="3675017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343117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(5)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不等精度独立测量值的平均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8CFACB74-3F42-4D8C-860B-A3E3ABCB9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730" y="825039"/>
            <a:ext cx="3240087" cy="110490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先求各次测量的计数率及方差：</a:t>
            </a:r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45E5FCD9-140D-44CB-94DA-70A088438A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09427"/>
              </p:ext>
            </p:extLst>
          </p:nvPr>
        </p:nvGraphicFramePr>
        <p:xfrm>
          <a:off x="5555976" y="849326"/>
          <a:ext cx="140652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48" name="Equation" r:id="rId3" imgW="495000" imgH="431640" progId="Equation.DSMT4">
                  <p:embed/>
                </p:oleObj>
              </mc:Choice>
              <mc:Fallback>
                <p:oleObj name="Equation" r:id="rId3" imgW="495000" imgH="431640" progId="Equation.DSMT4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5976" y="849326"/>
                        <a:ext cx="1406525" cy="12287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3E420F54-3051-4643-A474-EA9331E34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210492"/>
              </p:ext>
            </p:extLst>
          </p:nvPr>
        </p:nvGraphicFramePr>
        <p:xfrm>
          <a:off x="7464152" y="836712"/>
          <a:ext cx="153987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49" name="Equation" r:id="rId5" imgW="520560" imgH="431640" progId="Equation.DSMT4">
                  <p:embed/>
                </p:oleObj>
              </mc:Choice>
              <mc:Fallback>
                <p:oleObj name="Equation" r:id="rId5" imgW="520560" imgH="431640" progId="Equation.DSMT4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152" y="836712"/>
                        <a:ext cx="1539875" cy="12795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5">
            <a:extLst>
              <a:ext uri="{FF2B5EF4-FFF2-40B4-BE49-F238E27FC236}">
                <a16:creationId xmlns:a16="http://schemas.microsoft.com/office/drawing/2014/main" id="{ADA48C70-F35E-441D-A0E1-DFB18E722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344" y="2348012"/>
            <a:ext cx="4105275" cy="58420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设各次测量的权重为：</a:t>
            </a:r>
          </a:p>
        </p:txBody>
      </p:sp>
      <p:graphicFrame>
        <p:nvGraphicFramePr>
          <p:cNvPr id="16" name="Object 6">
            <a:extLst>
              <a:ext uri="{FF2B5EF4-FFF2-40B4-BE49-F238E27FC236}">
                <a16:creationId xmlns:a16="http://schemas.microsoft.com/office/drawing/2014/main" id="{149E6A93-EB2E-47B8-B9A9-0B6C10251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132562"/>
              </p:ext>
            </p:extLst>
          </p:nvPr>
        </p:nvGraphicFramePr>
        <p:xfrm>
          <a:off x="2962944" y="3068737"/>
          <a:ext cx="1587500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50" name="Equation" r:id="rId7" imgW="558720" imgH="482400" progId="Equation.DSMT4">
                  <p:embed/>
                </p:oleObj>
              </mc:Choice>
              <mc:Fallback>
                <p:oleObj name="Equation" r:id="rId7" imgW="558720" imgH="482400" progId="Equation.DSMT4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2944" y="3068737"/>
                        <a:ext cx="1587500" cy="1374775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7">
            <a:extLst>
              <a:ext uri="{FF2B5EF4-FFF2-40B4-BE49-F238E27FC236}">
                <a16:creationId xmlns:a16="http://schemas.microsoft.com/office/drawing/2014/main" id="{8BFA63F9-3302-4866-9944-90CCE8802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576" y="4948585"/>
            <a:ext cx="720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      </a:t>
            </a: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FBE49F38-CA4E-4B5A-8982-0113EE5E1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326800"/>
              </p:ext>
            </p:extLst>
          </p:nvPr>
        </p:nvGraphicFramePr>
        <p:xfrm>
          <a:off x="6131594" y="4876156"/>
          <a:ext cx="3856037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51" name="Equation" r:id="rId9" imgW="1257120" imgH="482400" progId="Equation.DSMT4">
                  <p:embed/>
                </p:oleObj>
              </mc:Choice>
              <mc:Fallback>
                <p:oleObj name="Equation" r:id="rId9" imgW="1257120" imgH="482400" progId="Equation.DSMT4">
                  <p:embed/>
                  <p:pic>
                    <p:nvPicPr>
                      <p:cNvPr id="1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1594" y="4876156"/>
                        <a:ext cx="3856037" cy="1484312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4">
            <a:extLst>
              <a:ext uri="{FF2B5EF4-FFF2-40B4-BE49-F238E27FC236}">
                <a16:creationId xmlns:a16="http://schemas.microsoft.com/office/drawing/2014/main" id="{AE5EECAF-2036-4BC2-A9AA-7961C7F3F20D}"/>
              </a:ext>
            </a:extLst>
          </p:cNvPr>
          <p:cNvGrpSpPr>
            <a:grpSpLocks/>
          </p:cNvGrpSpPr>
          <p:nvPr/>
        </p:nvGrpSpPr>
        <p:grpSpPr bwMode="auto">
          <a:xfrm>
            <a:off x="4691731" y="3284637"/>
            <a:ext cx="2663825" cy="1016000"/>
            <a:chOff x="1837" y="1797"/>
            <a:chExt cx="1678" cy="640"/>
          </a:xfrm>
        </p:grpSpPr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67CD25CB-6F77-46EF-A327-43B2F55F1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1979"/>
              <a:ext cx="1678" cy="2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3 w 21600"/>
                <a:gd name="T13" fmla="*/ 5352 h 21600"/>
                <a:gd name="T14" fmla="*/ 18897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Text Box 10">
              <a:extLst>
                <a:ext uri="{FF2B5EF4-FFF2-40B4-BE49-F238E27FC236}">
                  <a16:creationId xmlns:a16="http://schemas.microsoft.com/office/drawing/2014/main" id="{939F6F16-49E7-4864-A001-35BF4B73D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1797"/>
              <a:ext cx="874" cy="64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可以证明这是最佳权重方式</a:t>
              </a:r>
            </a:p>
          </p:txBody>
        </p:sp>
      </p:grpSp>
      <p:graphicFrame>
        <p:nvGraphicFramePr>
          <p:cNvPr id="22" name="Object 12">
            <a:extLst>
              <a:ext uri="{FF2B5EF4-FFF2-40B4-BE49-F238E27FC236}">
                <a16:creationId xmlns:a16="http://schemas.microsoft.com/office/drawing/2014/main" id="{062B656D-9DDB-47FD-A3D7-EFF1F5CE7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969937"/>
              </p:ext>
            </p:extLst>
          </p:nvPr>
        </p:nvGraphicFramePr>
        <p:xfrm>
          <a:off x="7428581" y="2924274"/>
          <a:ext cx="2814638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52" name="Equation" r:id="rId11" imgW="990360" imgH="558720" progId="Equation.DSMT4">
                  <p:embed/>
                </p:oleObj>
              </mc:Choice>
              <mc:Fallback>
                <p:oleObj name="Equation" r:id="rId11" imgW="990360" imgH="558720" progId="Equation.DSMT4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8581" y="2924274"/>
                        <a:ext cx="2814638" cy="1592263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>
            <a:extLst>
              <a:ext uri="{FF2B5EF4-FFF2-40B4-BE49-F238E27FC236}">
                <a16:creationId xmlns:a16="http://schemas.microsoft.com/office/drawing/2014/main" id="{B7FDD663-3D70-4598-BA52-B16AD2DBFDDA}"/>
              </a:ext>
            </a:extLst>
          </p:cNvPr>
          <p:cNvGrpSpPr>
            <a:grpSpLocks/>
          </p:cNvGrpSpPr>
          <p:nvPr/>
        </p:nvGrpSpPr>
        <p:grpSpPr bwMode="auto">
          <a:xfrm>
            <a:off x="2604169" y="4876156"/>
            <a:ext cx="3068637" cy="1368425"/>
            <a:chOff x="899592" y="5084763"/>
            <a:chExt cx="3068469" cy="1368573"/>
          </a:xfrm>
        </p:grpSpPr>
        <p:graphicFrame>
          <p:nvGraphicFramePr>
            <p:cNvPr id="28" name="Object 8">
              <a:extLst>
                <a:ext uri="{FF2B5EF4-FFF2-40B4-BE49-F238E27FC236}">
                  <a16:creationId xmlns:a16="http://schemas.microsoft.com/office/drawing/2014/main" id="{5508168F-3261-4FBB-B520-625238C2CB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4837" y="5084763"/>
            <a:ext cx="2739875" cy="947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953" name="Equation" r:id="rId13" imgW="698400" imgH="241200" progId="Equation.DSMT4">
                    <p:embed/>
                  </p:oleObj>
                </mc:Choice>
                <mc:Fallback>
                  <p:oleObj name="Equation" r:id="rId13" imgW="698400" imgH="241200" progId="Equation.DSMT4">
                    <p:embed/>
                    <p:pic>
                      <p:nvPicPr>
                        <p:cNvPr id="2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4837" y="5084763"/>
                          <a:ext cx="2739875" cy="947840"/>
                        </a:xfrm>
                        <a:prstGeom prst="rect">
                          <a:avLst/>
                        </a:prstGeom>
                        <a:noFill/>
                        <a:ln w="9525" algn="ctr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TextBox 1">
              <a:extLst>
                <a:ext uri="{FF2B5EF4-FFF2-40B4-BE49-F238E27FC236}">
                  <a16:creationId xmlns:a16="http://schemas.microsoft.com/office/drawing/2014/main" id="{50D85475-7D32-4D44-B424-EE3F517D9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592" y="6114782"/>
              <a:ext cx="3068469" cy="338554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此处近似，详见</a:t>
              </a:r>
              <a:r>
                <a:rPr lang="en-US" altLang="zh-CN"/>
                <a:t>Knoll p92 (3.51)</a:t>
              </a:r>
              <a:endParaRPr lang="zh-CN" altLang="en-US"/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03F76B04-97C8-476F-BBF3-35800289F631}"/>
              </a:ext>
            </a:extLst>
          </p:cNvPr>
          <p:cNvSpPr/>
          <p:nvPr/>
        </p:nvSpPr>
        <p:spPr>
          <a:xfrm>
            <a:off x="8323169" y="363374"/>
            <a:ext cx="2476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权重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∝</a:t>
            </a:r>
            <a:r>
              <a:rPr lang="zh-CN" altLang="en-US" sz="2400" dirty="0"/>
              <a:t> 测量时间</a:t>
            </a:r>
          </a:p>
        </p:txBody>
      </p:sp>
    </p:spTree>
    <p:extLst>
      <p:ext uri="{BB962C8B-B14F-4D97-AF65-F5344CB8AC3E}">
        <p14:creationId xmlns:p14="http://schemas.microsoft.com/office/powerpoint/2010/main" val="97486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16983" y="1"/>
            <a:ext cx="3675017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343117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(5)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不等精度独立测量值的平均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37B16EE3-4A56-4EE5-B153-D624F3CDB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32" y="490295"/>
            <a:ext cx="3527947" cy="52322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计数率的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加权平均值</a:t>
            </a: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24AD814D-0C95-4D46-8711-BCA0ED317D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446987"/>
              </p:ext>
            </p:extLst>
          </p:nvPr>
        </p:nvGraphicFramePr>
        <p:xfrm>
          <a:off x="596742" y="1138367"/>
          <a:ext cx="3281326" cy="119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2" name="Equation" r:id="rId3" imgW="1815840" imgH="660240" progId="Equation.DSMT4">
                  <p:embed/>
                </p:oleObj>
              </mc:Choice>
              <mc:Fallback>
                <p:oleObj name="Equation" r:id="rId3" imgW="1815840" imgH="660240" progId="Equation.DSMT4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42" y="1138367"/>
                        <a:ext cx="3281326" cy="119570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4">
            <a:extLst>
              <a:ext uri="{FF2B5EF4-FFF2-40B4-BE49-F238E27FC236}">
                <a16:creationId xmlns:a16="http://schemas.microsoft.com/office/drawing/2014/main" id="{0F663C31-372F-47AE-8008-CC75C48E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6598" y="492910"/>
            <a:ext cx="1656184" cy="52322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标准偏差</a:t>
            </a:r>
          </a:p>
        </p:txBody>
      </p: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D39FC1AE-CAE9-4EC5-ADC2-068D8B0D5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353722"/>
              </p:ext>
            </p:extLst>
          </p:nvPr>
        </p:nvGraphicFramePr>
        <p:xfrm>
          <a:off x="6393348" y="435104"/>
          <a:ext cx="3614737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3" name="Equation" r:id="rId5" imgW="2222280" imgH="863280" progId="Equation.DSMT4">
                  <p:embed/>
                </p:oleObj>
              </mc:Choice>
              <mc:Fallback>
                <p:oleObj name="Equation" r:id="rId5" imgW="2222280" imgH="863280" progId="Equation.DSMT4">
                  <p:embed/>
                  <p:pic>
                    <p:nvPicPr>
                      <p:cNvPr id="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3348" y="435104"/>
                        <a:ext cx="3614737" cy="14065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82FB2B7F-4E24-4543-8D88-D87BE69D68B9}"/>
              </a:ext>
            </a:extLst>
          </p:cNvPr>
          <p:cNvGrpSpPr>
            <a:grpSpLocks/>
          </p:cNvGrpSpPr>
          <p:nvPr/>
        </p:nvGrpSpPr>
        <p:grpSpPr bwMode="auto">
          <a:xfrm>
            <a:off x="713405" y="2362503"/>
            <a:ext cx="2779713" cy="1951038"/>
            <a:chOff x="224" y="2251"/>
            <a:chExt cx="1751" cy="1229"/>
          </a:xfrm>
        </p:grpSpPr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3A4E4038-7C6E-4C4A-B6A1-410637D92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" y="2251"/>
              <a:ext cx="1406" cy="330"/>
            </a:xfrm>
            <a:prstGeom prst="rect">
              <a:avLst/>
            </a:prstGeom>
            <a:noFill/>
            <a:ln w="38100" cmpd="dbl" algn="ctr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结果表示为：</a:t>
              </a:r>
            </a:p>
          </p:txBody>
        </p:sp>
        <p:graphicFrame>
          <p:nvGraphicFramePr>
            <p:cNvPr id="16" name="Object 10">
              <a:extLst>
                <a:ext uri="{FF2B5EF4-FFF2-40B4-BE49-F238E27FC236}">
                  <a16:creationId xmlns:a16="http://schemas.microsoft.com/office/drawing/2014/main" id="{6A31653B-6FD8-4829-8800-190CC61892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4" y="2640"/>
            <a:ext cx="1751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824" name="Equation" r:id="rId7" imgW="1218960" imgH="583920" progId="Equation.DSMT4">
                    <p:embed/>
                  </p:oleObj>
                </mc:Choice>
                <mc:Fallback>
                  <p:oleObj name="Equation" r:id="rId7" imgW="1218960" imgH="583920" progId="Equation.DSMT4">
                    <p:embed/>
                    <p:pic>
                      <p:nvPicPr>
                        <p:cNvPr id="1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" y="2640"/>
                          <a:ext cx="1751" cy="840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F786674-DA6A-437B-9341-F54114B5B92C}"/>
              </a:ext>
            </a:extLst>
          </p:cNvPr>
          <p:cNvGrpSpPr/>
          <p:nvPr/>
        </p:nvGrpSpPr>
        <p:grpSpPr>
          <a:xfrm>
            <a:off x="4326598" y="1933894"/>
            <a:ext cx="5961817" cy="2442879"/>
            <a:chOff x="2585326" y="1575953"/>
            <a:chExt cx="5961817" cy="2442879"/>
          </a:xfrm>
        </p:grpSpPr>
        <p:graphicFrame>
          <p:nvGraphicFramePr>
            <p:cNvPr id="18" name="Object 8">
              <a:extLst>
                <a:ext uri="{FF2B5EF4-FFF2-40B4-BE49-F238E27FC236}">
                  <a16:creationId xmlns:a16="http://schemas.microsoft.com/office/drawing/2014/main" id="{86F4345F-DF9A-4FF5-9ADA-1810939AC9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6652540"/>
                </p:ext>
              </p:extLst>
            </p:nvPr>
          </p:nvGraphicFramePr>
          <p:xfrm>
            <a:off x="3675105" y="2197969"/>
            <a:ext cx="4872038" cy="1820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825" name="Equation" r:id="rId9" imgW="2450880" imgH="914400" progId="Equation.DSMT4">
                    <p:embed/>
                  </p:oleObj>
                </mc:Choice>
                <mc:Fallback>
                  <p:oleObj name="Equation" r:id="rId9" imgW="2450880" imgH="914400" progId="Equation.DSMT4">
                    <p:embed/>
                    <p:pic>
                      <p:nvPicPr>
                        <p:cNvPr id="22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5105" y="2197969"/>
                          <a:ext cx="4872038" cy="1820863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01884DD2-EE5F-42BB-B4FF-44F8D9CA4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5326" y="1575953"/>
              <a:ext cx="2414612" cy="523220"/>
            </a:xfrm>
            <a:prstGeom prst="rect">
              <a:avLst/>
            </a:prstGeom>
            <a:solidFill>
              <a:srgbClr val="FFFF00"/>
            </a:solidFill>
            <a:ln w="38100" cmpd="dbl" algn="ctr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spcBef>
                  <a:spcPct val="50000"/>
                </a:spcBef>
                <a:defRPr sz="28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600"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华文仿宋" pitchFamily="2" charset="-122"/>
                </a:defRPr>
              </a:lvl9pPr>
            </a:lstStyle>
            <a:p>
              <a:r>
                <a:rPr lang="zh-CN" altLang="en-US" dirty="0"/>
                <a:t>相对标准偏差</a:t>
              </a:r>
            </a:p>
          </p:txBody>
        </p:sp>
      </p:grpSp>
      <p:sp>
        <p:nvSpPr>
          <p:cNvPr id="20" name="Text Box 6">
            <a:extLst>
              <a:ext uri="{FF2B5EF4-FFF2-40B4-BE49-F238E27FC236}">
                <a16:creationId xmlns:a16="http://schemas.microsoft.com/office/drawing/2014/main" id="{7EDC5E9B-7E74-412A-844B-CA20E17DD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31" y="4750512"/>
            <a:ext cx="11245137" cy="1692771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66FF33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524000" indent="-1524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1881188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2060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23996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4193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876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3337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7909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248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444500" indent="-444500">
              <a:lnSpc>
                <a:spcPct val="200000"/>
              </a:lnSpc>
              <a:spcBef>
                <a:spcPct val="50000"/>
              </a:spcBef>
              <a:tabLst>
                <a:tab pos="1257300" algn="l"/>
              </a:tabLst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重要结论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：就统计误差而言，无论是</a:t>
            </a:r>
            <a:r>
              <a:rPr lang="zh-CN" altLang="en-US" sz="24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一次测量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还是</a:t>
            </a:r>
            <a:r>
              <a:rPr lang="zh-CN" altLang="en-US" sz="24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多次测量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，只要</a:t>
            </a:r>
            <a:r>
              <a:rPr lang="zh-CN" altLang="en-US" sz="24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总的计数相同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，多次测量平均计数率的相对误差和一次测量的计数率的</a:t>
            </a:r>
            <a:r>
              <a:rPr lang="zh-CN" altLang="en-US" sz="24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相对误差是一致的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AB6F7BCA-1581-4BEC-B514-D460A7EBE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6983" y="2254904"/>
            <a:ext cx="3542864" cy="646331"/>
          </a:xfrm>
          <a:prstGeom prst="rect">
            <a:avLst/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t </a:t>
            </a:r>
            <a:r>
              <a:rPr lang="zh-CN" altLang="en-US" dirty="0"/>
              <a:t>依然没有出现？</a:t>
            </a:r>
          </a:p>
        </p:txBody>
      </p:sp>
    </p:spTree>
    <p:extLst>
      <p:ext uri="{BB962C8B-B14F-4D97-AF65-F5344CB8AC3E}">
        <p14:creationId xmlns:p14="http://schemas.microsoft.com/office/powerpoint/2010/main" val="37791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1E707BBF-A3AE-4A27-9628-14916F4BEDFA}"/>
              </a:ext>
            </a:extLst>
          </p:cNvPr>
          <p:cNvSpPr/>
          <p:nvPr/>
        </p:nvSpPr>
        <p:spPr>
          <a:xfrm>
            <a:off x="1703512" y="2834443"/>
            <a:ext cx="6912768" cy="3816424"/>
          </a:xfrm>
          <a:prstGeom prst="rect">
            <a:avLst/>
          </a:prstGeom>
          <a:solidFill>
            <a:srgbClr val="FFFF00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A7356CA-9209-438F-A41E-C025E1ED4B85}"/>
              </a:ext>
            </a:extLst>
          </p:cNvPr>
          <p:cNvCxnSpPr/>
          <p:nvPr/>
        </p:nvCxnSpPr>
        <p:spPr>
          <a:xfrm>
            <a:off x="3135685" y="3364880"/>
            <a:ext cx="2383328" cy="2374882"/>
          </a:xfrm>
          <a:prstGeom prst="straightConnector1">
            <a:avLst/>
          </a:prstGeom>
          <a:ln w="57150">
            <a:solidFill>
              <a:srgbClr val="00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1AF0FAE-011A-4718-922A-98C80E62A5F6}"/>
              </a:ext>
            </a:extLst>
          </p:cNvPr>
          <p:cNvCxnSpPr/>
          <p:nvPr/>
        </p:nvCxnSpPr>
        <p:spPr>
          <a:xfrm>
            <a:off x="1703512" y="2834443"/>
            <a:ext cx="6912768" cy="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3782E0F-B4AC-4521-AE3E-19FAEF788823}"/>
              </a:ext>
            </a:extLst>
          </p:cNvPr>
          <p:cNvCxnSpPr/>
          <p:nvPr/>
        </p:nvCxnSpPr>
        <p:spPr>
          <a:xfrm>
            <a:off x="1703512" y="6650867"/>
            <a:ext cx="6912768" cy="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B22BCAD-138F-4212-A535-EFA68FC58CEE}"/>
              </a:ext>
            </a:extLst>
          </p:cNvPr>
          <p:cNvCxnSpPr/>
          <p:nvPr/>
        </p:nvCxnSpPr>
        <p:spPr>
          <a:xfrm>
            <a:off x="2351584" y="2870447"/>
            <a:ext cx="0" cy="374441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AA1EED1-E930-4714-97D9-5E41A481BFDC}"/>
              </a:ext>
            </a:extLst>
          </p:cNvPr>
          <p:cNvCxnSpPr/>
          <p:nvPr/>
        </p:nvCxnSpPr>
        <p:spPr>
          <a:xfrm>
            <a:off x="3035660" y="2870447"/>
            <a:ext cx="0" cy="374441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647CAFD-D693-4CBF-8EA5-BAD0D91DD21C}"/>
              </a:ext>
            </a:extLst>
          </p:cNvPr>
          <p:cNvCxnSpPr/>
          <p:nvPr/>
        </p:nvCxnSpPr>
        <p:spPr>
          <a:xfrm>
            <a:off x="3719736" y="2870447"/>
            <a:ext cx="0" cy="374441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3AF2816-DC36-4199-AF4D-BB7F5C1044F6}"/>
              </a:ext>
            </a:extLst>
          </p:cNvPr>
          <p:cNvCxnSpPr/>
          <p:nvPr/>
        </p:nvCxnSpPr>
        <p:spPr>
          <a:xfrm>
            <a:off x="4403812" y="2870447"/>
            <a:ext cx="0" cy="374441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789D621-A243-4FBD-AF17-A40C63E1BA22}"/>
              </a:ext>
            </a:extLst>
          </p:cNvPr>
          <p:cNvCxnSpPr/>
          <p:nvPr/>
        </p:nvCxnSpPr>
        <p:spPr>
          <a:xfrm>
            <a:off x="5087888" y="2870447"/>
            <a:ext cx="0" cy="374441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89191F7-0489-4F1F-BAD9-DF4AF34254C6}"/>
              </a:ext>
            </a:extLst>
          </p:cNvPr>
          <p:cNvCxnSpPr/>
          <p:nvPr/>
        </p:nvCxnSpPr>
        <p:spPr>
          <a:xfrm>
            <a:off x="5771964" y="2870447"/>
            <a:ext cx="0" cy="374441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0F1A661-1FD5-4142-85E8-9056E503F49E}"/>
              </a:ext>
            </a:extLst>
          </p:cNvPr>
          <p:cNvCxnSpPr/>
          <p:nvPr/>
        </p:nvCxnSpPr>
        <p:spPr>
          <a:xfrm>
            <a:off x="6456040" y="2870447"/>
            <a:ext cx="0" cy="374441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1744845-D588-4827-B9E7-C9894B957103}"/>
              </a:ext>
            </a:extLst>
          </p:cNvPr>
          <p:cNvCxnSpPr/>
          <p:nvPr/>
        </p:nvCxnSpPr>
        <p:spPr>
          <a:xfrm>
            <a:off x="7140116" y="2870447"/>
            <a:ext cx="0" cy="374441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DFD69FC-6A2C-47FF-8F82-6667961BD882}"/>
              </a:ext>
            </a:extLst>
          </p:cNvPr>
          <p:cNvCxnSpPr/>
          <p:nvPr/>
        </p:nvCxnSpPr>
        <p:spPr>
          <a:xfrm>
            <a:off x="7824192" y="2870447"/>
            <a:ext cx="0" cy="374441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F888B19-1D4F-4184-A52A-3597DD64B888}"/>
              </a:ext>
            </a:extLst>
          </p:cNvPr>
          <p:cNvGrpSpPr/>
          <p:nvPr/>
        </p:nvGrpSpPr>
        <p:grpSpPr>
          <a:xfrm>
            <a:off x="3287688" y="3270090"/>
            <a:ext cx="280831" cy="640872"/>
            <a:chOff x="827584" y="1722963"/>
            <a:chExt cx="432048" cy="985957"/>
          </a:xfrm>
        </p:grpSpPr>
        <p:sp>
          <p:nvSpPr>
            <p:cNvPr id="29" name="加号 28">
              <a:extLst>
                <a:ext uri="{FF2B5EF4-FFF2-40B4-BE49-F238E27FC236}">
                  <a16:creationId xmlns:a16="http://schemas.microsoft.com/office/drawing/2014/main" id="{32E7FFE7-B082-4EDA-A2AD-659D0DDC9E7E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减号 29">
              <a:extLst>
                <a:ext uri="{FF2B5EF4-FFF2-40B4-BE49-F238E27FC236}">
                  <a16:creationId xmlns:a16="http://schemas.microsoft.com/office/drawing/2014/main" id="{EEAC5CE1-43DB-4449-8B6D-C0A8B6FE1593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45D5970-C349-429F-AF71-A1B6852C2961}"/>
              </a:ext>
            </a:extLst>
          </p:cNvPr>
          <p:cNvGrpSpPr/>
          <p:nvPr/>
        </p:nvGrpSpPr>
        <p:grpSpPr>
          <a:xfrm>
            <a:off x="3440088" y="3422490"/>
            <a:ext cx="280831" cy="640872"/>
            <a:chOff x="827584" y="1722963"/>
            <a:chExt cx="432048" cy="985957"/>
          </a:xfrm>
        </p:grpSpPr>
        <p:sp>
          <p:nvSpPr>
            <p:cNvPr id="32" name="加号 31">
              <a:extLst>
                <a:ext uri="{FF2B5EF4-FFF2-40B4-BE49-F238E27FC236}">
                  <a16:creationId xmlns:a16="http://schemas.microsoft.com/office/drawing/2014/main" id="{DFE8244D-2E03-4AB1-99B3-3760B045C94C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减号 32">
              <a:extLst>
                <a:ext uri="{FF2B5EF4-FFF2-40B4-BE49-F238E27FC236}">
                  <a16:creationId xmlns:a16="http://schemas.microsoft.com/office/drawing/2014/main" id="{665458C6-EBCE-4665-AD0B-71F4721CB802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1768842-EE93-4EEC-8ACA-A7A00E56CFBC}"/>
              </a:ext>
            </a:extLst>
          </p:cNvPr>
          <p:cNvGrpSpPr/>
          <p:nvPr/>
        </p:nvGrpSpPr>
        <p:grpSpPr>
          <a:xfrm>
            <a:off x="3592488" y="3574890"/>
            <a:ext cx="280831" cy="640872"/>
            <a:chOff x="827584" y="1722963"/>
            <a:chExt cx="432048" cy="985957"/>
          </a:xfrm>
        </p:grpSpPr>
        <p:sp>
          <p:nvSpPr>
            <p:cNvPr id="35" name="加号 34">
              <a:extLst>
                <a:ext uri="{FF2B5EF4-FFF2-40B4-BE49-F238E27FC236}">
                  <a16:creationId xmlns:a16="http://schemas.microsoft.com/office/drawing/2014/main" id="{D277BDB0-69A9-42F0-BEA3-F16ABEC882FF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减号 35">
              <a:extLst>
                <a:ext uri="{FF2B5EF4-FFF2-40B4-BE49-F238E27FC236}">
                  <a16:creationId xmlns:a16="http://schemas.microsoft.com/office/drawing/2014/main" id="{247A8419-FC3C-46E0-82B5-52E4EF0F3503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8D013F6-3D24-4C61-8F13-64D86B59EC13}"/>
              </a:ext>
            </a:extLst>
          </p:cNvPr>
          <p:cNvGrpSpPr/>
          <p:nvPr/>
        </p:nvGrpSpPr>
        <p:grpSpPr>
          <a:xfrm>
            <a:off x="3744888" y="3727290"/>
            <a:ext cx="280831" cy="640872"/>
            <a:chOff x="827584" y="1722963"/>
            <a:chExt cx="432048" cy="985957"/>
          </a:xfrm>
        </p:grpSpPr>
        <p:sp>
          <p:nvSpPr>
            <p:cNvPr id="38" name="加号 37">
              <a:extLst>
                <a:ext uri="{FF2B5EF4-FFF2-40B4-BE49-F238E27FC236}">
                  <a16:creationId xmlns:a16="http://schemas.microsoft.com/office/drawing/2014/main" id="{2285222E-7747-45D5-BF8F-CB2F8D3B2FF8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减号 38">
              <a:extLst>
                <a:ext uri="{FF2B5EF4-FFF2-40B4-BE49-F238E27FC236}">
                  <a16:creationId xmlns:a16="http://schemas.microsoft.com/office/drawing/2014/main" id="{08CBB5A7-5BD0-42E6-8A07-9451313949C0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D428DF1-469A-4327-838C-E005B0019DBD}"/>
              </a:ext>
            </a:extLst>
          </p:cNvPr>
          <p:cNvGrpSpPr/>
          <p:nvPr/>
        </p:nvGrpSpPr>
        <p:grpSpPr>
          <a:xfrm>
            <a:off x="3897288" y="3879690"/>
            <a:ext cx="280831" cy="640872"/>
            <a:chOff x="827584" y="1722963"/>
            <a:chExt cx="432048" cy="985957"/>
          </a:xfrm>
        </p:grpSpPr>
        <p:sp>
          <p:nvSpPr>
            <p:cNvPr id="41" name="加号 40">
              <a:extLst>
                <a:ext uri="{FF2B5EF4-FFF2-40B4-BE49-F238E27FC236}">
                  <a16:creationId xmlns:a16="http://schemas.microsoft.com/office/drawing/2014/main" id="{66203617-39D0-43CF-95A8-7EDE60AEB127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减号 41">
              <a:extLst>
                <a:ext uri="{FF2B5EF4-FFF2-40B4-BE49-F238E27FC236}">
                  <a16:creationId xmlns:a16="http://schemas.microsoft.com/office/drawing/2014/main" id="{7D53332F-AB60-4035-8337-25F0354EE21B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5765365-B0B2-4979-A630-2E291C7EA990}"/>
              </a:ext>
            </a:extLst>
          </p:cNvPr>
          <p:cNvGrpSpPr/>
          <p:nvPr/>
        </p:nvGrpSpPr>
        <p:grpSpPr>
          <a:xfrm>
            <a:off x="4049688" y="4032090"/>
            <a:ext cx="280831" cy="640872"/>
            <a:chOff x="827584" y="1722963"/>
            <a:chExt cx="432048" cy="985957"/>
          </a:xfrm>
        </p:grpSpPr>
        <p:sp>
          <p:nvSpPr>
            <p:cNvPr id="44" name="加号 43">
              <a:extLst>
                <a:ext uri="{FF2B5EF4-FFF2-40B4-BE49-F238E27FC236}">
                  <a16:creationId xmlns:a16="http://schemas.microsoft.com/office/drawing/2014/main" id="{A41248F6-C4F1-46E1-95D4-E102AAB0FB37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减号 44">
              <a:extLst>
                <a:ext uri="{FF2B5EF4-FFF2-40B4-BE49-F238E27FC236}">
                  <a16:creationId xmlns:a16="http://schemas.microsoft.com/office/drawing/2014/main" id="{41A22537-31D4-4FA9-A76A-3869042AD7E0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9E3F79D-CFAD-4637-818B-AA9E6D706D63}"/>
              </a:ext>
            </a:extLst>
          </p:cNvPr>
          <p:cNvGrpSpPr/>
          <p:nvPr/>
        </p:nvGrpSpPr>
        <p:grpSpPr>
          <a:xfrm>
            <a:off x="4202088" y="4184490"/>
            <a:ext cx="280831" cy="640872"/>
            <a:chOff x="827584" y="1722963"/>
            <a:chExt cx="432048" cy="985957"/>
          </a:xfrm>
        </p:grpSpPr>
        <p:sp>
          <p:nvSpPr>
            <p:cNvPr id="47" name="加号 46">
              <a:extLst>
                <a:ext uri="{FF2B5EF4-FFF2-40B4-BE49-F238E27FC236}">
                  <a16:creationId xmlns:a16="http://schemas.microsoft.com/office/drawing/2014/main" id="{1E01DC40-C25D-4A67-A029-5C600750EBBF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减号 47">
              <a:extLst>
                <a:ext uri="{FF2B5EF4-FFF2-40B4-BE49-F238E27FC236}">
                  <a16:creationId xmlns:a16="http://schemas.microsoft.com/office/drawing/2014/main" id="{893AFE12-551A-4D58-AFA1-FAE7D89EC31D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EBEA649-4F79-4B1C-AA96-7A294B5182D3}"/>
              </a:ext>
            </a:extLst>
          </p:cNvPr>
          <p:cNvGrpSpPr/>
          <p:nvPr/>
        </p:nvGrpSpPr>
        <p:grpSpPr>
          <a:xfrm>
            <a:off x="4354488" y="4336890"/>
            <a:ext cx="280831" cy="640872"/>
            <a:chOff x="827584" y="1722963"/>
            <a:chExt cx="432048" cy="985957"/>
          </a:xfrm>
        </p:grpSpPr>
        <p:sp>
          <p:nvSpPr>
            <p:cNvPr id="50" name="加号 49">
              <a:extLst>
                <a:ext uri="{FF2B5EF4-FFF2-40B4-BE49-F238E27FC236}">
                  <a16:creationId xmlns:a16="http://schemas.microsoft.com/office/drawing/2014/main" id="{2DE677A9-3B94-46FB-BAA5-C430EC1C9CB5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减号 50">
              <a:extLst>
                <a:ext uri="{FF2B5EF4-FFF2-40B4-BE49-F238E27FC236}">
                  <a16:creationId xmlns:a16="http://schemas.microsoft.com/office/drawing/2014/main" id="{AF5B8636-9197-4D35-B0DB-97EA60F5DD9F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9340E90-8BAB-4206-B1D3-32730B67FDF0}"/>
              </a:ext>
            </a:extLst>
          </p:cNvPr>
          <p:cNvGrpSpPr/>
          <p:nvPr/>
        </p:nvGrpSpPr>
        <p:grpSpPr>
          <a:xfrm>
            <a:off x="4506888" y="4489290"/>
            <a:ext cx="280831" cy="640872"/>
            <a:chOff x="827584" y="1722963"/>
            <a:chExt cx="432048" cy="985957"/>
          </a:xfrm>
        </p:grpSpPr>
        <p:sp>
          <p:nvSpPr>
            <p:cNvPr id="53" name="加号 52">
              <a:extLst>
                <a:ext uri="{FF2B5EF4-FFF2-40B4-BE49-F238E27FC236}">
                  <a16:creationId xmlns:a16="http://schemas.microsoft.com/office/drawing/2014/main" id="{07A0D2BD-8253-4426-9A3A-239B49C0171C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减号 53">
              <a:extLst>
                <a:ext uri="{FF2B5EF4-FFF2-40B4-BE49-F238E27FC236}">
                  <a16:creationId xmlns:a16="http://schemas.microsoft.com/office/drawing/2014/main" id="{BD9922BE-C363-4386-BF3A-11DC7BFA328C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B0DF76C-9623-4DD8-A2E0-BEE9580271DE}"/>
              </a:ext>
            </a:extLst>
          </p:cNvPr>
          <p:cNvGrpSpPr/>
          <p:nvPr/>
        </p:nvGrpSpPr>
        <p:grpSpPr>
          <a:xfrm>
            <a:off x="4659288" y="4641690"/>
            <a:ext cx="280831" cy="640872"/>
            <a:chOff x="827584" y="1722963"/>
            <a:chExt cx="432048" cy="985957"/>
          </a:xfrm>
        </p:grpSpPr>
        <p:sp>
          <p:nvSpPr>
            <p:cNvPr id="56" name="加号 55">
              <a:extLst>
                <a:ext uri="{FF2B5EF4-FFF2-40B4-BE49-F238E27FC236}">
                  <a16:creationId xmlns:a16="http://schemas.microsoft.com/office/drawing/2014/main" id="{AAD90AD1-DCEB-4A31-8423-F0BF91668F2D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减号 56">
              <a:extLst>
                <a:ext uri="{FF2B5EF4-FFF2-40B4-BE49-F238E27FC236}">
                  <a16:creationId xmlns:a16="http://schemas.microsoft.com/office/drawing/2014/main" id="{FB6CF609-2838-4108-A60D-101A43076910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6B556DE-BDBB-451A-BF5F-FE8D7888C9D0}"/>
              </a:ext>
            </a:extLst>
          </p:cNvPr>
          <p:cNvGrpSpPr/>
          <p:nvPr/>
        </p:nvGrpSpPr>
        <p:grpSpPr>
          <a:xfrm>
            <a:off x="4811688" y="4794090"/>
            <a:ext cx="280831" cy="640872"/>
            <a:chOff x="827584" y="1722963"/>
            <a:chExt cx="432048" cy="985957"/>
          </a:xfrm>
        </p:grpSpPr>
        <p:sp>
          <p:nvSpPr>
            <p:cNvPr id="59" name="加号 58">
              <a:extLst>
                <a:ext uri="{FF2B5EF4-FFF2-40B4-BE49-F238E27FC236}">
                  <a16:creationId xmlns:a16="http://schemas.microsoft.com/office/drawing/2014/main" id="{40B33F20-3164-4A7E-8856-3319CD9BD6AC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减号 59">
              <a:extLst>
                <a:ext uri="{FF2B5EF4-FFF2-40B4-BE49-F238E27FC236}">
                  <a16:creationId xmlns:a16="http://schemas.microsoft.com/office/drawing/2014/main" id="{ADD5084E-A0C6-473F-AD2D-D981A124E0E1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1288D10-095D-4E09-B951-B4E710CAAD64}"/>
              </a:ext>
            </a:extLst>
          </p:cNvPr>
          <p:cNvGrpSpPr/>
          <p:nvPr/>
        </p:nvGrpSpPr>
        <p:grpSpPr>
          <a:xfrm>
            <a:off x="4964088" y="4946490"/>
            <a:ext cx="280831" cy="640872"/>
            <a:chOff x="827584" y="1722963"/>
            <a:chExt cx="432048" cy="985957"/>
          </a:xfrm>
        </p:grpSpPr>
        <p:sp>
          <p:nvSpPr>
            <p:cNvPr id="62" name="加号 61">
              <a:extLst>
                <a:ext uri="{FF2B5EF4-FFF2-40B4-BE49-F238E27FC236}">
                  <a16:creationId xmlns:a16="http://schemas.microsoft.com/office/drawing/2014/main" id="{B3C61DD0-D886-41F6-A76C-48FEE2BC094B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减号 62">
              <a:extLst>
                <a:ext uri="{FF2B5EF4-FFF2-40B4-BE49-F238E27FC236}">
                  <a16:creationId xmlns:a16="http://schemas.microsoft.com/office/drawing/2014/main" id="{24DCE127-24DA-4796-86FC-EB91C0D9C757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73F31B3-3817-497F-B355-482E224CD852}"/>
              </a:ext>
            </a:extLst>
          </p:cNvPr>
          <p:cNvGrpSpPr/>
          <p:nvPr/>
        </p:nvGrpSpPr>
        <p:grpSpPr>
          <a:xfrm>
            <a:off x="5116488" y="5098890"/>
            <a:ext cx="280831" cy="640872"/>
            <a:chOff x="827584" y="1722963"/>
            <a:chExt cx="432048" cy="985957"/>
          </a:xfrm>
        </p:grpSpPr>
        <p:sp>
          <p:nvSpPr>
            <p:cNvPr id="65" name="加号 64">
              <a:extLst>
                <a:ext uri="{FF2B5EF4-FFF2-40B4-BE49-F238E27FC236}">
                  <a16:creationId xmlns:a16="http://schemas.microsoft.com/office/drawing/2014/main" id="{5CD6FB7F-8C8F-40A5-9075-D1ABB758C51E}"/>
                </a:ext>
              </a:extLst>
            </p:cNvPr>
            <p:cNvSpPr/>
            <p:nvPr/>
          </p:nvSpPr>
          <p:spPr>
            <a:xfrm>
              <a:off x="827584" y="1722963"/>
              <a:ext cx="432048" cy="432048"/>
            </a:xfrm>
            <a:prstGeom prst="mathPlus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减号 65">
              <a:extLst>
                <a:ext uri="{FF2B5EF4-FFF2-40B4-BE49-F238E27FC236}">
                  <a16:creationId xmlns:a16="http://schemas.microsoft.com/office/drawing/2014/main" id="{5DD60D6A-C933-47D7-987B-A88EEEEB2810}"/>
                </a:ext>
              </a:extLst>
            </p:cNvPr>
            <p:cNvSpPr/>
            <p:nvPr/>
          </p:nvSpPr>
          <p:spPr>
            <a:xfrm>
              <a:off x="827584" y="2276872"/>
              <a:ext cx="432048" cy="432048"/>
            </a:xfrm>
            <a:prstGeom prst="mathMinus">
              <a:avLst/>
            </a:prstGeom>
            <a:solidFill>
              <a:srgbClr val="0000CC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6F76890C-6309-4688-8DE9-4322925066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843003"/>
              </p:ext>
            </p:extLst>
          </p:nvPr>
        </p:nvGraphicFramePr>
        <p:xfrm>
          <a:off x="5450979" y="5540734"/>
          <a:ext cx="74295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88" name="Equation" r:id="rId3" imgW="279360" imgH="241200" progId="Equation.DSMT4">
                  <p:embed/>
                </p:oleObj>
              </mc:Choice>
              <mc:Fallback>
                <p:oleObj name="Equation" r:id="rId3" imgW="279360" imgH="241200" progId="Equation.DSMT4">
                  <p:embed/>
                  <p:pic>
                    <p:nvPicPr>
                      <p:cNvPr id="61" name="对象 6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0979" y="5540734"/>
                        <a:ext cx="742950" cy="63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65">
            <a:extLst>
              <a:ext uri="{FF2B5EF4-FFF2-40B4-BE49-F238E27FC236}">
                <a16:creationId xmlns:a16="http://schemas.microsoft.com/office/drawing/2014/main" id="{E1D1B341-0DD2-4365-B855-97062C7B91FD}"/>
              </a:ext>
            </a:extLst>
          </p:cNvPr>
          <p:cNvSpPr txBox="1"/>
          <p:nvPr/>
        </p:nvSpPr>
        <p:spPr>
          <a:xfrm>
            <a:off x="4233244" y="3617239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个电子离子对</a:t>
            </a:r>
          </a:p>
        </p:txBody>
      </p:sp>
      <p:sp>
        <p:nvSpPr>
          <p:cNvPr id="69" name="TextBox 66">
            <a:extLst>
              <a:ext uri="{FF2B5EF4-FFF2-40B4-BE49-F238E27FC236}">
                <a16:creationId xmlns:a16="http://schemas.microsoft.com/office/drawing/2014/main" id="{90F2BF0A-9E36-42B0-BE15-F529377485F9}"/>
              </a:ext>
            </a:extLst>
          </p:cNvPr>
          <p:cNvSpPr txBox="1"/>
          <p:nvPr/>
        </p:nvSpPr>
        <p:spPr>
          <a:xfrm>
            <a:off x="8032667" y="3173437"/>
            <a:ext cx="5836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探测器的灵敏体积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3938A3B-79E5-45B6-BFEB-EE58DACDEF37}"/>
              </a:ext>
            </a:extLst>
          </p:cNvPr>
          <p:cNvGrpSpPr/>
          <p:nvPr/>
        </p:nvGrpSpPr>
        <p:grpSpPr>
          <a:xfrm>
            <a:off x="647739" y="263875"/>
            <a:ext cx="9883831" cy="2347636"/>
            <a:chOff x="1337713" y="184195"/>
            <a:chExt cx="8040391" cy="1909777"/>
          </a:xfrm>
        </p:grpSpPr>
        <p:sp>
          <p:nvSpPr>
            <p:cNvPr id="71" name="任意多边形 64">
              <a:extLst>
                <a:ext uri="{FF2B5EF4-FFF2-40B4-BE49-F238E27FC236}">
                  <a16:creationId xmlns:a16="http://schemas.microsoft.com/office/drawing/2014/main" id="{35422EA6-E496-4844-93AB-73EDAF65C38E}"/>
                </a:ext>
              </a:extLst>
            </p:cNvPr>
            <p:cNvSpPr/>
            <p:nvPr/>
          </p:nvSpPr>
          <p:spPr>
            <a:xfrm>
              <a:off x="5032828" y="523801"/>
              <a:ext cx="2224101" cy="1175298"/>
            </a:xfrm>
            <a:custGeom>
              <a:avLst/>
              <a:gdLst>
                <a:gd name="connsiteX0" fmla="*/ 0 w 5444565"/>
                <a:gd name="connsiteY0" fmla="*/ 1225177 h 1261036"/>
                <a:gd name="connsiteX1" fmla="*/ 764988 w 5444565"/>
                <a:gd name="connsiteY1" fmla="*/ 1225177 h 1261036"/>
                <a:gd name="connsiteX2" fmla="*/ 818776 w 5444565"/>
                <a:gd name="connsiteY2" fmla="*/ 1213224 h 1261036"/>
                <a:gd name="connsiteX3" fmla="*/ 890494 w 5444565"/>
                <a:gd name="connsiteY3" fmla="*/ 1195295 h 1261036"/>
                <a:gd name="connsiteX4" fmla="*/ 932329 w 5444565"/>
                <a:gd name="connsiteY4" fmla="*/ 1183342 h 1261036"/>
                <a:gd name="connsiteX5" fmla="*/ 956235 w 5444565"/>
                <a:gd name="connsiteY5" fmla="*/ 1177365 h 1261036"/>
                <a:gd name="connsiteX6" fmla="*/ 1010023 w 5444565"/>
                <a:gd name="connsiteY6" fmla="*/ 1159436 h 1261036"/>
                <a:gd name="connsiteX7" fmla="*/ 1027953 w 5444565"/>
                <a:gd name="connsiteY7" fmla="*/ 1147483 h 1261036"/>
                <a:gd name="connsiteX8" fmla="*/ 1051859 w 5444565"/>
                <a:gd name="connsiteY8" fmla="*/ 1141506 h 1261036"/>
                <a:gd name="connsiteX9" fmla="*/ 1069788 w 5444565"/>
                <a:gd name="connsiteY9" fmla="*/ 1135530 h 1261036"/>
                <a:gd name="connsiteX10" fmla="*/ 1093694 w 5444565"/>
                <a:gd name="connsiteY10" fmla="*/ 1123577 h 1261036"/>
                <a:gd name="connsiteX11" fmla="*/ 1135529 w 5444565"/>
                <a:gd name="connsiteY11" fmla="*/ 1111624 h 1261036"/>
                <a:gd name="connsiteX12" fmla="*/ 1165412 w 5444565"/>
                <a:gd name="connsiteY12" fmla="*/ 1093695 h 1261036"/>
                <a:gd name="connsiteX13" fmla="*/ 1189318 w 5444565"/>
                <a:gd name="connsiteY13" fmla="*/ 1087718 h 1261036"/>
                <a:gd name="connsiteX14" fmla="*/ 1219200 w 5444565"/>
                <a:gd name="connsiteY14" fmla="*/ 1075765 h 1261036"/>
                <a:gd name="connsiteX15" fmla="*/ 1249082 w 5444565"/>
                <a:gd name="connsiteY15" fmla="*/ 1057836 h 1261036"/>
                <a:gd name="connsiteX16" fmla="*/ 1267012 w 5444565"/>
                <a:gd name="connsiteY16" fmla="*/ 1051859 h 1261036"/>
                <a:gd name="connsiteX17" fmla="*/ 1290918 w 5444565"/>
                <a:gd name="connsiteY17" fmla="*/ 1039906 h 1261036"/>
                <a:gd name="connsiteX18" fmla="*/ 1314823 w 5444565"/>
                <a:gd name="connsiteY18" fmla="*/ 1033930 h 1261036"/>
                <a:gd name="connsiteX19" fmla="*/ 1374588 w 5444565"/>
                <a:gd name="connsiteY19" fmla="*/ 1010024 h 1261036"/>
                <a:gd name="connsiteX20" fmla="*/ 1392518 w 5444565"/>
                <a:gd name="connsiteY20" fmla="*/ 998071 h 1261036"/>
                <a:gd name="connsiteX21" fmla="*/ 1452282 w 5444565"/>
                <a:gd name="connsiteY21" fmla="*/ 980142 h 1261036"/>
                <a:gd name="connsiteX22" fmla="*/ 1482165 w 5444565"/>
                <a:gd name="connsiteY22" fmla="*/ 962212 h 1261036"/>
                <a:gd name="connsiteX23" fmla="*/ 1506070 w 5444565"/>
                <a:gd name="connsiteY23" fmla="*/ 956236 h 1261036"/>
                <a:gd name="connsiteX24" fmla="*/ 1541929 w 5444565"/>
                <a:gd name="connsiteY24" fmla="*/ 932330 h 1261036"/>
                <a:gd name="connsiteX25" fmla="*/ 1571812 w 5444565"/>
                <a:gd name="connsiteY25" fmla="*/ 920377 h 1261036"/>
                <a:gd name="connsiteX26" fmla="*/ 1631576 w 5444565"/>
                <a:gd name="connsiteY26" fmla="*/ 890495 h 1261036"/>
                <a:gd name="connsiteX27" fmla="*/ 1685365 w 5444565"/>
                <a:gd name="connsiteY27" fmla="*/ 860612 h 1261036"/>
                <a:gd name="connsiteX28" fmla="*/ 1703294 w 5444565"/>
                <a:gd name="connsiteY28" fmla="*/ 848659 h 1261036"/>
                <a:gd name="connsiteX29" fmla="*/ 1733176 w 5444565"/>
                <a:gd name="connsiteY29" fmla="*/ 830730 h 1261036"/>
                <a:gd name="connsiteX30" fmla="*/ 1786965 w 5444565"/>
                <a:gd name="connsiteY30" fmla="*/ 800847 h 1261036"/>
                <a:gd name="connsiteX31" fmla="*/ 1846729 w 5444565"/>
                <a:gd name="connsiteY31" fmla="*/ 753036 h 1261036"/>
                <a:gd name="connsiteX32" fmla="*/ 1876612 w 5444565"/>
                <a:gd name="connsiteY32" fmla="*/ 735106 h 1261036"/>
                <a:gd name="connsiteX33" fmla="*/ 1918447 w 5444565"/>
                <a:gd name="connsiteY33" fmla="*/ 693271 h 1261036"/>
                <a:gd name="connsiteX34" fmla="*/ 1936376 w 5444565"/>
                <a:gd name="connsiteY34" fmla="*/ 681318 h 1261036"/>
                <a:gd name="connsiteX35" fmla="*/ 1984188 w 5444565"/>
                <a:gd name="connsiteY35" fmla="*/ 633506 h 1261036"/>
                <a:gd name="connsiteX36" fmla="*/ 2026023 w 5444565"/>
                <a:gd name="connsiteY36" fmla="*/ 597647 h 1261036"/>
                <a:gd name="connsiteX37" fmla="*/ 2043953 w 5444565"/>
                <a:gd name="connsiteY37" fmla="*/ 573742 h 1261036"/>
                <a:gd name="connsiteX38" fmla="*/ 2067859 w 5444565"/>
                <a:gd name="connsiteY38" fmla="*/ 555812 h 1261036"/>
                <a:gd name="connsiteX39" fmla="*/ 2115670 w 5444565"/>
                <a:gd name="connsiteY39" fmla="*/ 496047 h 1261036"/>
                <a:gd name="connsiteX40" fmla="*/ 2163482 w 5444565"/>
                <a:gd name="connsiteY40" fmla="*/ 448236 h 1261036"/>
                <a:gd name="connsiteX41" fmla="*/ 2181412 w 5444565"/>
                <a:gd name="connsiteY41" fmla="*/ 424330 h 1261036"/>
                <a:gd name="connsiteX42" fmla="*/ 2217270 w 5444565"/>
                <a:gd name="connsiteY42" fmla="*/ 388471 h 1261036"/>
                <a:gd name="connsiteX43" fmla="*/ 2247153 w 5444565"/>
                <a:gd name="connsiteY43" fmla="*/ 352612 h 1261036"/>
                <a:gd name="connsiteX44" fmla="*/ 2288988 w 5444565"/>
                <a:gd name="connsiteY44" fmla="*/ 298824 h 1261036"/>
                <a:gd name="connsiteX45" fmla="*/ 2336800 w 5444565"/>
                <a:gd name="connsiteY45" fmla="*/ 251012 h 1261036"/>
                <a:gd name="connsiteX46" fmla="*/ 2360706 w 5444565"/>
                <a:gd name="connsiteY46" fmla="*/ 227106 h 1261036"/>
                <a:gd name="connsiteX47" fmla="*/ 2420470 w 5444565"/>
                <a:gd name="connsiteY47" fmla="*/ 173318 h 1261036"/>
                <a:gd name="connsiteX48" fmla="*/ 2474259 w 5444565"/>
                <a:gd name="connsiteY48" fmla="*/ 119530 h 1261036"/>
                <a:gd name="connsiteX49" fmla="*/ 2528047 w 5444565"/>
                <a:gd name="connsiteY49" fmla="*/ 83671 h 1261036"/>
                <a:gd name="connsiteX50" fmla="*/ 2545976 w 5444565"/>
                <a:gd name="connsiteY50" fmla="*/ 71718 h 1261036"/>
                <a:gd name="connsiteX51" fmla="*/ 2587812 w 5444565"/>
                <a:gd name="connsiteY51" fmla="*/ 53789 h 1261036"/>
                <a:gd name="connsiteX52" fmla="*/ 2605741 w 5444565"/>
                <a:gd name="connsiteY52" fmla="*/ 41836 h 1261036"/>
                <a:gd name="connsiteX53" fmla="*/ 2623670 w 5444565"/>
                <a:gd name="connsiteY53" fmla="*/ 35859 h 1261036"/>
                <a:gd name="connsiteX54" fmla="*/ 2647576 w 5444565"/>
                <a:gd name="connsiteY54" fmla="*/ 23906 h 1261036"/>
                <a:gd name="connsiteX55" fmla="*/ 2683435 w 5444565"/>
                <a:gd name="connsiteY55" fmla="*/ 11953 h 1261036"/>
                <a:gd name="connsiteX56" fmla="*/ 2749176 w 5444565"/>
                <a:gd name="connsiteY56" fmla="*/ 0 h 1261036"/>
                <a:gd name="connsiteX57" fmla="*/ 2934447 w 5444565"/>
                <a:gd name="connsiteY57" fmla="*/ 5977 h 1261036"/>
                <a:gd name="connsiteX58" fmla="*/ 2988235 w 5444565"/>
                <a:gd name="connsiteY58" fmla="*/ 29883 h 1261036"/>
                <a:gd name="connsiteX59" fmla="*/ 3006165 w 5444565"/>
                <a:gd name="connsiteY59" fmla="*/ 47812 h 1261036"/>
                <a:gd name="connsiteX60" fmla="*/ 3024094 w 5444565"/>
                <a:gd name="connsiteY60" fmla="*/ 59765 h 1261036"/>
                <a:gd name="connsiteX61" fmla="*/ 3059953 w 5444565"/>
                <a:gd name="connsiteY61" fmla="*/ 89647 h 1261036"/>
                <a:gd name="connsiteX62" fmla="*/ 3089835 w 5444565"/>
                <a:gd name="connsiteY62" fmla="*/ 125506 h 1261036"/>
                <a:gd name="connsiteX63" fmla="*/ 3107765 w 5444565"/>
                <a:gd name="connsiteY63" fmla="*/ 137459 h 1261036"/>
                <a:gd name="connsiteX64" fmla="*/ 3143623 w 5444565"/>
                <a:gd name="connsiteY64" fmla="*/ 173318 h 1261036"/>
                <a:gd name="connsiteX65" fmla="*/ 3155576 w 5444565"/>
                <a:gd name="connsiteY65" fmla="*/ 191247 h 1261036"/>
                <a:gd name="connsiteX66" fmla="*/ 3173506 w 5444565"/>
                <a:gd name="connsiteY66" fmla="*/ 197224 h 1261036"/>
                <a:gd name="connsiteX67" fmla="*/ 3191435 w 5444565"/>
                <a:gd name="connsiteY67" fmla="*/ 233083 h 1261036"/>
                <a:gd name="connsiteX68" fmla="*/ 3209365 w 5444565"/>
                <a:gd name="connsiteY68" fmla="*/ 245036 h 1261036"/>
                <a:gd name="connsiteX69" fmla="*/ 3233270 w 5444565"/>
                <a:gd name="connsiteY69" fmla="*/ 262965 h 1261036"/>
                <a:gd name="connsiteX70" fmla="*/ 3269129 w 5444565"/>
                <a:gd name="connsiteY70" fmla="*/ 298824 h 1261036"/>
                <a:gd name="connsiteX71" fmla="*/ 3299012 w 5444565"/>
                <a:gd name="connsiteY71" fmla="*/ 328706 h 1261036"/>
                <a:gd name="connsiteX72" fmla="*/ 3316941 w 5444565"/>
                <a:gd name="connsiteY72" fmla="*/ 352612 h 1261036"/>
                <a:gd name="connsiteX73" fmla="*/ 3334870 w 5444565"/>
                <a:gd name="connsiteY73" fmla="*/ 370542 h 1261036"/>
                <a:gd name="connsiteX74" fmla="*/ 3352800 w 5444565"/>
                <a:gd name="connsiteY74" fmla="*/ 394447 h 1261036"/>
                <a:gd name="connsiteX75" fmla="*/ 3388659 w 5444565"/>
                <a:gd name="connsiteY75" fmla="*/ 430306 h 1261036"/>
                <a:gd name="connsiteX76" fmla="*/ 3418541 w 5444565"/>
                <a:gd name="connsiteY76" fmla="*/ 472142 h 1261036"/>
                <a:gd name="connsiteX77" fmla="*/ 3436470 w 5444565"/>
                <a:gd name="connsiteY77" fmla="*/ 490071 h 1261036"/>
                <a:gd name="connsiteX78" fmla="*/ 3448423 w 5444565"/>
                <a:gd name="connsiteY78" fmla="*/ 508000 h 1261036"/>
                <a:gd name="connsiteX79" fmla="*/ 3466353 w 5444565"/>
                <a:gd name="connsiteY79" fmla="*/ 525930 h 1261036"/>
                <a:gd name="connsiteX80" fmla="*/ 3478306 w 5444565"/>
                <a:gd name="connsiteY80" fmla="*/ 543859 h 1261036"/>
                <a:gd name="connsiteX81" fmla="*/ 3496235 w 5444565"/>
                <a:gd name="connsiteY81" fmla="*/ 561789 h 1261036"/>
                <a:gd name="connsiteX82" fmla="*/ 3508188 w 5444565"/>
                <a:gd name="connsiteY82" fmla="*/ 579718 h 1261036"/>
                <a:gd name="connsiteX83" fmla="*/ 3526118 w 5444565"/>
                <a:gd name="connsiteY83" fmla="*/ 597647 h 1261036"/>
                <a:gd name="connsiteX84" fmla="*/ 3544047 w 5444565"/>
                <a:gd name="connsiteY84" fmla="*/ 621553 h 1261036"/>
                <a:gd name="connsiteX85" fmla="*/ 3561976 w 5444565"/>
                <a:gd name="connsiteY85" fmla="*/ 639483 h 1261036"/>
                <a:gd name="connsiteX86" fmla="*/ 3591859 w 5444565"/>
                <a:gd name="connsiteY86" fmla="*/ 681318 h 1261036"/>
                <a:gd name="connsiteX87" fmla="*/ 3615765 w 5444565"/>
                <a:gd name="connsiteY87" fmla="*/ 699247 h 1261036"/>
                <a:gd name="connsiteX88" fmla="*/ 3627718 w 5444565"/>
                <a:gd name="connsiteY88" fmla="*/ 723153 h 1261036"/>
                <a:gd name="connsiteX89" fmla="*/ 3645647 w 5444565"/>
                <a:gd name="connsiteY89" fmla="*/ 735106 h 1261036"/>
                <a:gd name="connsiteX90" fmla="*/ 3663576 w 5444565"/>
                <a:gd name="connsiteY90" fmla="*/ 753036 h 1261036"/>
                <a:gd name="connsiteX91" fmla="*/ 3681506 w 5444565"/>
                <a:gd name="connsiteY91" fmla="*/ 764989 h 1261036"/>
                <a:gd name="connsiteX92" fmla="*/ 3699435 w 5444565"/>
                <a:gd name="connsiteY92" fmla="*/ 782918 h 1261036"/>
                <a:gd name="connsiteX93" fmla="*/ 3723341 w 5444565"/>
                <a:gd name="connsiteY93" fmla="*/ 800847 h 1261036"/>
                <a:gd name="connsiteX94" fmla="*/ 3735294 w 5444565"/>
                <a:gd name="connsiteY94" fmla="*/ 818777 h 1261036"/>
                <a:gd name="connsiteX95" fmla="*/ 3789082 w 5444565"/>
                <a:gd name="connsiteY95" fmla="*/ 860612 h 1261036"/>
                <a:gd name="connsiteX96" fmla="*/ 3807012 w 5444565"/>
                <a:gd name="connsiteY96" fmla="*/ 872565 h 1261036"/>
                <a:gd name="connsiteX97" fmla="*/ 3848847 w 5444565"/>
                <a:gd name="connsiteY97" fmla="*/ 902447 h 1261036"/>
                <a:gd name="connsiteX98" fmla="*/ 3872753 w 5444565"/>
                <a:gd name="connsiteY98" fmla="*/ 914400 h 1261036"/>
                <a:gd name="connsiteX99" fmla="*/ 3932518 w 5444565"/>
                <a:gd name="connsiteY99" fmla="*/ 944283 h 1261036"/>
                <a:gd name="connsiteX100" fmla="*/ 3986306 w 5444565"/>
                <a:gd name="connsiteY100" fmla="*/ 968189 h 1261036"/>
                <a:gd name="connsiteX101" fmla="*/ 4004235 w 5444565"/>
                <a:gd name="connsiteY101" fmla="*/ 974165 h 1261036"/>
                <a:gd name="connsiteX102" fmla="*/ 4022165 w 5444565"/>
                <a:gd name="connsiteY102" fmla="*/ 986118 h 1261036"/>
                <a:gd name="connsiteX103" fmla="*/ 4058023 w 5444565"/>
                <a:gd name="connsiteY103" fmla="*/ 998071 h 1261036"/>
                <a:gd name="connsiteX104" fmla="*/ 4075953 w 5444565"/>
                <a:gd name="connsiteY104" fmla="*/ 1004047 h 1261036"/>
                <a:gd name="connsiteX105" fmla="*/ 4135718 w 5444565"/>
                <a:gd name="connsiteY105" fmla="*/ 1027953 h 1261036"/>
                <a:gd name="connsiteX106" fmla="*/ 4159623 w 5444565"/>
                <a:gd name="connsiteY106" fmla="*/ 1033930 h 1261036"/>
                <a:gd name="connsiteX107" fmla="*/ 4189506 w 5444565"/>
                <a:gd name="connsiteY107" fmla="*/ 1039906 h 1261036"/>
                <a:gd name="connsiteX108" fmla="*/ 4207435 w 5444565"/>
                <a:gd name="connsiteY108" fmla="*/ 1045883 h 1261036"/>
                <a:gd name="connsiteX109" fmla="*/ 4237318 w 5444565"/>
                <a:gd name="connsiteY109" fmla="*/ 1051859 h 1261036"/>
                <a:gd name="connsiteX110" fmla="*/ 4255247 w 5444565"/>
                <a:gd name="connsiteY110" fmla="*/ 1057836 h 1261036"/>
                <a:gd name="connsiteX111" fmla="*/ 4285129 w 5444565"/>
                <a:gd name="connsiteY111" fmla="*/ 1063812 h 1261036"/>
                <a:gd name="connsiteX112" fmla="*/ 4326965 w 5444565"/>
                <a:gd name="connsiteY112" fmla="*/ 1075765 h 1261036"/>
                <a:gd name="connsiteX113" fmla="*/ 4374776 w 5444565"/>
                <a:gd name="connsiteY113" fmla="*/ 1081742 h 1261036"/>
                <a:gd name="connsiteX114" fmla="*/ 4398682 w 5444565"/>
                <a:gd name="connsiteY114" fmla="*/ 1087718 h 1261036"/>
                <a:gd name="connsiteX115" fmla="*/ 4440518 w 5444565"/>
                <a:gd name="connsiteY115" fmla="*/ 1093695 h 1261036"/>
                <a:gd name="connsiteX116" fmla="*/ 4464423 w 5444565"/>
                <a:gd name="connsiteY116" fmla="*/ 1099671 h 1261036"/>
                <a:gd name="connsiteX117" fmla="*/ 4524188 w 5444565"/>
                <a:gd name="connsiteY117" fmla="*/ 1105647 h 1261036"/>
                <a:gd name="connsiteX118" fmla="*/ 4595906 w 5444565"/>
                <a:gd name="connsiteY118" fmla="*/ 1117600 h 1261036"/>
                <a:gd name="connsiteX119" fmla="*/ 4613835 w 5444565"/>
                <a:gd name="connsiteY119" fmla="*/ 1123577 h 1261036"/>
                <a:gd name="connsiteX120" fmla="*/ 4667623 w 5444565"/>
                <a:gd name="connsiteY120" fmla="*/ 1129553 h 1261036"/>
                <a:gd name="connsiteX121" fmla="*/ 4691529 w 5444565"/>
                <a:gd name="connsiteY121" fmla="*/ 1135530 h 1261036"/>
                <a:gd name="connsiteX122" fmla="*/ 4739341 w 5444565"/>
                <a:gd name="connsiteY122" fmla="*/ 1147483 h 1261036"/>
                <a:gd name="connsiteX123" fmla="*/ 4799106 w 5444565"/>
                <a:gd name="connsiteY123" fmla="*/ 1153459 h 1261036"/>
                <a:gd name="connsiteX124" fmla="*/ 4834965 w 5444565"/>
                <a:gd name="connsiteY124" fmla="*/ 1159436 h 1261036"/>
                <a:gd name="connsiteX125" fmla="*/ 4894729 w 5444565"/>
                <a:gd name="connsiteY125" fmla="*/ 1165412 h 1261036"/>
                <a:gd name="connsiteX126" fmla="*/ 4930588 w 5444565"/>
                <a:gd name="connsiteY126" fmla="*/ 1177365 h 1261036"/>
                <a:gd name="connsiteX127" fmla="*/ 4972423 w 5444565"/>
                <a:gd name="connsiteY127" fmla="*/ 1183342 h 1261036"/>
                <a:gd name="connsiteX128" fmla="*/ 5008282 w 5444565"/>
                <a:gd name="connsiteY128" fmla="*/ 1189318 h 1261036"/>
                <a:gd name="connsiteX129" fmla="*/ 5050118 w 5444565"/>
                <a:gd name="connsiteY129" fmla="*/ 1195295 h 1261036"/>
                <a:gd name="connsiteX130" fmla="*/ 5139765 w 5444565"/>
                <a:gd name="connsiteY130" fmla="*/ 1213224 h 1261036"/>
                <a:gd name="connsiteX131" fmla="*/ 5193553 w 5444565"/>
                <a:gd name="connsiteY131" fmla="*/ 1225177 h 1261036"/>
                <a:gd name="connsiteX132" fmla="*/ 5265270 w 5444565"/>
                <a:gd name="connsiteY132" fmla="*/ 1231153 h 1261036"/>
                <a:gd name="connsiteX133" fmla="*/ 5295153 w 5444565"/>
                <a:gd name="connsiteY133" fmla="*/ 1237130 h 1261036"/>
                <a:gd name="connsiteX134" fmla="*/ 5319059 w 5444565"/>
                <a:gd name="connsiteY134" fmla="*/ 1243106 h 1261036"/>
                <a:gd name="connsiteX135" fmla="*/ 5366870 w 5444565"/>
                <a:gd name="connsiteY135" fmla="*/ 1249083 h 1261036"/>
                <a:gd name="connsiteX136" fmla="*/ 5408706 w 5444565"/>
                <a:gd name="connsiteY136" fmla="*/ 1255059 h 1261036"/>
                <a:gd name="connsiteX137" fmla="*/ 5444565 w 5444565"/>
                <a:gd name="connsiteY137" fmla="*/ 1261036 h 1261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5444565" h="1261036">
                  <a:moveTo>
                    <a:pt x="0" y="1225177"/>
                  </a:moveTo>
                  <a:cubicBezTo>
                    <a:pt x="288030" y="1228377"/>
                    <a:pt x="496143" y="1237397"/>
                    <a:pt x="764988" y="1225177"/>
                  </a:cubicBezTo>
                  <a:cubicBezTo>
                    <a:pt x="801060" y="1223537"/>
                    <a:pt x="792470" y="1220239"/>
                    <a:pt x="818776" y="1213224"/>
                  </a:cubicBezTo>
                  <a:cubicBezTo>
                    <a:pt x="842586" y="1206875"/>
                    <a:pt x="866800" y="1202065"/>
                    <a:pt x="890494" y="1195295"/>
                  </a:cubicBezTo>
                  <a:lnTo>
                    <a:pt x="932329" y="1183342"/>
                  </a:lnTo>
                  <a:cubicBezTo>
                    <a:pt x="940254" y="1181181"/>
                    <a:pt x="948384" y="1179781"/>
                    <a:pt x="956235" y="1177365"/>
                  </a:cubicBezTo>
                  <a:cubicBezTo>
                    <a:pt x="974298" y="1171807"/>
                    <a:pt x="994298" y="1169919"/>
                    <a:pt x="1010023" y="1159436"/>
                  </a:cubicBezTo>
                  <a:cubicBezTo>
                    <a:pt x="1016000" y="1155452"/>
                    <a:pt x="1021351" y="1150313"/>
                    <a:pt x="1027953" y="1147483"/>
                  </a:cubicBezTo>
                  <a:cubicBezTo>
                    <a:pt x="1035503" y="1144247"/>
                    <a:pt x="1043961" y="1143763"/>
                    <a:pt x="1051859" y="1141506"/>
                  </a:cubicBezTo>
                  <a:cubicBezTo>
                    <a:pt x="1057916" y="1139775"/>
                    <a:pt x="1063998" y="1138011"/>
                    <a:pt x="1069788" y="1135530"/>
                  </a:cubicBezTo>
                  <a:cubicBezTo>
                    <a:pt x="1077977" y="1132021"/>
                    <a:pt x="1085505" y="1127087"/>
                    <a:pt x="1093694" y="1123577"/>
                  </a:cubicBezTo>
                  <a:cubicBezTo>
                    <a:pt x="1105703" y="1118430"/>
                    <a:pt x="1123390" y="1114658"/>
                    <a:pt x="1135529" y="1111624"/>
                  </a:cubicBezTo>
                  <a:cubicBezTo>
                    <a:pt x="1145490" y="1105648"/>
                    <a:pt x="1154797" y="1098413"/>
                    <a:pt x="1165412" y="1093695"/>
                  </a:cubicBezTo>
                  <a:cubicBezTo>
                    <a:pt x="1172918" y="1090359"/>
                    <a:pt x="1181526" y="1090316"/>
                    <a:pt x="1189318" y="1087718"/>
                  </a:cubicBezTo>
                  <a:cubicBezTo>
                    <a:pt x="1199495" y="1084325"/>
                    <a:pt x="1209605" y="1080563"/>
                    <a:pt x="1219200" y="1075765"/>
                  </a:cubicBezTo>
                  <a:cubicBezTo>
                    <a:pt x="1229590" y="1070570"/>
                    <a:pt x="1238692" y="1063031"/>
                    <a:pt x="1249082" y="1057836"/>
                  </a:cubicBezTo>
                  <a:cubicBezTo>
                    <a:pt x="1254717" y="1055019"/>
                    <a:pt x="1261221" y="1054341"/>
                    <a:pt x="1267012" y="1051859"/>
                  </a:cubicBezTo>
                  <a:cubicBezTo>
                    <a:pt x="1275201" y="1048349"/>
                    <a:pt x="1282576" y="1043034"/>
                    <a:pt x="1290918" y="1039906"/>
                  </a:cubicBezTo>
                  <a:cubicBezTo>
                    <a:pt x="1298609" y="1037022"/>
                    <a:pt x="1307088" y="1036693"/>
                    <a:pt x="1314823" y="1033930"/>
                  </a:cubicBezTo>
                  <a:cubicBezTo>
                    <a:pt x="1335029" y="1026713"/>
                    <a:pt x="1355107" y="1019015"/>
                    <a:pt x="1374588" y="1010024"/>
                  </a:cubicBezTo>
                  <a:cubicBezTo>
                    <a:pt x="1381110" y="1007014"/>
                    <a:pt x="1385954" y="1000988"/>
                    <a:pt x="1392518" y="998071"/>
                  </a:cubicBezTo>
                  <a:cubicBezTo>
                    <a:pt x="1411230" y="989755"/>
                    <a:pt x="1432411" y="985109"/>
                    <a:pt x="1452282" y="980142"/>
                  </a:cubicBezTo>
                  <a:cubicBezTo>
                    <a:pt x="1462243" y="974165"/>
                    <a:pt x="1471550" y="966930"/>
                    <a:pt x="1482165" y="962212"/>
                  </a:cubicBezTo>
                  <a:cubicBezTo>
                    <a:pt x="1489671" y="958876"/>
                    <a:pt x="1498724" y="959909"/>
                    <a:pt x="1506070" y="956236"/>
                  </a:cubicBezTo>
                  <a:cubicBezTo>
                    <a:pt x="1518919" y="949811"/>
                    <a:pt x="1528591" y="937665"/>
                    <a:pt x="1541929" y="932330"/>
                  </a:cubicBezTo>
                  <a:cubicBezTo>
                    <a:pt x="1551890" y="928346"/>
                    <a:pt x="1562394" y="925514"/>
                    <a:pt x="1571812" y="920377"/>
                  </a:cubicBezTo>
                  <a:cubicBezTo>
                    <a:pt x="1632020" y="887536"/>
                    <a:pt x="1583718" y="902458"/>
                    <a:pt x="1631576" y="890495"/>
                  </a:cubicBezTo>
                  <a:cubicBezTo>
                    <a:pt x="1744643" y="815117"/>
                    <a:pt x="1622246" y="892172"/>
                    <a:pt x="1685365" y="860612"/>
                  </a:cubicBezTo>
                  <a:cubicBezTo>
                    <a:pt x="1691789" y="857400"/>
                    <a:pt x="1697203" y="852466"/>
                    <a:pt x="1703294" y="848659"/>
                  </a:cubicBezTo>
                  <a:cubicBezTo>
                    <a:pt x="1713144" y="842503"/>
                    <a:pt x="1723022" y="836371"/>
                    <a:pt x="1733176" y="830730"/>
                  </a:cubicBezTo>
                  <a:cubicBezTo>
                    <a:pt x="1767352" y="811743"/>
                    <a:pt x="1749599" y="825758"/>
                    <a:pt x="1786965" y="800847"/>
                  </a:cubicBezTo>
                  <a:cubicBezTo>
                    <a:pt x="1822071" y="777443"/>
                    <a:pt x="1805165" y="783264"/>
                    <a:pt x="1846729" y="753036"/>
                  </a:cubicBezTo>
                  <a:cubicBezTo>
                    <a:pt x="1856124" y="746204"/>
                    <a:pt x="1867688" y="742543"/>
                    <a:pt x="1876612" y="735106"/>
                  </a:cubicBezTo>
                  <a:cubicBezTo>
                    <a:pt x="1891762" y="722481"/>
                    <a:pt x="1903788" y="706464"/>
                    <a:pt x="1918447" y="693271"/>
                  </a:cubicBezTo>
                  <a:cubicBezTo>
                    <a:pt x="1923786" y="688466"/>
                    <a:pt x="1931061" y="686150"/>
                    <a:pt x="1936376" y="681318"/>
                  </a:cubicBezTo>
                  <a:cubicBezTo>
                    <a:pt x="1953053" y="666157"/>
                    <a:pt x="1967075" y="648174"/>
                    <a:pt x="1984188" y="633506"/>
                  </a:cubicBezTo>
                  <a:cubicBezTo>
                    <a:pt x="1998133" y="621553"/>
                    <a:pt x="2013036" y="610634"/>
                    <a:pt x="2026023" y="597647"/>
                  </a:cubicBezTo>
                  <a:cubicBezTo>
                    <a:pt x="2033066" y="590604"/>
                    <a:pt x="2036910" y="580785"/>
                    <a:pt x="2043953" y="573742"/>
                  </a:cubicBezTo>
                  <a:cubicBezTo>
                    <a:pt x="2050997" y="566699"/>
                    <a:pt x="2061103" y="563131"/>
                    <a:pt x="2067859" y="555812"/>
                  </a:cubicBezTo>
                  <a:cubicBezTo>
                    <a:pt x="2085163" y="537066"/>
                    <a:pt x="2094442" y="510197"/>
                    <a:pt x="2115670" y="496047"/>
                  </a:cubicBezTo>
                  <a:cubicBezTo>
                    <a:pt x="2145183" y="476374"/>
                    <a:pt x="2131956" y="487644"/>
                    <a:pt x="2163482" y="448236"/>
                  </a:cubicBezTo>
                  <a:cubicBezTo>
                    <a:pt x="2169705" y="440458"/>
                    <a:pt x="2174749" y="431734"/>
                    <a:pt x="2181412" y="424330"/>
                  </a:cubicBezTo>
                  <a:cubicBezTo>
                    <a:pt x="2192720" y="411765"/>
                    <a:pt x="2206710" y="401671"/>
                    <a:pt x="2217270" y="388471"/>
                  </a:cubicBezTo>
                  <a:cubicBezTo>
                    <a:pt x="2251931" y="345143"/>
                    <a:pt x="2206091" y="379986"/>
                    <a:pt x="2247153" y="352612"/>
                  </a:cubicBezTo>
                  <a:cubicBezTo>
                    <a:pt x="2261098" y="334683"/>
                    <a:pt x="2272927" y="314885"/>
                    <a:pt x="2288988" y="298824"/>
                  </a:cubicBezTo>
                  <a:lnTo>
                    <a:pt x="2336800" y="251012"/>
                  </a:lnTo>
                  <a:cubicBezTo>
                    <a:pt x="2344769" y="243043"/>
                    <a:pt x="2352448" y="234774"/>
                    <a:pt x="2360706" y="227106"/>
                  </a:cubicBezTo>
                  <a:cubicBezTo>
                    <a:pt x="2380346" y="208869"/>
                    <a:pt x="2401518" y="192269"/>
                    <a:pt x="2420470" y="173318"/>
                  </a:cubicBezTo>
                  <a:cubicBezTo>
                    <a:pt x="2438400" y="155389"/>
                    <a:pt x="2453161" y="133595"/>
                    <a:pt x="2474259" y="119530"/>
                  </a:cubicBezTo>
                  <a:lnTo>
                    <a:pt x="2528047" y="83671"/>
                  </a:lnTo>
                  <a:cubicBezTo>
                    <a:pt x="2534023" y="79687"/>
                    <a:pt x="2539162" y="73989"/>
                    <a:pt x="2545976" y="71718"/>
                  </a:cubicBezTo>
                  <a:cubicBezTo>
                    <a:pt x="2566092" y="65013"/>
                    <a:pt x="2567133" y="65606"/>
                    <a:pt x="2587812" y="53789"/>
                  </a:cubicBezTo>
                  <a:cubicBezTo>
                    <a:pt x="2594048" y="50225"/>
                    <a:pt x="2599317" y="45048"/>
                    <a:pt x="2605741" y="41836"/>
                  </a:cubicBezTo>
                  <a:cubicBezTo>
                    <a:pt x="2611376" y="39019"/>
                    <a:pt x="2617880" y="38341"/>
                    <a:pt x="2623670" y="35859"/>
                  </a:cubicBezTo>
                  <a:cubicBezTo>
                    <a:pt x="2631859" y="32349"/>
                    <a:pt x="2639304" y="27215"/>
                    <a:pt x="2647576" y="23906"/>
                  </a:cubicBezTo>
                  <a:cubicBezTo>
                    <a:pt x="2659274" y="19227"/>
                    <a:pt x="2671007" y="14024"/>
                    <a:pt x="2683435" y="11953"/>
                  </a:cubicBezTo>
                  <a:cubicBezTo>
                    <a:pt x="2729314" y="4307"/>
                    <a:pt x="2707412" y="8354"/>
                    <a:pt x="2749176" y="0"/>
                  </a:cubicBezTo>
                  <a:cubicBezTo>
                    <a:pt x="2810933" y="1992"/>
                    <a:pt x="2872860" y="983"/>
                    <a:pt x="2934447" y="5977"/>
                  </a:cubicBezTo>
                  <a:cubicBezTo>
                    <a:pt x="2951770" y="7382"/>
                    <a:pt x="2974274" y="18249"/>
                    <a:pt x="2988235" y="29883"/>
                  </a:cubicBezTo>
                  <a:cubicBezTo>
                    <a:pt x="2994728" y="35294"/>
                    <a:pt x="2999672" y="42401"/>
                    <a:pt x="3006165" y="47812"/>
                  </a:cubicBezTo>
                  <a:cubicBezTo>
                    <a:pt x="3011683" y="52410"/>
                    <a:pt x="3018576" y="55167"/>
                    <a:pt x="3024094" y="59765"/>
                  </a:cubicBezTo>
                  <a:cubicBezTo>
                    <a:pt x="3070097" y="98102"/>
                    <a:pt x="3015448" y="59981"/>
                    <a:pt x="3059953" y="89647"/>
                  </a:cubicBezTo>
                  <a:cubicBezTo>
                    <a:pt x="3071706" y="107276"/>
                    <a:pt x="3072579" y="111126"/>
                    <a:pt x="3089835" y="125506"/>
                  </a:cubicBezTo>
                  <a:cubicBezTo>
                    <a:pt x="3095353" y="130104"/>
                    <a:pt x="3102396" y="132687"/>
                    <a:pt x="3107765" y="137459"/>
                  </a:cubicBezTo>
                  <a:cubicBezTo>
                    <a:pt x="3120399" y="148689"/>
                    <a:pt x="3134246" y="159253"/>
                    <a:pt x="3143623" y="173318"/>
                  </a:cubicBezTo>
                  <a:cubicBezTo>
                    <a:pt x="3147607" y="179294"/>
                    <a:pt x="3149967" y="186760"/>
                    <a:pt x="3155576" y="191247"/>
                  </a:cubicBezTo>
                  <a:cubicBezTo>
                    <a:pt x="3160496" y="195183"/>
                    <a:pt x="3167529" y="195232"/>
                    <a:pt x="3173506" y="197224"/>
                  </a:cubicBezTo>
                  <a:cubicBezTo>
                    <a:pt x="3178366" y="211806"/>
                    <a:pt x="3179850" y="221498"/>
                    <a:pt x="3191435" y="233083"/>
                  </a:cubicBezTo>
                  <a:cubicBezTo>
                    <a:pt x="3196514" y="238162"/>
                    <a:pt x="3203520" y="240861"/>
                    <a:pt x="3209365" y="245036"/>
                  </a:cubicBezTo>
                  <a:cubicBezTo>
                    <a:pt x="3217470" y="250825"/>
                    <a:pt x="3226227" y="255922"/>
                    <a:pt x="3233270" y="262965"/>
                  </a:cubicBezTo>
                  <a:cubicBezTo>
                    <a:pt x="3277748" y="307443"/>
                    <a:pt x="3226876" y="270655"/>
                    <a:pt x="3269129" y="298824"/>
                  </a:cubicBezTo>
                  <a:cubicBezTo>
                    <a:pt x="3301006" y="346638"/>
                    <a:pt x="3259166" y="288860"/>
                    <a:pt x="3299012" y="328706"/>
                  </a:cubicBezTo>
                  <a:cubicBezTo>
                    <a:pt x="3306055" y="335749"/>
                    <a:pt x="3310459" y="345049"/>
                    <a:pt x="3316941" y="352612"/>
                  </a:cubicBezTo>
                  <a:cubicBezTo>
                    <a:pt x="3322441" y="359029"/>
                    <a:pt x="3329369" y="364125"/>
                    <a:pt x="3334870" y="370542"/>
                  </a:cubicBezTo>
                  <a:cubicBezTo>
                    <a:pt x="3341352" y="378105"/>
                    <a:pt x="3346137" y="387043"/>
                    <a:pt x="3352800" y="394447"/>
                  </a:cubicBezTo>
                  <a:cubicBezTo>
                    <a:pt x="3364108" y="407012"/>
                    <a:pt x="3379282" y="416241"/>
                    <a:pt x="3388659" y="430306"/>
                  </a:cubicBezTo>
                  <a:cubicBezTo>
                    <a:pt x="3398118" y="444495"/>
                    <a:pt x="3407422" y="459170"/>
                    <a:pt x="3418541" y="472142"/>
                  </a:cubicBezTo>
                  <a:cubicBezTo>
                    <a:pt x="3424041" y="478559"/>
                    <a:pt x="3431059" y="483578"/>
                    <a:pt x="3436470" y="490071"/>
                  </a:cubicBezTo>
                  <a:cubicBezTo>
                    <a:pt x="3441068" y="495589"/>
                    <a:pt x="3443825" y="502482"/>
                    <a:pt x="3448423" y="508000"/>
                  </a:cubicBezTo>
                  <a:cubicBezTo>
                    <a:pt x="3453834" y="514493"/>
                    <a:pt x="3460942" y="519437"/>
                    <a:pt x="3466353" y="525930"/>
                  </a:cubicBezTo>
                  <a:cubicBezTo>
                    <a:pt x="3470951" y="531448"/>
                    <a:pt x="3473708" y="538341"/>
                    <a:pt x="3478306" y="543859"/>
                  </a:cubicBezTo>
                  <a:cubicBezTo>
                    <a:pt x="3483717" y="550352"/>
                    <a:pt x="3490824" y="555296"/>
                    <a:pt x="3496235" y="561789"/>
                  </a:cubicBezTo>
                  <a:cubicBezTo>
                    <a:pt x="3500833" y="567307"/>
                    <a:pt x="3503590" y="574200"/>
                    <a:pt x="3508188" y="579718"/>
                  </a:cubicBezTo>
                  <a:cubicBezTo>
                    <a:pt x="3513599" y="586211"/>
                    <a:pt x="3520617" y="591230"/>
                    <a:pt x="3526118" y="597647"/>
                  </a:cubicBezTo>
                  <a:cubicBezTo>
                    <a:pt x="3532600" y="605210"/>
                    <a:pt x="3537565" y="613990"/>
                    <a:pt x="3544047" y="621553"/>
                  </a:cubicBezTo>
                  <a:cubicBezTo>
                    <a:pt x="3549547" y="627970"/>
                    <a:pt x="3556565" y="632990"/>
                    <a:pt x="3561976" y="639483"/>
                  </a:cubicBezTo>
                  <a:cubicBezTo>
                    <a:pt x="3578940" y="659840"/>
                    <a:pt x="3570333" y="659792"/>
                    <a:pt x="3591859" y="681318"/>
                  </a:cubicBezTo>
                  <a:cubicBezTo>
                    <a:pt x="3598902" y="688361"/>
                    <a:pt x="3607796" y="693271"/>
                    <a:pt x="3615765" y="699247"/>
                  </a:cubicBezTo>
                  <a:cubicBezTo>
                    <a:pt x="3619749" y="707216"/>
                    <a:pt x="3622014" y="716309"/>
                    <a:pt x="3627718" y="723153"/>
                  </a:cubicBezTo>
                  <a:cubicBezTo>
                    <a:pt x="3632316" y="728671"/>
                    <a:pt x="3640129" y="730508"/>
                    <a:pt x="3645647" y="735106"/>
                  </a:cubicBezTo>
                  <a:cubicBezTo>
                    <a:pt x="3652140" y="740517"/>
                    <a:pt x="3657083" y="747625"/>
                    <a:pt x="3663576" y="753036"/>
                  </a:cubicBezTo>
                  <a:cubicBezTo>
                    <a:pt x="3669094" y="757634"/>
                    <a:pt x="3675988" y="760391"/>
                    <a:pt x="3681506" y="764989"/>
                  </a:cubicBezTo>
                  <a:cubicBezTo>
                    <a:pt x="3687999" y="770400"/>
                    <a:pt x="3693018" y="777418"/>
                    <a:pt x="3699435" y="782918"/>
                  </a:cubicBezTo>
                  <a:cubicBezTo>
                    <a:pt x="3706998" y="789400"/>
                    <a:pt x="3715372" y="794871"/>
                    <a:pt x="3723341" y="800847"/>
                  </a:cubicBezTo>
                  <a:cubicBezTo>
                    <a:pt x="3727325" y="806824"/>
                    <a:pt x="3730696" y="813259"/>
                    <a:pt x="3735294" y="818777"/>
                  </a:cubicBezTo>
                  <a:cubicBezTo>
                    <a:pt x="3752848" y="839842"/>
                    <a:pt x="3764095" y="843954"/>
                    <a:pt x="3789082" y="860612"/>
                  </a:cubicBezTo>
                  <a:cubicBezTo>
                    <a:pt x="3795059" y="864596"/>
                    <a:pt x="3801266" y="868255"/>
                    <a:pt x="3807012" y="872565"/>
                  </a:cubicBezTo>
                  <a:cubicBezTo>
                    <a:pt x="3817281" y="880267"/>
                    <a:pt x="3836606" y="895453"/>
                    <a:pt x="3848847" y="902447"/>
                  </a:cubicBezTo>
                  <a:cubicBezTo>
                    <a:pt x="3856582" y="906867"/>
                    <a:pt x="3865113" y="909816"/>
                    <a:pt x="3872753" y="914400"/>
                  </a:cubicBezTo>
                  <a:cubicBezTo>
                    <a:pt x="3923579" y="944896"/>
                    <a:pt x="3890025" y="933659"/>
                    <a:pt x="3932518" y="944283"/>
                  </a:cubicBezTo>
                  <a:cubicBezTo>
                    <a:pt x="3960930" y="963225"/>
                    <a:pt x="3943634" y="953965"/>
                    <a:pt x="3986306" y="968189"/>
                  </a:cubicBezTo>
                  <a:lnTo>
                    <a:pt x="4004235" y="974165"/>
                  </a:lnTo>
                  <a:cubicBezTo>
                    <a:pt x="4010212" y="978149"/>
                    <a:pt x="4015601" y="983201"/>
                    <a:pt x="4022165" y="986118"/>
                  </a:cubicBezTo>
                  <a:cubicBezTo>
                    <a:pt x="4033678" y="991235"/>
                    <a:pt x="4046070" y="994087"/>
                    <a:pt x="4058023" y="998071"/>
                  </a:cubicBezTo>
                  <a:cubicBezTo>
                    <a:pt x="4064000" y="1000063"/>
                    <a:pt x="4070318" y="1001230"/>
                    <a:pt x="4075953" y="1004047"/>
                  </a:cubicBezTo>
                  <a:cubicBezTo>
                    <a:pt x="4100687" y="1016414"/>
                    <a:pt x="4106174" y="1020566"/>
                    <a:pt x="4135718" y="1027953"/>
                  </a:cubicBezTo>
                  <a:cubicBezTo>
                    <a:pt x="4143686" y="1029945"/>
                    <a:pt x="4151605" y="1032148"/>
                    <a:pt x="4159623" y="1033930"/>
                  </a:cubicBezTo>
                  <a:cubicBezTo>
                    <a:pt x="4169539" y="1036134"/>
                    <a:pt x="4179651" y="1037442"/>
                    <a:pt x="4189506" y="1039906"/>
                  </a:cubicBezTo>
                  <a:cubicBezTo>
                    <a:pt x="4195618" y="1041434"/>
                    <a:pt x="4201323" y="1044355"/>
                    <a:pt x="4207435" y="1045883"/>
                  </a:cubicBezTo>
                  <a:cubicBezTo>
                    <a:pt x="4217290" y="1048347"/>
                    <a:pt x="4227463" y="1049395"/>
                    <a:pt x="4237318" y="1051859"/>
                  </a:cubicBezTo>
                  <a:cubicBezTo>
                    <a:pt x="4243430" y="1053387"/>
                    <a:pt x="4249135" y="1056308"/>
                    <a:pt x="4255247" y="1057836"/>
                  </a:cubicBezTo>
                  <a:cubicBezTo>
                    <a:pt x="4265102" y="1060300"/>
                    <a:pt x="4275274" y="1061348"/>
                    <a:pt x="4285129" y="1063812"/>
                  </a:cubicBezTo>
                  <a:cubicBezTo>
                    <a:pt x="4313562" y="1070920"/>
                    <a:pt x="4293413" y="1070173"/>
                    <a:pt x="4326965" y="1075765"/>
                  </a:cubicBezTo>
                  <a:cubicBezTo>
                    <a:pt x="4342808" y="1078405"/>
                    <a:pt x="4358933" y="1079102"/>
                    <a:pt x="4374776" y="1081742"/>
                  </a:cubicBezTo>
                  <a:cubicBezTo>
                    <a:pt x="4382878" y="1083092"/>
                    <a:pt x="4390601" y="1086249"/>
                    <a:pt x="4398682" y="1087718"/>
                  </a:cubicBezTo>
                  <a:cubicBezTo>
                    <a:pt x="4412542" y="1090238"/>
                    <a:pt x="4426658" y="1091175"/>
                    <a:pt x="4440518" y="1093695"/>
                  </a:cubicBezTo>
                  <a:cubicBezTo>
                    <a:pt x="4448599" y="1095164"/>
                    <a:pt x="4456292" y="1098510"/>
                    <a:pt x="4464423" y="1099671"/>
                  </a:cubicBezTo>
                  <a:cubicBezTo>
                    <a:pt x="4484243" y="1102502"/>
                    <a:pt x="4504266" y="1103655"/>
                    <a:pt x="4524188" y="1105647"/>
                  </a:cubicBezTo>
                  <a:cubicBezTo>
                    <a:pt x="4566223" y="1119659"/>
                    <a:pt x="4515838" y="1104255"/>
                    <a:pt x="4595906" y="1117600"/>
                  </a:cubicBezTo>
                  <a:cubicBezTo>
                    <a:pt x="4602120" y="1118636"/>
                    <a:pt x="4607621" y="1122541"/>
                    <a:pt x="4613835" y="1123577"/>
                  </a:cubicBezTo>
                  <a:cubicBezTo>
                    <a:pt x="4631629" y="1126543"/>
                    <a:pt x="4649694" y="1127561"/>
                    <a:pt x="4667623" y="1129553"/>
                  </a:cubicBezTo>
                  <a:cubicBezTo>
                    <a:pt x="4675592" y="1131545"/>
                    <a:pt x="4683631" y="1133273"/>
                    <a:pt x="4691529" y="1135530"/>
                  </a:cubicBezTo>
                  <a:cubicBezTo>
                    <a:pt x="4717917" y="1143069"/>
                    <a:pt x="4705182" y="1142928"/>
                    <a:pt x="4739341" y="1147483"/>
                  </a:cubicBezTo>
                  <a:cubicBezTo>
                    <a:pt x="4759186" y="1150129"/>
                    <a:pt x="4779240" y="1150976"/>
                    <a:pt x="4799106" y="1153459"/>
                  </a:cubicBezTo>
                  <a:cubicBezTo>
                    <a:pt x="4811130" y="1154962"/>
                    <a:pt x="4822941" y="1157933"/>
                    <a:pt x="4834965" y="1159436"/>
                  </a:cubicBezTo>
                  <a:cubicBezTo>
                    <a:pt x="4854831" y="1161919"/>
                    <a:pt x="4874808" y="1163420"/>
                    <a:pt x="4894729" y="1165412"/>
                  </a:cubicBezTo>
                  <a:cubicBezTo>
                    <a:pt x="4906682" y="1169396"/>
                    <a:pt x="4918311" y="1174532"/>
                    <a:pt x="4930588" y="1177365"/>
                  </a:cubicBezTo>
                  <a:cubicBezTo>
                    <a:pt x="4944314" y="1180533"/>
                    <a:pt x="4958500" y="1181200"/>
                    <a:pt x="4972423" y="1183342"/>
                  </a:cubicBezTo>
                  <a:cubicBezTo>
                    <a:pt x="4984400" y="1185185"/>
                    <a:pt x="4996305" y="1187475"/>
                    <a:pt x="5008282" y="1189318"/>
                  </a:cubicBezTo>
                  <a:cubicBezTo>
                    <a:pt x="5022205" y="1191460"/>
                    <a:pt x="5036258" y="1192775"/>
                    <a:pt x="5050118" y="1195295"/>
                  </a:cubicBezTo>
                  <a:cubicBezTo>
                    <a:pt x="5080101" y="1200746"/>
                    <a:pt x="5110017" y="1206613"/>
                    <a:pt x="5139765" y="1213224"/>
                  </a:cubicBezTo>
                  <a:cubicBezTo>
                    <a:pt x="5157694" y="1217208"/>
                    <a:pt x="5175371" y="1222580"/>
                    <a:pt x="5193553" y="1225177"/>
                  </a:cubicBezTo>
                  <a:cubicBezTo>
                    <a:pt x="5217300" y="1228569"/>
                    <a:pt x="5241364" y="1229161"/>
                    <a:pt x="5265270" y="1231153"/>
                  </a:cubicBezTo>
                  <a:cubicBezTo>
                    <a:pt x="5275231" y="1233145"/>
                    <a:pt x="5285237" y="1234926"/>
                    <a:pt x="5295153" y="1237130"/>
                  </a:cubicBezTo>
                  <a:cubicBezTo>
                    <a:pt x="5303171" y="1238912"/>
                    <a:pt x="5310957" y="1241756"/>
                    <a:pt x="5319059" y="1243106"/>
                  </a:cubicBezTo>
                  <a:cubicBezTo>
                    <a:pt x="5334902" y="1245746"/>
                    <a:pt x="5350950" y="1246960"/>
                    <a:pt x="5366870" y="1249083"/>
                  </a:cubicBezTo>
                  <a:lnTo>
                    <a:pt x="5408706" y="1255059"/>
                  </a:lnTo>
                  <a:cubicBezTo>
                    <a:pt x="5420683" y="1256902"/>
                    <a:pt x="5444565" y="1261036"/>
                    <a:pt x="5444565" y="1261036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B73F4B07-7E79-46DD-9670-BB5CDD223EDA}"/>
                </a:ext>
              </a:extLst>
            </p:cNvPr>
            <p:cNvCxnSpPr>
              <a:cxnSpLocks/>
            </p:cNvCxnSpPr>
            <p:nvPr/>
          </p:nvCxnSpPr>
          <p:spPr>
            <a:xfrm>
              <a:off x="1692043" y="1708036"/>
              <a:ext cx="601179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C8D4513E-E9B0-45E9-85C5-033BC59DE141}"/>
                </a:ext>
              </a:extLst>
            </p:cNvPr>
            <p:cNvCxnSpPr/>
            <p:nvPr/>
          </p:nvCxnSpPr>
          <p:spPr>
            <a:xfrm flipV="1">
              <a:off x="1712688" y="835004"/>
              <a:ext cx="0" cy="8640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F2F4A9A-A891-4DA1-8519-320F041DE86A}"/>
                </a:ext>
              </a:extLst>
            </p:cNvPr>
            <p:cNvSpPr txBox="1"/>
            <p:nvPr/>
          </p:nvSpPr>
          <p:spPr>
            <a:xfrm>
              <a:off x="7075679" y="1716958"/>
              <a:ext cx="1875001" cy="32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电子离子对的数目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DD31921-8829-4165-856D-187C5DDA795F}"/>
                </a:ext>
              </a:extLst>
            </p:cNvPr>
            <p:cNvSpPr txBox="1"/>
            <p:nvPr/>
          </p:nvSpPr>
          <p:spPr>
            <a:xfrm>
              <a:off x="1337713" y="722645"/>
              <a:ext cx="365361" cy="826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计数率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C9A9CDD0-0361-454C-9BD0-17E4D70869E2}"/>
                </a:ext>
              </a:extLst>
            </p:cNvPr>
            <p:cNvSpPr txBox="1"/>
            <p:nvPr/>
          </p:nvSpPr>
          <p:spPr>
            <a:xfrm>
              <a:off x="5727459" y="1793524"/>
              <a:ext cx="834838" cy="300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期望值</a:t>
              </a:r>
              <a:r>
                <a:rPr lang="en-US" altLang="zh-CN" dirty="0"/>
                <a:t>n</a:t>
              </a:r>
              <a:endParaRPr lang="zh-CN" altLang="en-US" dirty="0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1218AE8-93E4-49B1-9ACC-C6E09A230E81}"/>
                </a:ext>
              </a:extLst>
            </p:cNvPr>
            <p:cNvCxnSpPr/>
            <p:nvPr/>
          </p:nvCxnSpPr>
          <p:spPr>
            <a:xfrm>
              <a:off x="6157897" y="371424"/>
              <a:ext cx="0" cy="13366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144C14B1-3760-420B-A7F6-AF4C8DB7C7FF}"/>
                </a:ext>
              </a:extLst>
            </p:cNvPr>
            <p:cNvCxnSpPr/>
            <p:nvPr/>
          </p:nvCxnSpPr>
          <p:spPr>
            <a:xfrm flipV="1">
              <a:off x="5822297" y="1198189"/>
              <a:ext cx="671581" cy="11612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A033B97-9231-4718-AA93-1988F1DAC8B9}"/>
                </a:ext>
              </a:extLst>
            </p:cNvPr>
            <p:cNvSpPr txBox="1"/>
            <p:nvPr/>
          </p:nvSpPr>
          <p:spPr>
            <a:xfrm>
              <a:off x="3825254" y="1035978"/>
              <a:ext cx="1937334" cy="300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半宽度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FWHM=2.355σ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4E85B69-5B17-4B65-A181-C843F7504FB8}"/>
                </a:ext>
              </a:extLst>
            </p:cNvPr>
            <p:cNvCxnSpPr>
              <a:endCxn id="71" idx="76"/>
            </p:cNvCxnSpPr>
            <p:nvPr/>
          </p:nvCxnSpPr>
          <p:spPr>
            <a:xfrm>
              <a:off x="6157897" y="963842"/>
              <a:ext cx="271403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2634FD84-BC50-4936-9887-AF53A3843A5E}"/>
                </a:ext>
              </a:extLst>
            </p:cNvPr>
            <p:cNvSpPr txBox="1"/>
            <p:nvPr/>
          </p:nvSpPr>
          <p:spPr>
            <a:xfrm>
              <a:off x="7964023" y="184195"/>
              <a:ext cx="1414081" cy="37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能量分辨率</a:t>
              </a:r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72637784-E1A2-4859-86C1-DEBCD72822F7}"/>
                </a:ext>
              </a:extLst>
            </p:cNvPr>
            <p:cNvCxnSpPr/>
            <p:nvPr/>
          </p:nvCxnSpPr>
          <p:spPr>
            <a:xfrm>
              <a:off x="1712688" y="1805889"/>
              <a:ext cx="4426257" cy="90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86B753E6-8DA8-4B4E-BF7F-6F3A823E8AB1}"/>
              </a:ext>
            </a:extLst>
          </p:cNvPr>
          <p:cNvSpPr/>
          <p:nvPr/>
        </p:nvSpPr>
        <p:spPr>
          <a:xfrm>
            <a:off x="647739" y="0"/>
            <a:ext cx="5519460" cy="58477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探测器何以知道射线的能量？</a:t>
            </a:r>
          </a:p>
        </p:txBody>
      </p:sp>
      <p:graphicFrame>
        <p:nvGraphicFramePr>
          <p:cNvPr id="84" name="对象 83">
            <a:extLst>
              <a:ext uri="{FF2B5EF4-FFF2-40B4-BE49-F238E27FC236}">
                <a16:creationId xmlns:a16="http://schemas.microsoft.com/office/drawing/2014/main" id="{3AEE8E91-319D-4BF0-B1E7-B869E68A74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912380"/>
              </p:ext>
            </p:extLst>
          </p:nvPr>
        </p:nvGraphicFramePr>
        <p:xfrm>
          <a:off x="6994675" y="991365"/>
          <a:ext cx="9509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89" name="Equation" r:id="rId5" imgW="596880" imgH="228600" progId="Equation.DSMT4">
                  <p:embed/>
                </p:oleObj>
              </mc:Choice>
              <mc:Fallback>
                <p:oleObj name="Equation" r:id="rId5" imgW="596880" imgH="228600" progId="Equation.DSMT4">
                  <p:embed/>
                  <p:pic>
                    <p:nvPicPr>
                      <p:cNvPr id="78" name="对象 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94675" y="991365"/>
                        <a:ext cx="9509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>
            <a:extLst>
              <a:ext uri="{FF2B5EF4-FFF2-40B4-BE49-F238E27FC236}">
                <a16:creationId xmlns:a16="http://schemas.microsoft.com/office/drawing/2014/main" id="{3EB5AFE8-B562-4828-A62E-9C9E555FC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440283"/>
              </p:ext>
            </p:extLst>
          </p:nvPr>
        </p:nvGraphicFramePr>
        <p:xfrm>
          <a:off x="8336611" y="676546"/>
          <a:ext cx="37750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90" name="Equation" r:id="rId7" imgW="2171520" imgH="444240" progId="Equation.DSMT4">
                  <p:embed/>
                </p:oleObj>
              </mc:Choice>
              <mc:Fallback>
                <p:oleObj name="Equation" r:id="rId7" imgW="2171520" imgH="444240" progId="Equation.DSMT4">
                  <p:embed/>
                  <p:pic>
                    <p:nvPicPr>
                      <p:cNvPr id="79" name="对象 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36611" y="676546"/>
                        <a:ext cx="377507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394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16983" y="1"/>
            <a:ext cx="3675017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示例：不等精度下的加权平均</a:t>
            </a:r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343117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(5)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不等精度独立测量值的平均</a:t>
            </a:r>
          </a:p>
        </p:txBody>
      </p:sp>
      <p:graphicFrame>
        <p:nvGraphicFramePr>
          <p:cNvPr id="22" name="Group 102">
            <a:extLst>
              <a:ext uri="{FF2B5EF4-FFF2-40B4-BE49-F238E27FC236}">
                <a16:creationId xmlns:a16="http://schemas.microsoft.com/office/drawing/2014/main" id="{14B7EBF3-B0A8-403A-8522-F73DCE217C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394954"/>
              </p:ext>
            </p:extLst>
          </p:nvPr>
        </p:nvGraphicFramePr>
        <p:xfrm>
          <a:off x="984130" y="2251621"/>
          <a:ext cx="8928993" cy="2986087"/>
        </p:xfrm>
        <a:graphic>
          <a:graphicData uri="http://schemas.openxmlformats.org/drawingml/2006/table">
            <a:tbl>
              <a:tblPr/>
              <a:tblGrid>
                <a:gridCol w="1023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5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0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7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25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18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测量时间（秒）</a:t>
                      </a:r>
                    </a:p>
                  </a:txBody>
                  <a:tcPr marT="45730" marB="45730" horzOverflow="overflow">
                    <a:lnL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4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6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7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8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9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7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计数</a:t>
                      </a:r>
                    </a:p>
                  </a:txBody>
                  <a:tcPr marT="45730" marB="45730" horzOverflow="overflow">
                    <a:lnL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25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37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35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48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80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78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79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96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82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计数率（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cps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）</a:t>
                      </a:r>
                    </a:p>
                  </a:txBody>
                  <a:tcPr marT="45730" marB="45730" horzOverflow="overflow">
                    <a:lnL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12.5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12.3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8.75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9.6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13.3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11.1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9.88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10.7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8.2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测量时间（秒）</a:t>
                      </a:r>
                    </a:p>
                  </a:txBody>
                  <a:tcPr marT="45730" marB="45730" horzOverflow="overflow">
                    <a:lnL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11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14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16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17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18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19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20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计数</a:t>
                      </a:r>
                    </a:p>
                  </a:txBody>
                  <a:tcPr marT="45730" marB="45730" horzOverflow="overflow">
                    <a:lnL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103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115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133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114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154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182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177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175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195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198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计数率（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cps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）</a:t>
                      </a:r>
                    </a:p>
                  </a:txBody>
                  <a:tcPr marT="45730" marB="45730" horzOverflow="overflow">
                    <a:lnL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9.36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9.58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10.2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8.14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10.3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11.4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10.4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9.72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10.3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9.9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Text Box 89">
            <a:extLst>
              <a:ext uri="{FF2B5EF4-FFF2-40B4-BE49-F238E27FC236}">
                <a16:creationId xmlns:a16="http://schemas.microsoft.com/office/drawing/2014/main" id="{DBCB6CA5-7ADE-4179-A6B6-1A868E452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899" y="5329783"/>
            <a:ext cx="3671888" cy="46672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计数率的简单平均结果：</a:t>
            </a:r>
          </a:p>
        </p:txBody>
      </p:sp>
      <p:sp>
        <p:nvSpPr>
          <p:cNvPr id="24" name="Text Box 90">
            <a:extLst>
              <a:ext uri="{FF2B5EF4-FFF2-40B4-BE49-F238E27FC236}">
                <a16:creationId xmlns:a16="http://schemas.microsoft.com/office/drawing/2014/main" id="{56298850-9E26-4F28-BDAC-DC6E0EC4A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049" y="5329783"/>
            <a:ext cx="1439863" cy="46672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Times New Roman" pitchFamily="18" charset="0"/>
              </a:rPr>
              <a:t>10.43cps</a:t>
            </a:r>
          </a:p>
        </p:txBody>
      </p:sp>
      <p:sp>
        <p:nvSpPr>
          <p:cNvPr id="25" name="Text Box 91">
            <a:extLst>
              <a:ext uri="{FF2B5EF4-FFF2-40B4-BE49-F238E27FC236}">
                <a16:creationId xmlns:a16="http://schemas.microsoft.com/office/drawing/2014/main" id="{CFFE9997-0DB3-4604-928E-D4B8E5355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899" y="5971133"/>
            <a:ext cx="3671888" cy="46672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计数率的加权平均结果：</a:t>
            </a:r>
          </a:p>
        </p:txBody>
      </p:sp>
      <p:sp>
        <p:nvSpPr>
          <p:cNvPr id="26" name="Text Box 92">
            <a:extLst>
              <a:ext uri="{FF2B5EF4-FFF2-40B4-BE49-F238E27FC236}">
                <a16:creationId xmlns:a16="http://schemas.microsoft.com/office/drawing/2014/main" id="{5E7B9402-6299-4677-A036-0465748AA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049" y="5971133"/>
            <a:ext cx="1439863" cy="46672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Times New Roman" pitchFamily="18" charset="0"/>
              </a:rPr>
              <a:t>10.09cps</a:t>
            </a:r>
          </a:p>
        </p:txBody>
      </p:sp>
      <p:sp>
        <p:nvSpPr>
          <p:cNvPr id="27" name="Text Box 93">
            <a:extLst>
              <a:ext uri="{FF2B5EF4-FFF2-40B4-BE49-F238E27FC236}">
                <a16:creationId xmlns:a16="http://schemas.microsoft.com/office/drawing/2014/main" id="{F8C8DD38-CC4E-48EF-A004-AC600434E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692696"/>
            <a:ext cx="8713664" cy="144655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进行一次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不等精度测量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模拟实验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marL="360363" lvl="1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在模拟实验中，计数率的期望值为：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10cps</a:t>
            </a:r>
          </a:p>
          <a:p>
            <a:pPr marL="360363" lvl="1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次测量，测量时间分别为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……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秒，总测量时间为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210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秒。</a:t>
            </a:r>
          </a:p>
        </p:txBody>
      </p:sp>
    </p:spTree>
    <p:extLst>
      <p:ext uri="{BB962C8B-B14F-4D97-AF65-F5344CB8AC3E}">
        <p14:creationId xmlns:p14="http://schemas.microsoft.com/office/powerpoint/2010/main" val="22359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4" grpId="0" animBg="1" autoUpdateAnimBg="0"/>
      <p:bldP spid="25" grpId="0" animBg="1" autoUpdateAnimBg="0"/>
      <p:bldP spid="26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16983" y="1"/>
            <a:ext cx="3675017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示例：不等精度下的加权平均</a:t>
            </a:r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343117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(5)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不等精度独立测量值的平均</a:t>
            </a:r>
          </a:p>
        </p:txBody>
      </p:sp>
      <p:graphicFrame>
        <p:nvGraphicFramePr>
          <p:cNvPr id="12" name="对象 3">
            <a:extLst>
              <a:ext uri="{FF2B5EF4-FFF2-40B4-BE49-F238E27FC236}">
                <a16:creationId xmlns:a16="http://schemas.microsoft.com/office/drawing/2014/main" id="{00CAA3BA-AFB9-4E6A-B6C9-B640AABABC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57978"/>
              </p:ext>
            </p:extLst>
          </p:nvPr>
        </p:nvGraphicFramePr>
        <p:xfrm>
          <a:off x="1415480" y="579248"/>
          <a:ext cx="8745537" cy="610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21" name="Graph" r:id="rId3" imgW="4156253" imgH="2901696" progId="Origin50.Graph">
                  <p:embed/>
                </p:oleObj>
              </mc:Choice>
              <mc:Fallback>
                <p:oleObj name="Graph" r:id="rId3" imgW="4156253" imgH="2901696" progId="Origin50.Graph">
                  <p:embed/>
                  <p:pic>
                    <p:nvPicPr>
                      <p:cNvPr id="29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579248"/>
                        <a:ext cx="8745537" cy="610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99F6723D-DBBD-400E-9CB1-39AEB647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7755" y="3373248"/>
            <a:ext cx="3500437" cy="1200150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加权平均：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</a:rPr>
              <a:t>计算所得期望值：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</a:rPr>
              <a:t>10.0cps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</a:rPr>
              <a:t>标准偏差：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</a:rPr>
              <a:t>0.220cps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71C660A6-FAC8-4F9C-85BB-B5802EE5C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767" y="2076260"/>
            <a:ext cx="3505200" cy="1200150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简单平均：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</a:rPr>
              <a:t>计算所得期望值：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</a:rPr>
              <a:t>9.99cps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</a:rPr>
              <a:t>标准偏差：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</a:rPr>
              <a:t>0.299cps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3CC878D1-2047-4492-B7D2-EF2360AD3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580" y="668148"/>
            <a:ext cx="7885112" cy="40005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做</a:t>
            </a:r>
            <a:r>
              <a:rPr lang="en-US" altLang="zh-CN" sz="20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10</a:t>
            </a:r>
            <a:r>
              <a:rPr lang="en-US" altLang="zh-CN" sz="2000" b="1" baseline="300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次模拟实验，分别进行简单平均和加权平均，对计数率做统计：</a:t>
            </a:r>
          </a:p>
        </p:txBody>
      </p:sp>
    </p:spTree>
    <p:extLst>
      <p:ext uri="{BB962C8B-B14F-4D97-AF65-F5344CB8AC3E}">
        <p14:creationId xmlns:p14="http://schemas.microsoft.com/office/powerpoint/2010/main" val="424382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0345783" y="1"/>
            <a:ext cx="1846217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525997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小结（测量时间 </a:t>
            </a:r>
            <a:r>
              <a:rPr kumimoji="1"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对于测量精度的价值是什么？）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ED155BB-B4FD-46A5-A9CD-4B6ACC4D1F30}"/>
              </a:ext>
            </a:extLst>
          </p:cNvPr>
          <p:cNvSpPr txBox="1">
            <a:spLocks/>
          </p:cNvSpPr>
          <p:nvPr/>
        </p:nvSpPr>
        <p:spPr>
          <a:xfrm>
            <a:off x="200297" y="476671"/>
            <a:ext cx="11721982" cy="605475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3000"/>
              </a:spcAft>
            </a:pP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测量时间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对于精度当然不是没有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意义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的。直观地看，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越长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，得到的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计数越多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，则测量的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相对涨落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就越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精度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就越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但是，从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本质上来看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，测量时间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并非决定性因素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，决定因素是</a:t>
            </a:r>
            <a:r>
              <a:rPr lang="zh-CN" altLang="en-US" sz="2200" u="sng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数量</a:t>
            </a:r>
            <a:r>
              <a:rPr lang="en-US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2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 </a:t>
            </a:r>
            <a:r>
              <a:rPr lang="en-US" altLang="zh-CN" sz="22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22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时间内测量到的计数的多少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，当然有可能导致大的计数，但是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若源弱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、计数率不高，总计数并不大，则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精度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仍然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不高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反之，若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，但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源很强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、计数率很高，则仍有可能获得多的计数，实现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精度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3000"/>
              </a:spcAft>
            </a:pP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所以，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实际只是个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中间变量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，最后的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精度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评价，仅仅由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数量决定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3000"/>
              </a:spcAft>
            </a:pP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考虑到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相对涨落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本身是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无量纲的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，则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这个有量纲数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不出现在最终表达式中也是容易理解的。</a:t>
            </a:r>
          </a:p>
        </p:txBody>
      </p:sp>
    </p:spTree>
    <p:extLst>
      <p:ext uri="{BB962C8B-B14F-4D97-AF65-F5344CB8AC3E}">
        <p14:creationId xmlns:p14="http://schemas.microsoft.com/office/powerpoint/2010/main" val="31598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16983" y="1"/>
            <a:ext cx="3675017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343117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(6)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存在本底时净计数率误差的计算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1E195DC-93AF-4CBE-A4BD-1E272560F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931" y="708496"/>
            <a:ext cx="6897688" cy="52322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第一次，在时间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内测得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本底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的计数为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8FB83A82-55A3-4314-84A6-DC47B8C6B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456" y="1484784"/>
            <a:ext cx="8134350" cy="52322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第二次，在时间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 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内测得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样品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本底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的总计数为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9CD86F30-CACD-457A-8720-E8499EE5A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831" y="2507134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样品的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净计数率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为：</a:t>
            </a:r>
          </a:p>
        </p:txBody>
      </p:sp>
      <p:graphicFrame>
        <p:nvGraphicFramePr>
          <p:cNvPr id="25" name="Object 7">
            <a:extLst>
              <a:ext uri="{FF2B5EF4-FFF2-40B4-BE49-F238E27FC236}">
                <a16:creationId xmlns:a16="http://schemas.microsoft.com/office/drawing/2014/main" id="{52AF73B8-DAC1-4B3E-9D8F-4AB8750FF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948047"/>
              </p:ext>
            </p:extLst>
          </p:nvPr>
        </p:nvGraphicFramePr>
        <p:xfrm>
          <a:off x="4825306" y="2269009"/>
          <a:ext cx="38195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92" name="Equation" r:id="rId3" imgW="1396800" imgH="431640" progId="Equation.DSMT4">
                  <p:embed/>
                </p:oleObj>
              </mc:Choice>
              <mc:Fallback>
                <p:oleObj name="Equation" r:id="rId3" imgW="1396800" imgH="431640" progId="Equation.DSMT4">
                  <p:embed/>
                  <p:pic>
                    <p:nvPicPr>
                      <p:cNvPr id="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5306" y="2269009"/>
                        <a:ext cx="3819525" cy="11811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3">
                            <a:lumMod val="75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8">
            <a:extLst>
              <a:ext uri="{FF2B5EF4-FFF2-40B4-BE49-F238E27FC236}">
                <a16:creationId xmlns:a16="http://schemas.microsoft.com/office/drawing/2014/main" id="{B08CFE41-68C2-44B7-B217-B9692BD17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831" y="3875559"/>
            <a:ext cx="2303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标准偏差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为：</a:t>
            </a:r>
          </a:p>
        </p:txBody>
      </p:sp>
      <p:graphicFrame>
        <p:nvGraphicFramePr>
          <p:cNvPr id="27" name="Object 9">
            <a:extLst>
              <a:ext uri="{FF2B5EF4-FFF2-40B4-BE49-F238E27FC236}">
                <a16:creationId xmlns:a16="http://schemas.microsoft.com/office/drawing/2014/main" id="{E0F01855-253A-49C1-A0B0-FB15B8F423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945787"/>
              </p:ext>
            </p:extLst>
          </p:nvPr>
        </p:nvGraphicFramePr>
        <p:xfrm>
          <a:off x="4822131" y="3718396"/>
          <a:ext cx="4511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93" name="Equation" r:id="rId5" imgW="1752480" imgH="482400" progId="Equation.DSMT4">
                  <p:embed/>
                </p:oleObj>
              </mc:Choice>
              <mc:Fallback>
                <p:oleObj name="Equation" r:id="rId5" imgW="1752480" imgH="482400" progId="Equation.DSMT4">
                  <p:embed/>
                  <p:pic>
                    <p:nvPicPr>
                      <p:cNvPr id="1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2131" y="3718396"/>
                        <a:ext cx="4511675" cy="124301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3">
                            <a:lumMod val="75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0">
            <a:extLst>
              <a:ext uri="{FF2B5EF4-FFF2-40B4-BE49-F238E27FC236}">
                <a16:creationId xmlns:a16="http://schemas.microsoft.com/office/drawing/2014/main" id="{3383C0D1-3439-4A3A-B6D3-AC8B79F2E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831" y="5388446"/>
            <a:ext cx="3024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相对标准偏差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为：</a:t>
            </a:r>
          </a:p>
        </p:txBody>
      </p:sp>
      <p:graphicFrame>
        <p:nvGraphicFramePr>
          <p:cNvPr id="29" name="Object 11">
            <a:extLst>
              <a:ext uri="{FF2B5EF4-FFF2-40B4-BE49-F238E27FC236}">
                <a16:creationId xmlns:a16="http://schemas.microsoft.com/office/drawing/2014/main" id="{34CECEC8-446C-4B50-B7E6-059C27A3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719541"/>
              </p:ext>
            </p:extLst>
          </p:nvPr>
        </p:nvGraphicFramePr>
        <p:xfrm>
          <a:off x="4822131" y="5204700"/>
          <a:ext cx="34988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94" name="Equation" r:id="rId7" imgW="1358640" imgH="482400" progId="Equation.DSMT4">
                  <p:embed/>
                </p:oleObj>
              </mc:Choice>
              <mc:Fallback>
                <p:oleObj name="Equation" r:id="rId7" imgW="1358640" imgH="482400" progId="Equation.DSMT4">
                  <p:embed/>
                  <p:pic>
                    <p:nvPicPr>
                      <p:cNvPr id="1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2131" y="5204700"/>
                        <a:ext cx="3498850" cy="12446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3">
                            <a:lumMod val="75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67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6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16983" y="1"/>
            <a:ext cx="3675017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343117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(7)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测量时间的选择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3994141C-F375-4C86-BFF7-2563B9594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9" y="1831675"/>
            <a:ext cx="10791080" cy="52322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717550" indent="-7175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(B)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有本底存在时，需要合理分配样品测量时间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和本底测量时间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DA753E99-4FF6-4CA5-93A7-D82FB6B71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777" y="693058"/>
            <a:ext cx="5760640" cy="52322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(A)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不考虑本底影响时的测量时间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endParaRPr lang="zh-CN" altLang="en-US" sz="2800" b="1" i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6E82A60E-6BF9-45DD-92B7-DD5AB5F696AC}"/>
              </a:ext>
            </a:extLst>
          </p:cNvPr>
          <p:cNvGrpSpPr>
            <a:grpSpLocks/>
          </p:cNvGrpSpPr>
          <p:nvPr/>
        </p:nvGrpSpPr>
        <p:grpSpPr bwMode="auto">
          <a:xfrm>
            <a:off x="6189364" y="450456"/>
            <a:ext cx="2673350" cy="1323975"/>
            <a:chOff x="1663" y="1275"/>
            <a:chExt cx="1684" cy="834"/>
          </a:xfrm>
        </p:grpSpPr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9D8F8680-7A7C-42B5-8EC5-A4271F8D5C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3" y="1275"/>
              <a:ext cx="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根据：</a:t>
              </a:r>
            </a:p>
          </p:txBody>
        </p:sp>
        <p:graphicFrame>
          <p:nvGraphicFramePr>
            <p:cNvPr id="18" name="Object 6">
              <a:extLst>
                <a:ext uri="{FF2B5EF4-FFF2-40B4-BE49-F238E27FC236}">
                  <a16:creationId xmlns:a16="http://schemas.microsoft.com/office/drawing/2014/main" id="{DD5203CC-A20D-44C6-B0C2-3C137D7FEB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79" y="1358"/>
            <a:ext cx="1068" cy="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890" name="Equation" r:id="rId5" imgW="596880" imgH="419040" progId="Equation.DSMT4">
                    <p:embed/>
                  </p:oleObj>
                </mc:Choice>
                <mc:Fallback>
                  <p:oleObj name="Equation" r:id="rId5" imgW="596880" imgH="419040" progId="Equation.DSMT4">
                    <p:embed/>
                    <p:pic>
                      <p:nvPicPr>
                        <p:cNvPr id="2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9" y="1358"/>
                          <a:ext cx="1068" cy="751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ADD38267-827F-421A-82AF-F797368C7B80}"/>
              </a:ext>
            </a:extLst>
          </p:cNvPr>
          <p:cNvGrpSpPr>
            <a:grpSpLocks/>
          </p:cNvGrpSpPr>
          <p:nvPr/>
        </p:nvGrpSpPr>
        <p:grpSpPr bwMode="auto">
          <a:xfrm>
            <a:off x="9264352" y="388541"/>
            <a:ext cx="2738438" cy="1395412"/>
            <a:chOff x="3228" y="871"/>
            <a:chExt cx="1725" cy="879"/>
          </a:xfrm>
        </p:grpSpPr>
        <p:sp>
          <p:nvSpPr>
            <p:cNvPr id="20" name="AutoShape 8">
              <a:extLst>
                <a:ext uri="{FF2B5EF4-FFF2-40B4-BE49-F238E27FC236}">
                  <a16:creationId xmlns:a16="http://schemas.microsoft.com/office/drawing/2014/main" id="{6988FCDD-3FA3-4E44-BE4D-09A44A4DF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1152"/>
              <a:ext cx="630" cy="348"/>
            </a:xfrm>
            <a:prstGeom prst="rightArrow">
              <a:avLst>
                <a:gd name="adj1" fmla="val 50000"/>
                <a:gd name="adj2" fmla="val 93535"/>
              </a:avLst>
            </a:prstGeom>
            <a:solidFill>
              <a:srgbClr val="66FF33"/>
            </a:solidFill>
            <a:ln w="9525" algn="ctr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21" name="Object 9">
              <a:extLst>
                <a:ext uri="{FF2B5EF4-FFF2-40B4-BE49-F238E27FC236}">
                  <a16:creationId xmlns:a16="http://schemas.microsoft.com/office/drawing/2014/main" id="{2B0AEAFF-E369-40D0-8E14-2734B133B6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99" y="871"/>
            <a:ext cx="954" cy="8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891" name="Equation" r:id="rId7" imgW="469800" imgH="431640" progId="Equation.DSMT4">
                    <p:embed/>
                  </p:oleObj>
                </mc:Choice>
                <mc:Fallback>
                  <p:oleObj name="Equation" r:id="rId7" imgW="469800" imgH="431640" progId="Equation.DSMT4">
                    <p:embed/>
                    <p:pic>
                      <p:nvPicPr>
                        <p:cNvPr id="26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9" y="871"/>
                          <a:ext cx="954" cy="879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10">
            <a:extLst>
              <a:ext uri="{FF2B5EF4-FFF2-40B4-BE49-F238E27FC236}">
                <a16:creationId xmlns:a16="http://schemas.microsoft.com/office/drawing/2014/main" id="{49779ECB-F583-45B5-A9A2-D173D7F35D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47716"/>
              </p:ext>
            </p:extLst>
          </p:nvPr>
        </p:nvGraphicFramePr>
        <p:xfrm>
          <a:off x="867273" y="2453035"/>
          <a:ext cx="341947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92" name="Equation" r:id="rId9" imgW="1396800" imgH="431640" progId="Equation.DSMT4">
                  <p:embed/>
                </p:oleObj>
              </mc:Choice>
              <mc:Fallback>
                <p:oleObj name="Equation" r:id="rId9" imgW="1396800" imgH="431640" progId="Equation.DSMT4">
                  <p:embed/>
                  <p:pic>
                    <p:nvPicPr>
                      <p:cNvPr id="2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273" y="2453035"/>
                        <a:ext cx="3419475" cy="1057275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1">
            <a:extLst>
              <a:ext uri="{FF2B5EF4-FFF2-40B4-BE49-F238E27FC236}">
                <a16:creationId xmlns:a16="http://schemas.microsoft.com/office/drawing/2014/main" id="{6C48BCF7-C8AD-446F-8DC7-13F17860E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438610"/>
              </p:ext>
            </p:extLst>
          </p:nvPr>
        </p:nvGraphicFramePr>
        <p:xfrm>
          <a:off x="857268" y="3549412"/>
          <a:ext cx="2708275" cy="137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93" name="Equation" r:id="rId11" imgW="952200" imgH="482400" progId="Equation.DSMT4">
                  <p:embed/>
                </p:oleObj>
              </mc:Choice>
              <mc:Fallback>
                <p:oleObj name="Equation" r:id="rId11" imgW="952200" imgH="482400" progId="Equation.DSMT4">
                  <p:embed/>
                  <p:pic>
                    <p:nvPicPr>
                      <p:cNvPr id="2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68" y="3549412"/>
                        <a:ext cx="2708275" cy="1373187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2">
            <a:extLst>
              <a:ext uri="{FF2B5EF4-FFF2-40B4-BE49-F238E27FC236}">
                <a16:creationId xmlns:a16="http://schemas.microsoft.com/office/drawing/2014/main" id="{7D1EEAA6-62F8-45D4-AE50-8E0616391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037" y="5416119"/>
            <a:ext cx="5529105" cy="1384995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66FF33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若总测量时间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恒定，要求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误差最小，应如何分配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的时间？</a:t>
            </a:r>
          </a:p>
        </p:txBody>
      </p:sp>
      <p:pic>
        <p:nvPicPr>
          <p:cNvPr id="33" name="find Uranium ore">
            <a:hlinkClick r:id="" action="ppaction://media"/>
            <a:extLst>
              <a:ext uri="{FF2B5EF4-FFF2-40B4-BE49-F238E27FC236}">
                <a16:creationId xmlns:a16="http://schemas.microsoft.com/office/drawing/2014/main" id="{91DDA5E7-8866-4523-AE07-E33DF497613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456040" y="3639280"/>
            <a:ext cx="5735959" cy="321806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A7218C1-1DB1-4739-A566-7B27F0EEB9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08534" y="2421710"/>
            <a:ext cx="1874503" cy="281863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F62E29C-1522-496F-B5EC-D6306A8121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2011" y="2353549"/>
            <a:ext cx="2638357" cy="147748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79E08E19-B637-41F5-9373-7F58D170AE84}"/>
              </a:ext>
            </a:extLst>
          </p:cNvPr>
          <p:cNvSpPr/>
          <p:nvPr/>
        </p:nvSpPr>
        <p:spPr>
          <a:xfrm>
            <a:off x="9168315" y="2777836"/>
            <a:ext cx="2709396" cy="52322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来，找铀矿</a:t>
            </a:r>
            <a:r>
              <a:rPr kumimoji="1"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kumimoji="1" lang="zh-CN" altLang="en-US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17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  <p:bldLst>
      <p:bldP spid="14" grpId="0" animBg="1"/>
      <p:bldP spid="32" grpId="0" animBg="1"/>
      <p:bldP spid="3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16983" y="1"/>
            <a:ext cx="3675017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16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16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6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+t</a:t>
            </a:r>
            <a:r>
              <a:rPr lang="en-US" altLang="zh-CN" sz="16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，如何分配测量时间？</a:t>
            </a:r>
            <a:endParaRPr lang="zh-CN" altLang="en-US" sz="16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7" y="1"/>
            <a:ext cx="343117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(7)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测量时间的选择</a:t>
            </a:r>
          </a:p>
        </p:txBody>
      </p:sp>
      <p:graphicFrame>
        <p:nvGraphicFramePr>
          <p:cNvPr id="22" name="Object 3">
            <a:extLst>
              <a:ext uri="{FF2B5EF4-FFF2-40B4-BE49-F238E27FC236}">
                <a16:creationId xmlns:a16="http://schemas.microsoft.com/office/drawing/2014/main" id="{A3AE73BF-8F95-4035-BBBF-CDD69E9AAB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144573"/>
              </p:ext>
            </p:extLst>
          </p:nvPr>
        </p:nvGraphicFramePr>
        <p:xfrm>
          <a:off x="3282815" y="883220"/>
          <a:ext cx="3335337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62" name="Equation" r:id="rId3" imgW="1523880" imgH="482400" progId="Equation.DSMT4">
                  <p:embed/>
                </p:oleObj>
              </mc:Choice>
              <mc:Fallback>
                <p:oleObj name="Equation" r:id="rId3" imgW="1523880" imgH="482400" progId="Equation.DSMT4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815" y="883220"/>
                        <a:ext cx="3335337" cy="105886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4">
            <a:extLst>
              <a:ext uri="{FF2B5EF4-FFF2-40B4-BE49-F238E27FC236}">
                <a16:creationId xmlns:a16="http://schemas.microsoft.com/office/drawing/2014/main" id="{42C5540C-35FC-4E2C-BB18-E0AE28EF7F1D}"/>
              </a:ext>
            </a:extLst>
          </p:cNvPr>
          <p:cNvGrpSpPr>
            <a:grpSpLocks/>
          </p:cNvGrpSpPr>
          <p:nvPr/>
        </p:nvGrpSpPr>
        <p:grpSpPr bwMode="auto">
          <a:xfrm>
            <a:off x="7216494" y="857266"/>
            <a:ext cx="2190005" cy="1109811"/>
            <a:chOff x="3847" y="800"/>
            <a:chExt cx="1657" cy="939"/>
          </a:xfrm>
        </p:grpSpPr>
        <p:graphicFrame>
          <p:nvGraphicFramePr>
            <p:cNvPr id="24" name="Object 5">
              <a:extLst>
                <a:ext uri="{FF2B5EF4-FFF2-40B4-BE49-F238E27FC236}">
                  <a16:creationId xmlns:a16="http://schemas.microsoft.com/office/drawing/2014/main" id="{C0CDB0CD-EB6E-4727-9799-98243FA1B8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5" y="800"/>
            <a:ext cx="1039" cy="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063" name="Equation" r:id="rId5" imgW="596880" imgH="482400" progId="Equation.DSMT4">
                    <p:embed/>
                  </p:oleObj>
                </mc:Choice>
                <mc:Fallback>
                  <p:oleObj name="Equation" r:id="rId5" imgW="596880" imgH="482400" progId="Equation.DSMT4">
                    <p:embed/>
                    <p:pic>
                      <p:nvPicPr>
                        <p:cNvPr id="3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5" y="800"/>
                          <a:ext cx="1039" cy="939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AutoShape 6">
              <a:extLst>
                <a:ext uri="{FF2B5EF4-FFF2-40B4-BE49-F238E27FC236}">
                  <a16:creationId xmlns:a16="http://schemas.microsoft.com/office/drawing/2014/main" id="{39D65BD3-D355-4287-A36F-181359CC0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7" y="1118"/>
              <a:ext cx="522" cy="348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66FF33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6" name="Text Box 8">
            <a:extLst>
              <a:ext uri="{FF2B5EF4-FFF2-40B4-BE49-F238E27FC236}">
                <a16:creationId xmlns:a16="http://schemas.microsoft.com/office/drawing/2014/main" id="{7AB2DD8A-A315-40C7-B1F6-D5386518E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035" y="2175023"/>
            <a:ext cx="1079500" cy="466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得到：</a:t>
            </a:r>
          </a:p>
        </p:txBody>
      </p:sp>
      <p:graphicFrame>
        <p:nvGraphicFramePr>
          <p:cNvPr id="27" name="Object 9">
            <a:extLst>
              <a:ext uri="{FF2B5EF4-FFF2-40B4-BE49-F238E27FC236}">
                <a16:creationId xmlns:a16="http://schemas.microsoft.com/office/drawing/2014/main" id="{BDAF0E80-3C6A-4773-96A3-5CEF04824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219469"/>
              </p:ext>
            </p:extLst>
          </p:nvPr>
        </p:nvGraphicFramePr>
        <p:xfrm>
          <a:off x="4016773" y="2212016"/>
          <a:ext cx="2227262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64" name="Equation" r:id="rId7" imgW="1066680" imgH="507960" progId="Equation.DSMT4">
                  <p:embed/>
                </p:oleObj>
              </mc:Choice>
              <mc:Fallback>
                <p:oleObj name="Equation" r:id="rId7" imgW="1066680" imgH="507960" progId="Equation.DSMT4">
                  <p:embed/>
                  <p:pic>
                    <p:nvPicPr>
                      <p:cNvPr id="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773" y="2212016"/>
                        <a:ext cx="2227262" cy="106045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0">
            <a:extLst>
              <a:ext uri="{FF2B5EF4-FFF2-40B4-BE49-F238E27FC236}">
                <a16:creationId xmlns:a16="http://schemas.microsoft.com/office/drawing/2014/main" id="{CC2AA0B7-7C4B-4F6E-9011-D4091E3254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590829"/>
              </p:ext>
            </p:extLst>
          </p:nvPr>
        </p:nvGraphicFramePr>
        <p:xfrm>
          <a:off x="6594340" y="2196083"/>
          <a:ext cx="2346325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65" name="Equation" r:id="rId9" imgW="1066680" imgH="507960" progId="Equation.DSMT4">
                  <p:embed/>
                </p:oleObj>
              </mc:Choice>
              <mc:Fallback>
                <p:oleObj name="Equation" r:id="rId9" imgW="1066680" imgH="507960" progId="Equation.DSMT4">
                  <p:embed/>
                  <p:pic>
                    <p:nvPicPr>
                      <p:cNvPr id="3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340" y="2196083"/>
                        <a:ext cx="2346325" cy="1119187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12">
            <a:extLst>
              <a:ext uri="{FF2B5EF4-FFF2-40B4-BE49-F238E27FC236}">
                <a16:creationId xmlns:a16="http://schemas.microsoft.com/office/drawing/2014/main" id="{B9B2D425-5F75-412B-8BE4-92149E960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277" y="2914681"/>
            <a:ext cx="27718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此时的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相对方差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为：</a:t>
            </a:r>
          </a:p>
        </p:txBody>
      </p:sp>
      <p:graphicFrame>
        <p:nvGraphicFramePr>
          <p:cNvPr id="37" name="Object 13">
            <a:extLst>
              <a:ext uri="{FF2B5EF4-FFF2-40B4-BE49-F238E27FC236}">
                <a16:creationId xmlns:a16="http://schemas.microsoft.com/office/drawing/2014/main" id="{E3E6B259-070F-4247-A11F-D7340B2C35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775560"/>
              </p:ext>
            </p:extLst>
          </p:nvPr>
        </p:nvGraphicFramePr>
        <p:xfrm>
          <a:off x="1271464" y="3501008"/>
          <a:ext cx="8640751" cy="1343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66" name="Equation" r:id="rId11" imgW="3911400" imgH="609480" progId="Equation.DSMT4">
                  <p:embed/>
                </p:oleObj>
              </mc:Choice>
              <mc:Fallback>
                <p:oleObj name="Equation" r:id="rId11" imgW="3911400" imgH="609480" progId="Equation.DSMT4">
                  <p:embed/>
                  <p:pic>
                    <p:nvPicPr>
                      <p:cNvPr id="3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464" y="3501008"/>
                        <a:ext cx="8640751" cy="134362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14">
            <a:extLst>
              <a:ext uri="{FF2B5EF4-FFF2-40B4-BE49-F238E27FC236}">
                <a16:creationId xmlns:a16="http://schemas.microsoft.com/office/drawing/2014/main" id="{8133E5DC-4DB4-4858-AD31-1B2DA9F4062D}"/>
              </a:ext>
            </a:extLst>
          </p:cNvPr>
          <p:cNvGrpSpPr>
            <a:grpSpLocks/>
          </p:cNvGrpSpPr>
          <p:nvPr/>
        </p:nvGrpSpPr>
        <p:grpSpPr bwMode="auto">
          <a:xfrm>
            <a:off x="1046722" y="5082457"/>
            <a:ext cx="8359778" cy="1243013"/>
            <a:chOff x="230" y="3358"/>
            <a:chExt cx="5266" cy="783"/>
          </a:xfrm>
        </p:grpSpPr>
        <p:sp>
          <p:nvSpPr>
            <p:cNvPr id="39" name="Text Box 15">
              <a:extLst>
                <a:ext uri="{FF2B5EF4-FFF2-40B4-BE49-F238E27FC236}">
                  <a16:creationId xmlns:a16="http://schemas.microsoft.com/office/drawing/2014/main" id="{524251F8-61EC-4887-B7BF-94A569DF08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" y="3393"/>
              <a:ext cx="2937" cy="7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据此，在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相对标准偏差给定</a:t>
              </a: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的情况下，所需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最小测量时间</a:t>
              </a: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为：</a:t>
              </a:r>
            </a:p>
          </p:txBody>
        </p:sp>
        <p:graphicFrame>
          <p:nvGraphicFramePr>
            <p:cNvPr id="40" name="Object 16">
              <a:extLst>
                <a:ext uri="{FF2B5EF4-FFF2-40B4-BE49-F238E27FC236}">
                  <a16:creationId xmlns:a16="http://schemas.microsoft.com/office/drawing/2014/main" id="{15385392-634E-4E75-8576-CA43D0772B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90" y="3358"/>
            <a:ext cx="2106" cy="7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067" name="Equation" r:id="rId13" imgW="1434960" imgH="533160" progId="Equation.DSMT4">
                    <p:embed/>
                  </p:oleObj>
                </mc:Choice>
                <mc:Fallback>
                  <p:oleObj name="Equation" r:id="rId13" imgW="1434960" imgH="533160" progId="Equation.DSMT4">
                    <p:embed/>
                    <p:pic>
                      <p:nvPicPr>
                        <p:cNvPr id="39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0" y="3358"/>
                          <a:ext cx="2106" cy="78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571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Rectangle 17">
            <a:extLst>
              <a:ext uri="{FF2B5EF4-FFF2-40B4-BE49-F238E27FC236}">
                <a16:creationId xmlns:a16="http://schemas.microsoft.com/office/drawing/2014/main" id="{3F8239E9-EA03-40A1-A31F-10D4D74CE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285" y="915848"/>
            <a:ext cx="1187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由极值条件：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C0417E3-AC80-449E-9DBB-2BD88BB3B81C}"/>
              </a:ext>
            </a:extLst>
          </p:cNvPr>
          <p:cNvSpPr txBox="1"/>
          <p:nvPr/>
        </p:nvSpPr>
        <p:spPr>
          <a:xfrm>
            <a:off x="26126" y="6476922"/>
            <a:ext cx="1765128" cy="369332"/>
          </a:xfrm>
          <a:custGeom>
            <a:avLst/>
            <a:gdLst>
              <a:gd name="connsiteX0" fmla="*/ 0 w 1765128"/>
              <a:gd name="connsiteY0" fmla="*/ 0 h 369332"/>
              <a:gd name="connsiteX1" fmla="*/ 570725 w 1765128"/>
              <a:gd name="connsiteY1" fmla="*/ 0 h 369332"/>
              <a:gd name="connsiteX2" fmla="*/ 1141449 w 1765128"/>
              <a:gd name="connsiteY2" fmla="*/ 0 h 369332"/>
              <a:gd name="connsiteX3" fmla="*/ 1765128 w 1765128"/>
              <a:gd name="connsiteY3" fmla="*/ 0 h 369332"/>
              <a:gd name="connsiteX4" fmla="*/ 1765128 w 1765128"/>
              <a:gd name="connsiteY4" fmla="*/ 369332 h 369332"/>
              <a:gd name="connsiteX5" fmla="*/ 1159101 w 1765128"/>
              <a:gd name="connsiteY5" fmla="*/ 369332 h 369332"/>
              <a:gd name="connsiteX6" fmla="*/ 535422 w 1765128"/>
              <a:gd name="connsiteY6" fmla="*/ 369332 h 369332"/>
              <a:gd name="connsiteX7" fmla="*/ 0 w 1765128"/>
              <a:gd name="connsiteY7" fmla="*/ 369332 h 369332"/>
              <a:gd name="connsiteX8" fmla="*/ 0 w 176512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5128" h="369332" fill="none" extrusionOk="0">
                <a:moveTo>
                  <a:pt x="0" y="0"/>
                </a:moveTo>
                <a:cubicBezTo>
                  <a:pt x="229479" y="-43789"/>
                  <a:pt x="417145" y="53807"/>
                  <a:pt x="570725" y="0"/>
                </a:cubicBezTo>
                <a:cubicBezTo>
                  <a:pt x="724305" y="-53807"/>
                  <a:pt x="992478" y="34078"/>
                  <a:pt x="1141449" y="0"/>
                </a:cubicBezTo>
                <a:cubicBezTo>
                  <a:pt x="1290420" y="-34078"/>
                  <a:pt x="1524214" y="21242"/>
                  <a:pt x="1765128" y="0"/>
                </a:cubicBezTo>
                <a:cubicBezTo>
                  <a:pt x="1776807" y="147759"/>
                  <a:pt x="1741649" y="230831"/>
                  <a:pt x="1765128" y="369332"/>
                </a:cubicBezTo>
                <a:cubicBezTo>
                  <a:pt x="1509891" y="417558"/>
                  <a:pt x="1394093" y="306520"/>
                  <a:pt x="1159101" y="369332"/>
                </a:cubicBezTo>
                <a:cubicBezTo>
                  <a:pt x="924109" y="432144"/>
                  <a:pt x="741815" y="344739"/>
                  <a:pt x="535422" y="369332"/>
                </a:cubicBezTo>
                <a:cubicBezTo>
                  <a:pt x="329029" y="393925"/>
                  <a:pt x="261638" y="331114"/>
                  <a:pt x="0" y="369332"/>
                </a:cubicBezTo>
                <a:cubicBezTo>
                  <a:pt x="-5915" y="215556"/>
                  <a:pt x="28921" y="162461"/>
                  <a:pt x="0" y="0"/>
                </a:cubicBezTo>
                <a:close/>
              </a:path>
              <a:path w="1765128" h="369332" stroke="0" extrusionOk="0">
                <a:moveTo>
                  <a:pt x="0" y="0"/>
                </a:moveTo>
                <a:cubicBezTo>
                  <a:pt x="214511" y="-33998"/>
                  <a:pt x="377032" y="936"/>
                  <a:pt x="623679" y="0"/>
                </a:cubicBezTo>
                <a:cubicBezTo>
                  <a:pt x="870326" y="-936"/>
                  <a:pt x="973450" y="18241"/>
                  <a:pt x="1212055" y="0"/>
                </a:cubicBezTo>
                <a:cubicBezTo>
                  <a:pt x="1450660" y="-18241"/>
                  <a:pt x="1519906" y="26175"/>
                  <a:pt x="1765128" y="0"/>
                </a:cubicBezTo>
                <a:cubicBezTo>
                  <a:pt x="1787636" y="116131"/>
                  <a:pt x="1744043" y="239632"/>
                  <a:pt x="1765128" y="369332"/>
                </a:cubicBezTo>
                <a:cubicBezTo>
                  <a:pt x="1566249" y="382235"/>
                  <a:pt x="1380921" y="340484"/>
                  <a:pt x="1176752" y="369332"/>
                </a:cubicBezTo>
                <a:cubicBezTo>
                  <a:pt x="972583" y="398180"/>
                  <a:pt x="770760" y="310557"/>
                  <a:pt x="623679" y="369332"/>
                </a:cubicBezTo>
                <a:cubicBezTo>
                  <a:pt x="476598" y="428107"/>
                  <a:pt x="220225" y="306887"/>
                  <a:pt x="0" y="369332"/>
                </a:cubicBezTo>
                <a:cubicBezTo>
                  <a:pt x="-269" y="205599"/>
                  <a:pt x="40317" y="16331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“夏夜” 有雨</a:t>
            </a:r>
          </a:p>
        </p:txBody>
      </p:sp>
    </p:spTree>
    <p:extLst>
      <p:ext uri="{BB962C8B-B14F-4D97-AF65-F5344CB8AC3E}">
        <p14:creationId xmlns:p14="http://schemas.microsoft.com/office/powerpoint/2010/main" val="21902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39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95400" y="635000"/>
            <a:ext cx="11017224" cy="358608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若粗估知道源的净计数率为</a:t>
            </a:r>
            <a:r>
              <a:rPr lang="en-US" altLang="zh-CN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12/</a:t>
            </a: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秒，而本底的计数率为</a:t>
            </a:r>
            <a:r>
              <a:rPr lang="en-US" altLang="zh-CN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4/</a:t>
            </a: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秒，现有</a:t>
            </a:r>
            <a:r>
              <a:rPr lang="en-US" altLang="zh-CN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6</a:t>
            </a: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分钟的总时间来对源的活度进行精测（空格内均填写阿拉伯数字）。</a:t>
            </a:r>
            <a:endParaRPr lang="en-US" altLang="zh-CN" sz="26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）请问应为源的测量留出多少时间？</a:t>
            </a:r>
            <a:r>
              <a:rPr lang="zh-CN" altLang="en-US" sz="2600" dirty="0">
                <a:solidFill>
                  <a:srgbClr val="639EF4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1]</a:t>
            </a:r>
            <a:r>
              <a:rPr lang="en-US" altLang="zh-CN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分钟</a:t>
            </a: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。</a:t>
            </a:r>
            <a:endParaRPr lang="en-US" altLang="zh-CN" sz="26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）这种情况下源净计数率的相对方差是多少？</a:t>
            </a:r>
            <a:r>
              <a:rPr lang="en-US" altLang="zh-CN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1/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2]</a:t>
            </a:r>
            <a:r>
              <a:rPr lang="en-US" altLang="zh-CN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8" name="圆角矩形 7"/>
          <p:cNvSpPr/>
          <p:nvPr>
            <p:custDataLst>
              <p:tags r:id="rId4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926190"/>
              </p:ext>
            </p:extLst>
          </p:nvPr>
        </p:nvGraphicFramePr>
        <p:xfrm>
          <a:off x="7247459" y="4362375"/>
          <a:ext cx="288925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19" name="Equation" r:id="rId13" imgW="1307880" imgH="533160" progId="Equation.DSMT4">
                  <p:embed/>
                </p:oleObj>
              </mc:Choice>
              <mc:Fallback>
                <p:oleObj name="Equation" r:id="rId13" imgW="1307880" imgH="533160" progId="Equation.DSMT4">
                  <p:embed/>
                  <p:pic>
                    <p:nvPicPr>
                      <p:cNvPr id="1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459" y="4362375"/>
                        <a:ext cx="2889250" cy="11779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8F3411D3-0F36-4E85-9C28-D8FFDFDE577C}"/>
              </a:ext>
            </a:extLst>
          </p:cNvPr>
          <p:cNvSpPr txBox="1"/>
          <p:nvPr/>
        </p:nvSpPr>
        <p:spPr>
          <a:xfrm>
            <a:off x="15966" y="6446442"/>
            <a:ext cx="1765128" cy="369332"/>
          </a:xfrm>
          <a:custGeom>
            <a:avLst/>
            <a:gdLst>
              <a:gd name="connsiteX0" fmla="*/ 0 w 1765128"/>
              <a:gd name="connsiteY0" fmla="*/ 0 h 369332"/>
              <a:gd name="connsiteX1" fmla="*/ 570725 w 1765128"/>
              <a:gd name="connsiteY1" fmla="*/ 0 h 369332"/>
              <a:gd name="connsiteX2" fmla="*/ 1141449 w 1765128"/>
              <a:gd name="connsiteY2" fmla="*/ 0 h 369332"/>
              <a:gd name="connsiteX3" fmla="*/ 1765128 w 1765128"/>
              <a:gd name="connsiteY3" fmla="*/ 0 h 369332"/>
              <a:gd name="connsiteX4" fmla="*/ 1765128 w 1765128"/>
              <a:gd name="connsiteY4" fmla="*/ 369332 h 369332"/>
              <a:gd name="connsiteX5" fmla="*/ 1159101 w 1765128"/>
              <a:gd name="connsiteY5" fmla="*/ 369332 h 369332"/>
              <a:gd name="connsiteX6" fmla="*/ 535422 w 1765128"/>
              <a:gd name="connsiteY6" fmla="*/ 369332 h 369332"/>
              <a:gd name="connsiteX7" fmla="*/ 0 w 1765128"/>
              <a:gd name="connsiteY7" fmla="*/ 369332 h 369332"/>
              <a:gd name="connsiteX8" fmla="*/ 0 w 176512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5128" h="369332" fill="none" extrusionOk="0">
                <a:moveTo>
                  <a:pt x="0" y="0"/>
                </a:moveTo>
                <a:cubicBezTo>
                  <a:pt x="229479" y="-43789"/>
                  <a:pt x="417145" y="53807"/>
                  <a:pt x="570725" y="0"/>
                </a:cubicBezTo>
                <a:cubicBezTo>
                  <a:pt x="724305" y="-53807"/>
                  <a:pt x="992478" y="34078"/>
                  <a:pt x="1141449" y="0"/>
                </a:cubicBezTo>
                <a:cubicBezTo>
                  <a:pt x="1290420" y="-34078"/>
                  <a:pt x="1524214" y="21242"/>
                  <a:pt x="1765128" y="0"/>
                </a:cubicBezTo>
                <a:cubicBezTo>
                  <a:pt x="1776807" y="147759"/>
                  <a:pt x="1741649" y="230831"/>
                  <a:pt x="1765128" y="369332"/>
                </a:cubicBezTo>
                <a:cubicBezTo>
                  <a:pt x="1509891" y="417558"/>
                  <a:pt x="1394093" y="306520"/>
                  <a:pt x="1159101" y="369332"/>
                </a:cubicBezTo>
                <a:cubicBezTo>
                  <a:pt x="924109" y="432144"/>
                  <a:pt x="741815" y="344739"/>
                  <a:pt x="535422" y="369332"/>
                </a:cubicBezTo>
                <a:cubicBezTo>
                  <a:pt x="329029" y="393925"/>
                  <a:pt x="261638" y="331114"/>
                  <a:pt x="0" y="369332"/>
                </a:cubicBezTo>
                <a:cubicBezTo>
                  <a:pt x="-5915" y="215556"/>
                  <a:pt x="28921" y="162461"/>
                  <a:pt x="0" y="0"/>
                </a:cubicBezTo>
                <a:close/>
              </a:path>
              <a:path w="1765128" h="369332" stroke="0" extrusionOk="0">
                <a:moveTo>
                  <a:pt x="0" y="0"/>
                </a:moveTo>
                <a:cubicBezTo>
                  <a:pt x="214511" y="-33998"/>
                  <a:pt x="377032" y="936"/>
                  <a:pt x="623679" y="0"/>
                </a:cubicBezTo>
                <a:cubicBezTo>
                  <a:pt x="870326" y="-936"/>
                  <a:pt x="973450" y="18241"/>
                  <a:pt x="1212055" y="0"/>
                </a:cubicBezTo>
                <a:cubicBezTo>
                  <a:pt x="1450660" y="-18241"/>
                  <a:pt x="1519906" y="26175"/>
                  <a:pt x="1765128" y="0"/>
                </a:cubicBezTo>
                <a:cubicBezTo>
                  <a:pt x="1787636" y="116131"/>
                  <a:pt x="1744043" y="239632"/>
                  <a:pt x="1765128" y="369332"/>
                </a:cubicBezTo>
                <a:cubicBezTo>
                  <a:pt x="1566249" y="382235"/>
                  <a:pt x="1380921" y="340484"/>
                  <a:pt x="1176752" y="369332"/>
                </a:cubicBezTo>
                <a:cubicBezTo>
                  <a:pt x="972583" y="398180"/>
                  <a:pt x="770760" y="310557"/>
                  <a:pt x="623679" y="369332"/>
                </a:cubicBezTo>
                <a:cubicBezTo>
                  <a:pt x="476598" y="428107"/>
                  <a:pt x="220225" y="306887"/>
                  <a:pt x="0" y="369332"/>
                </a:cubicBezTo>
                <a:cubicBezTo>
                  <a:pt x="-269" y="205599"/>
                  <a:pt x="40317" y="16331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“夏夜” 有雨</a:t>
            </a:r>
          </a:p>
        </p:txBody>
      </p:sp>
      <p:grpSp>
        <p:nvGrpSpPr>
          <p:cNvPr id="13" name="组合 12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9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2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85321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-38-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39416" y="592347"/>
            <a:ext cx="6965032" cy="122133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做实验时，要尽量屏蔽本底，是为了什么？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922643" y="4027179"/>
            <a:ext cx="4260213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更好的准确度（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accuracy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922644" y="4884429"/>
            <a:ext cx="384204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更好的精度（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precision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922644" y="5741679"/>
            <a:ext cx="151952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说不清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055869" y="4091472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055869" y="4948722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055869" y="5805972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Group 29"/>
          <p:cNvGrpSpPr>
            <a:grpSpLocks/>
          </p:cNvGrpSpPr>
          <p:nvPr/>
        </p:nvGrpSpPr>
        <p:grpSpPr bwMode="auto">
          <a:xfrm>
            <a:off x="1581621" y="1484784"/>
            <a:ext cx="6072188" cy="1017588"/>
            <a:chOff x="340" y="2768"/>
            <a:chExt cx="3825" cy="641"/>
          </a:xfrm>
        </p:grpSpPr>
        <p:sp>
          <p:nvSpPr>
            <p:cNvPr id="21" name="AutoShape 30"/>
            <p:cNvSpPr>
              <a:spLocks noChangeArrowheads="1"/>
            </p:cNvSpPr>
            <p:nvPr/>
          </p:nvSpPr>
          <p:spPr bwMode="auto">
            <a:xfrm>
              <a:off x="1808" y="3017"/>
              <a:ext cx="318" cy="353"/>
            </a:xfrm>
            <a:prstGeom prst="sun">
              <a:avLst>
                <a:gd name="adj" fmla="val 2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ea typeface="楷体" pitchFamily="49" charset="-122"/>
              </a:endParaRPr>
            </a:p>
          </p:txBody>
        </p:sp>
        <p:sp>
          <p:nvSpPr>
            <p:cNvPr id="22" name="Rectangle 31"/>
            <p:cNvSpPr>
              <a:spLocks noChangeArrowheads="1"/>
            </p:cNvSpPr>
            <p:nvPr/>
          </p:nvSpPr>
          <p:spPr bwMode="auto">
            <a:xfrm>
              <a:off x="3577" y="3088"/>
              <a:ext cx="530" cy="252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38100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ea typeface="楷体" pitchFamily="49" charset="-122"/>
              </a:endParaRPr>
            </a:p>
          </p:txBody>
        </p:sp>
        <p:sp>
          <p:nvSpPr>
            <p:cNvPr id="23" name="Line 32"/>
            <p:cNvSpPr>
              <a:spLocks noChangeShapeType="1"/>
            </p:cNvSpPr>
            <p:nvPr/>
          </p:nvSpPr>
          <p:spPr bwMode="auto">
            <a:xfrm flipV="1">
              <a:off x="2197" y="3123"/>
              <a:ext cx="813" cy="7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24" name="Line 33"/>
            <p:cNvSpPr>
              <a:spLocks noChangeShapeType="1"/>
            </p:cNvSpPr>
            <p:nvPr/>
          </p:nvSpPr>
          <p:spPr bwMode="auto">
            <a:xfrm>
              <a:off x="2232" y="3229"/>
              <a:ext cx="743" cy="10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25" name="Line 34"/>
            <p:cNvSpPr>
              <a:spLocks noChangeShapeType="1"/>
            </p:cNvSpPr>
            <p:nvPr/>
          </p:nvSpPr>
          <p:spPr bwMode="auto">
            <a:xfrm>
              <a:off x="2359" y="3209"/>
              <a:ext cx="88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26" name="AutoShape 35"/>
            <p:cNvSpPr>
              <a:spLocks noChangeArrowheads="1"/>
            </p:cNvSpPr>
            <p:nvPr/>
          </p:nvSpPr>
          <p:spPr bwMode="auto">
            <a:xfrm>
              <a:off x="1202" y="3193"/>
              <a:ext cx="166" cy="185"/>
            </a:xfrm>
            <a:prstGeom prst="sun">
              <a:avLst>
                <a:gd name="adj" fmla="val 25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ea typeface="楷体" pitchFamily="49" charset="-122"/>
              </a:endParaRPr>
            </a:p>
          </p:txBody>
        </p:sp>
        <p:sp>
          <p:nvSpPr>
            <p:cNvPr id="27" name="Text Box 36"/>
            <p:cNvSpPr txBox="1">
              <a:spLocks noChangeArrowheads="1"/>
            </p:cNvSpPr>
            <p:nvPr/>
          </p:nvSpPr>
          <p:spPr bwMode="auto">
            <a:xfrm>
              <a:off x="340" y="3176"/>
              <a:ext cx="40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zh-CN" altLang="en-US" sz="1800" b="1">
                  <a:solidFill>
                    <a:srgbClr val="FF0000"/>
                  </a:solidFill>
                  <a:latin typeface="华文仿宋" pitchFamily="2" charset="-122"/>
                </a:rPr>
                <a:t>本底</a:t>
              </a:r>
            </a:p>
          </p:txBody>
        </p:sp>
        <p:sp>
          <p:nvSpPr>
            <p:cNvPr id="28" name="Text Box 37"/>
            <p:cNvSpPr txBox="1">
              <a:spLocks noChangeArrowheads="1"/>
            </p:cNvSpPr>
            <p:nvPr/>
          </p:nvSpPr>
          <p:spPr bwMode="auto">
            <a:xfrm>
              <a:off x="1560" y="2795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zh-CN" altLang="en-US" sz="1800" b="1">
                  <a:solidFill>
                    <a:srgbClr val="0000FF"/>
                  </a:solidFill>
                  <a:latin typeface="华文仿宋" pitchFamily="2" charset="-122"/>
                </a:rPr>
                <a:t>被测源</a:t>
              </a:r>
            </a:p>
          </p:txBody>
        </p:sp>
        <p:sp>
          <p:nvSpPr>
            <p:cNvPr id="29" name="Text Box 38"/>
            <p:cNvSpPr txBox="1">
              <a:spLocks noChangeArrowheads="1"/>
            </p:cNvSpPr>
            <p:nvPr/>
          </p:nvSpPr>
          <p:spPr bwMode="auto">
            <a:xfrm>
              <a:off x="3612" y="2859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solidFill>
                    <a:srgbClr val="FF0000"/>
                  </a:solidFill>
                  <a:latin typeface="华文仿宋" pitchFamily="2" charset="-122"/>
                </a:rPr>
                <a:t>探测器</a:t>
              </a: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flipV="1">
              <a:off x="1379" y="3335"/>
              <a:ext cx="955" cy="3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31" name="Text Box 40"/>
            <p:cNvSpPr txBox="1">
              <a:spLocks noChangeArrowheads="1"/>
            </p:cNvSpPr>
            <p:nvPr/>
          </p:nvSpPr>
          <p:spPr bwMode="auto">
            <a:xfrm>
              <a:off x="703" y="3176"/>
              <a:ext cx="37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en-US" altLang="zh-CN" sz="1800" b="1">
                  <a:solidFill>
                    <a:srgbClr val="FF0000"/>
                  </a:solidFill>
                  <a:latin typeface="华文仿宋" pitchFamily="2" charset="-122"/>
                </a:rPr>
                <a:t>4cps</a:t>
              </a:r>
            </a:p>
          </p:txBody>
        </p:sp>
        <p:sp>
          <p:nvSpPr>
            <p:cNvPr id="32" name="Text Box 41"/>
            <p:cNvSpPr txBox="1">
              <a:spLocks noChangeArrowheads="1"/>
            </p:cNvSpPr>
            <p:nvPr/>
          </p:nvSpPr>
          <p:spPr bwMode="auto">
            <a:xfrm>
              <a:off x="1020" y="2768"/>
              <a:ext cx="44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en-US" altLang="zh-CN" sz="1800" b="1">
                  <a:latin typeface="华文仿宋" pitchFamily="2" charset="-122"/>
                </a:rPr>
                <a:t>10cps</a:t>
              </a:r>
            </a:p>
          </p:txBody>
        </p:sp>
      </p:grpSp>
      <p:grpSp>
        <p:nvGrpSpPr>
          <p:cNvPr id="33" name="Group 42"/>
          <p:cNvGrpSpPr>
            <a:grpSpLocks/>
          </p:cNvGrpSpPr>
          <p:nvPr/>
        </p:nvGrpSpPr>
        <p:grpSpPr bwMode="auto">
          <a:xfrm>
            <a:off x="2234083" y="1988025"/>
            <a:ext cx="5570539" cy="1595440"/>
            <a:chOff x="751" y="3067"/>
            <a:chExt cx="3509" cy="1005"/>
          </a:xfrm>
        </p:grpSpPr>
        <p:sp>
          <p:nvSpPr>
            <p:cNvPr id="34" name="Oval 43"/>
            <p:cNvSpPr>
              <a:spLocks noChangeArrowheads="1"/>
            </p:cNvSpPr>
            <p:nvPr/>
          </p:nvSpPr>
          <p:spPr bwMode="auto">
            <a:xfrm>
              <a:off x="1058" y="3067"/>
              <a:ext cx="454" cy="454"/>
            </a:xfrm>
            <a:prstGeom prst="ellipse">
              <a:avLst/>
            </a:prstGeom>
            <a:noFill/>
            <a:ln w="7620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FF0000"/>
                </a:solidFill>
                <a:ea typeface="楷体" pitchFamily="49" charset="-122"/>
              </a:endParaRPr>
            </a:p>
          </p:txBody>
        </p:sp>
        <p:grpSp>
          <p:nvGrpSpPr>
            <p:cNvPr id="35" name="Group 44"/>
            <p:cNvGrpSpPr>
              <a:grpSpLocks/>
            </p:cNvGrpSpPr>
            <p:nvPr/>
          </p:nvGrpSpPr>
          <p:grpSpPr bwMode="auto">
            <a:xfrm>
              <a:off x="751" y="3520"/>
              <a:ext cx="3509" cy="552"/>
              <a:chOff x="751" y="3520"/>
              <a:chExt cx="3509" cy="552"/>
            </a:xfrm>
          </p:grpSpPr>
          <p:sp>
            <p:nvSpPr>
              <p:cNvPr id="36" name="Text Box 45"/>
              <p:cNvSpPr txBox="1">
                <a:spLocks noChangeArrowheads="1"/>
              </p:cNvSpPr>
              <p:nvPr/>
            </p:nvSpPr>
            <p:spPr bwMode="auto">
              <a:xfrm>
                <a:off x="751" y="3742"/>
                <a:ext cx="3509" cy="330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9pPr>
              </a:lstStyle>
              <a:p>
                <a:pPr eaLnBrk="1" hangingPunct="1"/>
                <a:r>
                  <a:rPr lang="zh-CN" altLang="en-US" sz="2800" b="1">
                    <a:solidFill>
                      <a:srgbClr val="FF0000"/>
                    </a:solidFill>
                  </a:rPr>
                  <a:t>屏蔽（压低）本底的意义是什么？</a:t>
                </a:r>
              </a:p>
            </p:txBody>
          </p:sp>
          <p:cxnSp>
            <p:nvCxnSpPr>
              <p:cNvPr id="37" name="AutoShape 46"/>
              <p:cNvCxnSpPr>
                <a:cxnSpLocks noChangeShapeType="1"/>
                <a:stCxn id="34" idx="4"/>
                <a:endCxn id="36" idx="0"/>
              </p:cNvCxnSpPr>
              <p:nvPr/>
            </p:nvCxnSpPr>
            <p:spPr bwMode="auto">
              <a:xfrm rot="16200000" flipH="1">
                <a:off x="1785" y="3021"/>
                <a:ext cx="221" cy="1220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9534" y="788017"/>
            <a:ext cx="2819747" cy="4919838"/>
          </a:xfrm>
          <a:prstGeom prst="rect">
            <a:avLst/>
          </a:prstGeom>
        </p:spPr>
      </p:pic>
      <p:grpSp>
        <p:nvGrpSpPr>
          <p:cNvPr id="19" name="组合 18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5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8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2189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3351588" cy="284671"/>
          </a:xfrm>
          <a:solidFill>
            <a:srgbClr val="FFFF00"/>
          </a:solidFill>
        </p:spPr>
        <p:txBody>
          <a:bodyPr>
            <a:normAutofit fontScale="850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辐射测量过程中统计性的特点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35260C4-2E1B-4E28-AA5B-FDB57BF6F07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3" name="AutoShape 34">
            <a:extLst>
              <a:ext uri="{FF2B5EF4-FFF2-40B4-BE49-F238E27FC236}">
                <a16:creationId xmlns:a16="http://schemas.microsoft.com/office/drawing/2014/main" id="{E38899F9-C115-4FDD-8F17-73FD4590DEDD}"/>
              </a:ext>
            </a:extLst>
          </p:cNvPr>
          <p:cNvSpPr>
            <a:spLocks noChangeArrowheads="1"/>
          </p:cNvSpPr>
          <p:nvPr/>
        </p:nvSpPr>
        <p:spPr bwMode="auto">
          <a:xfrm rot="18188736">
            <a:off x="7971733" y="4232929"/>
            <a:ext cx="1636712" cy="3683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68 w 21600"/>
              <a:gd name="T13" fmla="*/ 5400 h 21600"/>
              <a:gd name="T14" fmla="*/ 18896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99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" name="Group 42">
            <a:extLst>
              <a:ext uri="{FF2B5EF4-FFF2-40B4-BE49-F238E27FC236}">
                <a16:creationId xmlns:a16="http://schemas.microsoft.com/office/drawing/2014/main" id="{5289DF25-6DC0-450E-B19B-44CB777B6D86}"/>
              </a:ext>
            </a:extLst>
          </p:cNvPr>
          <p:cNvGrpSpPr>
            <a:grpSpLocks/>
          </p:cNvGrpSpPr>
          <p:nvPr/>
        </p:nvGrpSpPr>
        <p:grpSpPr bwMode="auto">
          <a:xfrm>
            <a:off x="461871" y="3429000"/>
            <a:ext cx="2925762" cy="3214688"/>
            <a:chOff x="48" y="2295"/>
            <a:chExt cx="1843" cy="2025"/>
          </a:xfrm>
        </p:grpSpPr>
        <p:sp>
          <p:nvSpPr>
            <p:cNvPr id="15" name="Rectangle 43">
              <a:extLst>
                <a:ext uri="{FF2B5EF4-FFF2-40B4-BE49-F238E27FC236}">
                  <a16:creationId xmlns:a16="http://schemas.microsoft.com/office/drawing/2014/main" id="{A19C4F04-DFFC-45F7-AAE0-6B7280616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295"/>
              <a:ext cx="1843" cy="2025"/>
            </a:xfrm>
            <a:prstGeom prst="rect">
              <a:avLst/>
            </a:prstGeom>
            <a:noFill/>
            <a:ln w="38100">
              <a:solidFill>
                <a:srgbClr val="CC33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33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97E66DEC-2B5C-4F7F-BF32-6B9B99E71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" y="2371"/>
              <a:ext cx="1546" cy="336"/>
            </a:xfrm>
            <a:prstGeom prst="rect">
              <a:avLst/>
            </a:prstGeom>
            <a:noFill/>
            <a:ln w="762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FF"/>
                  </a:solidFill>
                  <a:ea typeface="黑体" pitchFamily="49" charset="-122"/>
                </a:rPr>
                <a:t>串级随机变量</a:t>
              </a:r>
              <a:r>
                <a:rPr lang="el-GR" altLang="zh-CN" sz="2400" b="1" i="1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ξ</a:t>
              </a:r>
            </a:p>
          </p:txBody>
        </p:sp>
      </p:grpSp>
      <p:grpSp>
        <p:nvGrpSpPr>
          <p:cNvPr id="17" name="Group 3">
            <a:extLst>
              <a:ext uri="{FF2B5EF4-FFF2-40B4-BE49-F238E27FC236}">
                <a16:creationId xmlns:a16="http://schemas.microsoft.com/office/drawing/2014/main" id="{FD0A11F3-5CAE-448D-94EB-A8E294BD38EF}"/>
              </a:ext>
            </a:extLst>
          </p:cNvPr>
          <p:cNvGrpSpPr>
            <a:grpSpLocks/>
          </p:cNvGrpSpPr>
          <p:nvPr/>
        </p:nvGrpSpPr>
        <p:grpSpPr bwMode="auto">
          <a:xfrm>
            <a:off x="200126" y="571360"/>
            <a:ext cx="4478339" cy="2333626"/>
            <a:chOff x="-803" y="432"/>
            <a:chExt cx="2821" cy="1470"/>
          </a:xfrm>
        </p:grpSpPr>
        <p:sp>
          <p:nvSpPr>
            <p:cNvPr id="18" name="Text Box 4">
              <a:extLst>
                <a:ext uri="{FF2B5EF4-FFF2-40B4-BE49-F238E27FC236}">
                  <a16:creationId xmlns:a16="http://schemas.microsoft.com/office/drawing/2014/main" id="{F2EA5324-C7F2-4C58-B68B-DE25AB8C3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432"/>
              <a:ext cx="816" cy="345"/>
            </a:xfrm>
            <a:prstGeom prst="rect">
              <a:avLst/>
            </a:prstGeom>
            <a:noFill/>
            <a:ln w="28575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FF"/>
                  </a:solidFill>
                  <a:ea typeface="黑体" pitchFamily="49" charset="-122"/>
                </a:rPr>
                <a:t>独立</a:t>
              </a: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DE1D59A7-01BD-4B27-BDE5-16659144D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03" y="816"/>
              <a:ext cx="2821" cy="1086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182563" indent="-182563">
                <a:lnSpc>
                  <a:spcPct val="150000"/>
                </a:lnSpc>
                <a:spcAft>
                  <a:spcPts val="1200"/>
                </a:spcAft>
                <a:buFontTx/>
                <a:buChar char="•"/>
              </a:pPr>
              <a:r>
                <a:rPr lang="zh-CN" altLang="en-US" sz="16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原子核的衰变仅由核内部的特点决定，且与其它原子核无关。</a:t>
              </a:r>
            </a:p>
            <a:p>
              <a:pPr marL="182563" indent="-182563">
                <a:lnSpc>
                  <a:spcPct val="150000"/>
                </a:lnSpc>
                <a:spcAft>
                  <a:spcPts val="1200"/>
                </a:spcAft>
                <a:buFontTx/>
                <a:buChar char="•"/>
              </a:pPr>
              <a:r>
                <a:rPr lang="zh-CN" altLang="en-US" sz="16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带电粒子在介质中多次碰撞的结果之间也可认为是“独立” 的。</a:t>
              </a:r>
            </a:p>
          </p:txBody>
        </p:sp>
      </p:grpSp>
      <p:grpSp>
        <p:nvGrpSpPr>
          <p:cNvPr id="23" name="Group 6">
            <a:extLst>
              <a:ext uri="{FF2B5EF4-FFF2-40B4-BE49-F238E27FC236}">
                <a16:creationId xmlns:a16="http://schemas.microsoft.com/office/drawing/2014/main" id="{D6484625-FDA6-4357-82B3-FF59737B3071}"/>
              </a:ext>
            </a:extLst>
          </p:cNvPr>
          <p:cNvGrpSpPr>
            <a:grpSpLocks/>
          </p:cNvGrpSpPr>
          <p:nvPr/>
        </p:nvGrpSpPr>
        <p:grpSpPr bwMode="auto">
          <a:xfrm>
            <a:off x="4827691" y="571360"/>
            <a:ext cx="2438401" cy="1481138"/>
            <a:chOff x="2112" y="432"/>
            <a:chExt cx="1536" cy="933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A27EFE5C-6AFF-4E4F-B1C5-9F1503367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864"/>
              <a:ext cx="1536" cy="501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同样的时间内，原子核的衰变概率是相同的。</a:t>
              </a:r>
            </a:p>
          </p:txBody>
        </p:sp>
        <p:sp>
          <p:nvSpPr>
            <p:cNvPr id="25" name="Text Box 8">
              <a:extLst>
                <a:ext uri="{FF2B5EF4-FFF2-40B4-BE49-F238E27FC236}">
                  <a16:creationId xmlns:a16="http://schemas.microsoft.com/office/drawing/2014/main" id="{3EB4851E-3CE9-45CD-984E-D1568BC99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432"/>
              <a:ext cx="1008" cy="345"/>
            </a:xfrm>
            <a:prstGeom prst="rect">
              <a:avLst/>
            </a:prstGeom>
            <a:noFill/>
            <a:ln w="28575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FF"/>
                  </a:solidFill>
                  <a:ea typeface="黑体" pitchFamily="49" charset="-122"/>
                </a:rPr>
                <a:t>等概率</a:t>
              </a: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7A369CCC-149F-4885-9718-B215B4E96654}"/>
              </a:ext>
            </a:extLst>
          </p:cNvPr>
          <p:cNvGrpSpPr>
            <a:grpSpLocks/>
          </p:cNvGrpSpPr>
          <p:nvPr/>
        </p:nvGrpSpPr>
        <p:grpSpPr bwMode="auto">
          <a:xfrm>
            <a:off x="3886302" y="2095360"/>
            <a:ext cx="1931988" cy="1600200"/>
            <a:chOff x="1519" y="1392"/>
            <a:chExt cx="1217" cy="1008"/>
          </a:xfrm>
        </p:grpSpPr>
        <p:sp>
          <p:nvSpPr>
            <p:cNvPr id="27" name="Text Box 10">
              <a:extLst>
                <a:ext uri="{FF2B5EF4-FFF2-40B4-BE49-F238E27FC236}">
                  <a16:creationId xmlns:a16="http://schemas.microsoft.com/office/drawing/2014/main" id="{9A88092D-AD9B-4CD3-BD62-59E990102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2094"/>
              <a:ext cx="960" cy="30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00FF"/>
                  </a:solidFill>
                  <a:ea typeface="黑体" pitchFamily="49" charset="-122"/>
                </a:rPr>
                <a:t>二项分布</a:t>
              </a:r>
            </a:p>
          </p:txBody>
        </p:sp>
        <p:sp>
          <p:nvSpPr>
            <p:cNvPr id="28" name="Line 11">
              <a:extLst>
                <a:ext uri="{FF2B5EF4-FFF2-40B4-BE49-F238E27FC236}">
                  <a16:creationId xmlns:a16="http://schemas.microsoft.com/office/drawing/2014/main" id="{3E9C6E9A-5A4A-4F40-9E0D-39E6A7E7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1908"/>
              <a:ext cx="305" cy="156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12">
              <a:extLst>
                <a:ext uri="{FF2B5EF4-FFF2-40B4-BE49-F238E27FC236}">
                  <a16:creationId xmlns:a16="http://schemas.microsoft.com/office/drawing/2014/main" id="{A17365B7-B74F-4F17-AD9A-C2C53C442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0" y="1392"/>
              <a:ext cx="240" cy="67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" name="Group 13">
            <a:extLst>
              <a:ext uri="{FF2B5EF4-FFF2-40B4-BE49-F238E27FC236}">
                <a16:creationId xmlns:a16="http://schemas.microsoft.com/office/drawing/2014/main" id="{95940372-51AA-4774-A256-E23A3F16B8D4}"/>
              </a:ext>
            </a:extLst>
          </p:cNvPr>
          <p:cNvGrpSpPr>
            <a:grpSpLocks/>
          </p:cNvGrpSpPr>
          <p:nvPr/>
        </p:nvGrpSpPr>
        <p:grpSpPr bwMode="auto">
          <a:xfrm>
            <a:off x="5894489" y="3238360"/>
            <a:ext cx="2209800" cy="533400"/>
            <a:chOff x="2784" y="2112"/>
            <a:chExt cx="1392" cy="336"/>
          </a:xfrm>
        </p:grpSpPr>
        <p:sp>
          <p:nvSpPr>
            <p:cNvPr id="35" name="Text Box 14">
              <a:extLst>
                <a:ext uri="{FF2B5EF4-FFF2-40B4-BE49-F238E27FC236}">
                  <a16:creationId xmlns:a16="http://schemas.microsoft.com/office/drawing/2014/main" id="{93073E92-DE2A-4F2D-A457-9C87B9D4B2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112"/>
              <a:ext cx="960" cy="336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00FF"/>
                  </a:solidFill>
                  <a:ea typeface="黑体" pitchFamily="49" charset="-122"/>
                </a:rPr>
                <a:t>泊松分布</a:t>
              </a:r>
            </a:p>
          </p:txBody>
        </p:sp>
        <p:sp>
          <p:nvSpPr>
            <p:cNvPr id="36" name="AutoShape 15">
              <a:extLst>
                <a:ext uri="{FF2B5EF4-FFF2-40B4-BE49-F238E27FC236}">
                  <a16:creationId xmlns:a16="http://schemas.microsoft.com/office/drawing/2014/main" id="{94CD8E8D-AFC1-4708-AD97-734910EE2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112"/>
              <a:ext cx="384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382B1A64-5CE8-49F9-9E98-AEC52DDCF811}"/>
              </a:ext>
            </a:extLst>
          </p:cNvPr>
          <p:cNvGrpSpPr>
            <a:grpSpLocks/>
          </p:cNvGrpSpPr>
          <p:nvPr/>
        </p:nvGrpSpPr>
        <p:grpSpPr bwMode="auto">
          <a:xfrm>
            <a:off x="5094389" y="571360"/>
            <a:ext cx="4913313" cy="2590800"/>
            <a:chOff x="2280" y="432"/>
            <a:chExt cx="3095" cy="1632"/>
          </a:xfrm>
        </p:grpSpPr>
        <p:sp>
          <p:nvSpPr>
            <p:cNvPr id="38" name="Line 17">
              <a:extLst>
                <a:ext uri="{FF2B5EF4-FFF2-40B4-BE49-F238E27FC236}">
                  <a16:creationId xmlns:a16="http://schemas.microsoft.com/office/drawing/2014/main" id="{6FFC8F5C-59DF-43FE-91E8-ED3E14A237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0" y="1296"/>
              <a:ext cx="1440" cy="76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9" name="Group 18">
              <a:extLst>
                <a:ext uri="{FF2B5EF4-FFF2-40B4-BE49-F238E27FC236}">
                  <a16:creationId xmlns:a16="http://schemas.microsoft.com/office/drawing/2014/main" id="{94D58E6A-D180-4F98-872A-D28DC5DB1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432"/>
              <a:ext cx="3095" cy="1435"/>
              <a:chOff x="2280" y="432"/>
              <a:chExt cx="3095" cy="1435"/>
            </a:xfrm>
          </p:grpSpPr>
          <p:grpSp>
            <p:nvGrpSpPr>
              <p:cNvPr id="40" name="Group 19">
                <a:extLst>
                  <a:ext uri="{FF2B5EF4-FFF2-40B4-BE49-F238E27FC236}">
                    <a16:creationId xmlns:a16="http://schemas.microsoft.com/office/drawing/2014/main" id="{307CF6B7-0AB4-4950-AAF1-40EDEBC8D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79" y="432"/>
                <a:ext cx="1296" cy="1030"/>
                <a:chOff x="4079" y="432"/>
                <a:chExt cx="1296" cy="1030"/>
              </a:xfrm>
            </p:grpSpPr>
            <p:sp>
              <p:nvSpPr>
                <p:cNvPr id="43" name="Text Box 20">
                  <a:extLst>
                    <a:ext uri="{FF2B5EF4-FFF2-40B4-BE49-F238E27FC236}">
                      <a16:creationId xmlns:a16="http://schemas.microsoft.com/office/drawing/2014/main" id="{1852D8BA-F1DA-4017-8C4A-15672AC9BE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76" y="432"/>
                  <a:ext cx="864" cy="345"/>
                </a:xfrm>
                <a:prstGeom prst="rect">
                  <a:avLst/>
                </a:prstGeom>
                <a:noFill/>
                <a:ln w="28575">
                  <a:solidFill>
                    <a:srgbClr val="66FF33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CC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zh-CN" altLang="en-US" sz="2800" b="1">
                      <a:solidFill>
                        <a:srgbClr val="0000FF"/>
                      </a:solidFill>
                      <a:ea typeface="黑体" pitchFamily="49" charset="-122"/>
                    </a:rPr>
                    <a:t>大量</a:t>
                  </a:r>
                </a:p>
              </p:txBody>
            </p:sp>
            <p:sp>
              <p:nvSpPr>
                <p:cNvPr id="44" name="Rectangle 21">
                  <a:extLst>
                    <a:ext uri="{FF2B5EF4-FFF2-40B4-BE49-F238E27FC236}">
                      <a16:creationId xmlns:a16="http://schemas.microsoft.com/office/drawing/2014/main" id="{1C8911AF-53C4-4767-8E2B-13CAB839FA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9" y="864"/>
                  <a:ext cx="1296" cy="598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2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182563" indent="-182563">
                    <a:lnSpc>
                      <a:spcPct val="150000"/>
                    </a:lnSpc>
                    <a:spcAft>
                      <a:spcPts val="1200"/>
                    </a:spcAft>
                    <a:buFontTx/>
                    <a:buChar char="•"/>
                  </a:pPr>
                  <a:r>
                    <a:rPr lang="zh-CN" altLang="en-US" sz="1600" dirty="0">
                      <a:solidFill>
                        <a:srgbClr val="0000FF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原子核数目众多</a:t>
                  </a:r>
                </a:p>
                <a:p>
                  <a:pPr marL="182563" indent="-182563">
                    <a:lnSpc>
                      <a:spcPct val="150000"/>
                    </a:lnSpc>
                    <a:spcAft>
                      <a:spcPts val="1200"/>
                    </a:spcAft>
                    <a:buFontTx/>
                    <a:buChar char="•"/>
                  </a:pPr>
                  <a:r>
                    <a:rPr lang="zh-CN" altLang="en-US" sz="1600" dirty="0">
                      <a:solidFill>
                        <a:srgbClr val="0000FF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碰撞次数很多</a:t>
                  </a:r>
                </a:p>
              </p:txBody>
            </p:sp>
          </p:grpSp>
          <p:sp>
            <p:nvSpPr>
              <p:cNvPr id="41" name="Text Box 22">
                <a:extLst>
                  <a:ext uri="{FF2B5EF4-FFF2-40B4-BE49-F238E27FC236}">
                    <a16:creationId xmlns:a16="http://schemas.microsoft.com/office/drawing/2014/main" id="{0D047DC2-C285-48BB-99D2-8A8583932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0" y="1630"/>
                <a:ext cx="574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800" b="1">
                    <a:solidFill>
                      <a:srgbClr val="0000FF"/>
                    </a:solidFill>
                    <a:ea typeface="宋体" pitchFamily="2" charset="-122"/>
                  </a:rPr>
                  <a:t>p&lt;0.01</a:t>
                </a:r>
              </a:p>
            </p:txBody>
          </p:sp>
          <p:sp>
            <p:nvSpPr>
              <p:cNvPr id="42" name="Text Box 23">
                <a:extLst>
                  <a:ext uri="{FF2B5EF4-FFF2-40B4-BE49-F238E27FC236}">
                    <a16:creationId xmlns:a16="http://schemas.microsoft.com/office/drawing/2014/main" id="{EE1702CC-E0CF-4FDF-BD43-D6777729F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41" y="1630"/>
                <a:ext cx="550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800" b="1">
                    <a:solidFill>
                      <a:srgbClr val="0000FF"/>
                    </a:solidFill>
                    <a:ea typeface="宋体" pitchFamily="2" charset="-122"/>
                  </a:rPr>
                  <a:t>N&gt;100</a:t>
                </a:r>
              </a:p>
            </p:txBody>
          </p:sp>
        </p:grpSp>
      </p:grpSp>
      <p:grpSp>
        <p:nvGrpSpPr>
          <p:cNvPr id="45" name="Group 24">
            <a:extLst>
              <a:ext uri="{FF2B5EF4-FFF2-40B4-BE49-F238E27FC236}">
                <a16:creationId xmlns:a16="http://schemas.microsoft.com/office/drawing/2014/main" id="{20551E7B-4AD3-4BDA-BA9C-4EB16DB9C96A}"/>
              </a:ext>
            </a:extLst>
          </p:cNvPr>
          <p:cNvGrpSpPr>
            <a:grpSpLocks/>
          </p:cNvGrpSpPr>
          <p:nvPr/>
        </p:nvGrpSpPr>
        <p:grpSpPr bwMode="auto">
          <a:xfrm>
            <a:off x="8207477" y="2777985"/>
            <a:ext cx="2362200" cy="946150"/>
            <a:chOff x="4272" y="1822"/>
            <a:chExt cx="1488" cy="596"/>
          </a:xfrm>
        </p:grpSpPr>
        <p:sp>
          <p:nvSpPr>
            <p:cNvPr id="46" name="Text Box 25">
              <a:extLst>
                <a:ext uri="{FF2B5EF4-FFF2-40B4-BE49-F238E27FC236}">
                  <a16:creationId xmlns:a16="http://schemas.microsoft.com/office/drawing/2014/main" id="{DD877CD8-DBAC-441A-8F10-BD3580895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2112"/>
              <a:ext cx="960" cy="30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00FF"/>
                  </a:solidFill>
                  <a:ea typeface="黑体" pitchFamily="49" charset="-122"/>
                </a:rPr>
                <a:t>高斯分布</a:t>
              </a:r>
            </a:p>
          </p:txBody>
        </p:sp>
        <p:sp>
          <p:nvSpPr>
            <p:cNvPr id="47" name="AutoShape 26">
              <a:extLst>
                <a:ext uri="{FF2B5EF4-FFF2-40B4-BE49-F238E27FC236}">
                  <a16:creationId xmlns:a16="http://schemas.microsoft.com/office/drawing/2014/main" id="{8FFAE458-0732-4EB3-A9D9-0D24DFBFE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112"/>
              <a:ext cx="480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Text Box 27">
              <a:extLst>
                <a:ext uri="{FF2B5EF4-FFF2-40B4-BE49-F238E27FC236}">
                  <a16:creationId xmlns:a16="http://schemas.microsoft.com/office/drawing/2014/main" id="{490265E9-6959-4715-AE25-1887083679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822"/>
              <a:ext cx="49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FF"/>
                  </a:solidFill>
                  <a:ea typeface="宋体" pitchFamily="2" charset="-122"/>
                </a:rPr>
                <a:t>m&gt;20</a:t>
              </a:r>
            </a:p>
          </p:txBody>
        </p:sp>
      </p:grpSp>
      <p:grpSp>
        <p:nvGrpSpPr>
          <p:cNvPr id="49" name="Group 28">
            <a:extLst>
              <a:ext uri="{FF2B5EF4-FFF2-40B4-BE49-F238E27FC236}">
                <a16:creationId xmlns:a16="http://schemas.microsoft.com/office/drawing/2014/main" id="{FC989C1B-6DF8-499A-A919-5258D3A10D05}"/>
              </a:ext>
            </a:extLst>
          </p:cNvPr>
          <p:cNvGrpSpPr>
            <a:grpSpLocks/>
          </p:cNvGrpSpPr>
          <p:nvPr/>
        </p:nvGrpSpPr>
        <p:grpSpPr bwMode="auto">
          <a:xfrm>
            <a:off x="6519964" y="3771761"/>
            <a:ext cx="1752600" cy="1839913"/>
            <a:chOff x="3178" y="2448"/>
            <a:chExt cx="1104" cy="1159"/>
          </a:xfrm>
        </p:grpSpPr>
        <p:sp>
          <p:nvSpPr>
            <p:cNvPr id="50" name="Text Box 29">
              <a:extLst>
                <a:ext uri="{FF2B5EF4-FFF2-40B4-BE49-F238E27FC236}">
                  <a16:creationId xmlns:a16="http://schemas.microsoft.com/office/drawing/2014/main" id="{A415956F-3341-4635-A0F2-D675BE7AC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8" y="3271"/>
              <a:ext cx="1104" cy="336"/>
            </a:xfrm>
            <a:prstGeom prst="rect">
              <a:avLst/>
            </a:prstGeom>
            <a:solidFill>
              <a:srgbClr val="FFFF00"/>
            </a:solidFill>
            <a:ln w="762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00FF"/>
                  </a:solidFill>
                  <a:ea typeface="黑体" pitchFamily="49" charset="-122"/>
                </a:rPr>
                <a:t>法诺分布</a:t>
              </a:r>
            </a:p>
          </p:txBody>
        </p:sp>
        <p:sp>
          <p:nvSpPr>
            <p:cNvPr id="51" name="AutoShape 30">
              <a:extLst>
                <a:ext uri="{FF2B5EF4-FFF2-40B4-BE49-F238E27FC236}">
                  <a16:creationId xmlns:a16="http://schemas.microsoft.com/office/drawing/2014/main" id="{F9588C61-3BC7-40E8-8E3B-48379794B0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08" y="2688"/>
              <a:ext cx="768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Text Box 31">
              <a:extLst>
                <a:ext uri="{FF2B5EF4-FFF2-40B4-BE49-F238E27FC236}">
                  <a16:creationId xmlns:a16="http://schemas.microsoft.com/office/drawing/2014/main" id="{87F9874B-71B6-4E82-B2CF-4F55A17CA0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640"/>
              <a:ext cx="1056" cy="3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电离过程的多次碰撞间并非独立</a:t>
              </a: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:a16="http://schemas.microsoft.com/office/drawing/2014/main" id="{5D867A3F-5DD3-4D36-83BC-8B06D92455E2}"/>
              </a:ext>
            </a:extLst>
          </p:cNvPr>
          <p:cNvGrpSpPr>
            <a:grpSpLocks/>
          </p:cNvGrpSpPr>
          <p:nvPr/>
        </p:nvGrpSpPr>
        <p:grpSpPr bwMode="auto">
          <a:xfrm>
            <a:off x="8020152" y="4082910"/>
            <a:ext cx="2786062" cy="1479550"/>
            <a:chOff x="4167" y="2644"/>
            <a:chExt cx="1755" cy="932"/>
          </a:xfrm>
        </p:grpSpPr>
        <p:sp>
          <p:nvSpPr>
            <p:cNvPr id="54" name="Text Box 33">
              <a:extLst>
                <a:ext uri="{FF2B5EF4-FFF2-40B4-BE49-F238E27FC236}">
                  <a16:creationId xmlns:a16="http://schemas.microsoft.com/office/drawing/2014/main" id="{FF3D3AB5-1A4C-433E-B930-D6CD9197A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8" y="3270"/>
              <a:ext cx="1104" cy="306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00FF"/>
                  </a:solidFill>
                  <a:ea typeface="黑体" pitchFamily="49" charset="-122"/>
                </a:rPr>
                <a:t>指数分布</a:t>
              </a:r>
            </a:p>
          </p:txBody>
        </p:sp>
        <p:sp>
          <p:nvSpPr>
            <p:cNvPr id="55" name="AutoShape 34">
              <a:extLst>
                <a:ext uri="{FF2B5EF4-FFF2-40B4-BE49-F238E27FC236}">
                  <a16:creationId xmlns:a16="http://schemas.microsoft.com/office/drawing/2014/main" id="{8A403B19-57CC-4809-AB60-30F078D035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8736">
              <a:off x="4167" y="2769"/>
              <a:ext cx="1415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8 w 21600"/>
                <a:gd name="T13" fmla="*/ 5400 h 21600"/>
                <a:gd name="T14" fmla="*/ 18896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Text Box 35">
              <a:extLst>
                <a:ext uri="{FF2B5EF4-FFF2-40B4-BE49-F238E27FC236}">
                  <a16:creationId xmlns:a16="http://schemas.microsoft.com/office/drawing/2014/main" id="{48530607-08DF-4864-9693-6E71A20A5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8" y="2644"/>
              <a:ext cx="1275" cy="3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相邻信号的时间间隔，泊松随机过程</a:t>
              </a:r>
            </a:p>
          </p:txBody>
        </p:sp>
      </p:grpSp>
      <p:grpSp>
        <p:nvGrpSpPr>
          <p:cNvPr id="57" name="Group 36">
            <a:extLst>
              <a:ext uri="{FF2B5EF4-FFF2-40B4-BE49-F238E27FC236}">
                <a16:creationId xmlns:a16="http://schemas.microsoft.com/office/drawing/2014/main" id="{8649E5F2-B563-405D-A568-AA5C8148DF80}"/>
              </a:ext>
            </a:extLst>
          </p:cNvPr>
          <p:cNvGrpSpPr>
            <a:grpSpLocks/>
          </p:cNvGrpSpPr>
          <p:nvPr/>
        </p:nvGrpSpPr>
        <p:grpSpPr bwMode="auto">
          <a:xfrm>
            <a:off x="4894218" y="3803510"/>
            <a:ext cx="1447800" cy="1079500"/>
            <a:chOff x="2352" y="2448"/>
            <a:chExt cx="912" cy="680"/>
          </a:xfrm>
        </p:grpSpPr>
        <p:graphicFrame>
          <p:nvGraphicFramePr>
            <p:cNvPr id="58" name="Object 37">
              <a:extLst>
                <a:ext uri="{FF2B5EF4-FFF2-40B4-BE49-F238E27FC236}">
                  <a16:creationId xmlns:a16="http://schemas.microsoft.com/office/drawing/2014/main" id="{FC1328F7-6EAC-431E-ACAC-C32CA75690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2" y="2784"/>
            <a:ext cx="816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146" name="Equation" r:id="rId3" imgW="482400" imgH="203040" progId="Equation.DSMT4">
                    <p:embed/>
                  </p:oleObj>
                </mc:Choice>
                <mc:Fallback>
                  <p:oleObj name="Equation" r:id="rId3" imgW="482400" imgH="203040" progId="Equation.DSMT4">
                    <p:embed/>
                    <p:pic>
                      <p:nvPicPr>
                        <p:cNvPr id="53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784"/>
                          <a:ext cx="816" cy="344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Line 38">
              <a:extLst>
                <a:ext uri="{FF2B5EF4-FFF2-40B4-BE49-F238E27FC236}">
                  <a16:creationId xmlns:a16="http://schemas.microsoft.com/office/drawing/2014/main" id="{6C2FA2E5-2CEE-4D63-B092-60030F4CE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2448"/>
              <a:ext cx="288" cy="336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0" name="Group 39">
            <a:extLst>
              <a:ext uri="{FF2B5EF4-FFF2-40B4-BE49-F238E27FC236}">
                <a16:creationId xmlns:a16="http://schemas.microsoft.com/office/drawing/2014/main" id="{694197E6-794C-4F0B-B93E-83D46CCEE7DF}"/>
              </a:ext>
            </a:extLst>
          </p:cNvPr>
          <p:cNvGrpSpPr>
            <a:grpSpLocks/>
          </p:cNvGrpSpPr>
          <p:nvPr/>
        </p:nvGrpSpPr>
        <p:grpSpPr bwMode="auto">
          <a:xfrm>
            <a:off x="4851641" y="5524904"/>
            <a:ext cx="1608138" cy="938213"/>
            <a:chOff x="2304" y="3545"/>
            <a:chExt cx="1013" cy="591"/>
          </a:xfrm>
        </p:grpSpPr>
        <p:graphicFrame>
          <p:nvGraphicFramePr>
            <p:cNvPr id="61" name="Object 40">
              <a:extLst>
                <a:ext uri="{FF2B5EF4-FFF2-40B4-BE49-F238E27FC236}">
                  <a16:creationId xmlns:a16="http://schemas.microsoft.com/office/drawing/2014/main" id="{1B7F7A20-B363-4B2E-9D28-18907CFFB5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04" y="3792"/>
            <a:ext cx="988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147" name="Equation" r:id="rId5" imgW="583920" imgH="203040" progId="Equation.DSMT4">
                    <p:embed/>
                  </p:oleObj>
                </mc:Choice>
                <mc:Fallback>
                  <p:oleObj name="Equation" r:id="rId5" imgW="583920" imgH="203040" progId="Equation.DSMT4">
                    <p:embed/>
                    <p:pic>
                      <p:nvPicPr>
                        <p:cNvPr id="56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3792"/>
                          <a:ext cx="988" cy="344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Line 41">
              <a:extLst>
                <a:ext uri="{FF2B5EF4-FFF2-40B4-BE49-F238E27FC236}">
                  <a16:creationId xmlns:a16="http://schemas.microsoft.com/office/drawing/2014/main" id="{D050321C-FF3D-45EC-B3AB-F6B0CE95B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7" y="3545"/>
              <a:ext cx="260" cy="16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63" name="Object 45">
            <a:extLst>
              <a:ext uri="{FF2B5EF4-FFF2-40B4-BE49-F238E27FC236}">
                <a16:creationId xmlns:a16="http://schemas.microsoft.com/office/drawing/2014/main" id="{EB276FF8-F15F-46FD-8D51-07D811422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855836"/>
              </p:ext>
            </p:extLst>
          </p:nvPr>
        </p:nvGraphicFramePr>
        <p:xfrm>
          <a:off x="580933" y="4262334"/>
          <a:ext cx="272573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48" name="Equation" r:id="rId7" imgW="1333440" imgH="253800" progId="Equation.DSMT4">
                  <p:embed/>
                </p:oleObj>
              </mc:Choice>
              <mc:Fallback>
                <p:oleObj name="Equation" r:id="rId7" imgW="1333440" imgH="253800" progId="Equation.DSMT4">
                  <p:embed/>
                  <p:pic>
                    <p:nvPicPr>
                      <p:cNvPr id="58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933" y="4262334"/>
                        <a:ext cx="2725738" cy="515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46">
            <a:extLst>
              <a:ext uri="{FF2B5EF4-FFF2-40B4-BE49-F238E27FC236}">
                <a16:creationId xmlns:a16="http://schemas.microsoft.com/office/drawing/2014/main" id="{161322F6-E571-46E1-B867-F867A9AD1A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09717"/>
              </p:ext>
            </p:extLst>
          </p:nvPr>
        </p:nvGraphicFramePr>
        <p:xfrm>
          <a:off x="603158" y="4868760"/>
          <a:ext cx="2723807" cy="726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49" name="Equation" r:id="rId9" imgW="1904760" imgH="507960" progId="Equation.DSMT4">
                  <p:embed/>
                </p:oleObj>
              </mc:Choice>
              <mc:Fallback>
                <p:oleObj name="Equation" r:id="rId9" imgW="1904760" imgH="507960" progId="Equation.DSMT4">
                  <p:embed/>
                  <p:pic>
                    <p:nvPicPr>
                      <p:cNvPr id="59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158" y="4868760"/>
                        <a:ext cx="2723807" cy="72638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47">
            <a:extLst>
              <a:ext uri="{FF2B5EF4-FFF2-40B4-BE49-F238E27FC236}">
                <a16:creationId xmlns:a16="http://schemas.microsoft.com/office/drawing/2014/main" id="{5EC19D80-A915-4B68-A67C-407FA408A184}"/>
              </a:ext>
            </a:extLst>
          </p:cNvPr>
          <p:cNvGrpSpPr>
            <a:grpSpLocks/>
          </p:cNvGrpSpPr>
          <p:nvPr/>
        </p:nvGrpSpPr>
        <p:grpSpPr bwMode="auto">
          <a:xfrm>
            <a:off x="644433" y="5653087"/>
            <a:ext cx="762000" cy="914400"/>
            <a:chOff x="144" y="3648"/>
            <a:chExt cx="480" cy="576"/>
          </a:xfrm>
        </p:grpSpPr>
        <p:graphicFrame>
          <p:nvGraphicFramePr>
            <p:cNvPr id="66" name="Object 48">
              <a:extLst>
                <a:ext uri="{FF2B5EF4-FFF2-40B4-BE49-F238E27FC236}">
                  <a16:creationId xmlns:a16="http://schemas.microsoft.com/office/drawing/2014/main" id="{265E3A2C-3A90-4F49-9A2D-8AC6F6B309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" y="3924"/>
            <a:ext cx="4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150" name="Equation" r:id="rId11" imgW="406080" imgH="253800" progId="Equation.DSMT4">
                    <p:embed/>
                  </p:oleObj>
                </mc:Choice>
                <mc:Fallback>
                  <p:oleObj name="Equation" r:id="rId11" imgW="406080" imgH="253800" progId="Equation.DSMT4">
                    <p:embed/>
                    <p:pic>
                      <p:nvPicPr>
                        <p:cNvPr id="61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924"/>
                          <a:ext cx="480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Text Box 49">
              <a:extLst>
                <a:ext uri="{FF2B5EF4-FFF2-40B4-BE49-F238E27FC236}">
                  <a16:creationId xmlns:a16="http://schemas.microsoft.com/office/drawing/2014/main" id="{97C65B41-A0AB-4E88-93EC-246963507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648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  <a:ea typeface="宋体" pitchFamily="2" charset="-122"/>
                </a:rPr>
                <a:t>“</a:t>
              </a:r>
              <a:r>
                <a:rPr lang="zh-CN" altLang="en-US" sz="1800" b="1">
                  <a:solidFill>
                    <a:srgbClr val="0000FF"/>
                  </a:solidFill>
                  <a:ea typeface="宋体" pitchFamily="2" charset="-122"/>
                </a:rPr>
                <a:t>大”</a:t>
              </a:r>
            </a:p>
          </p:txBody>
        </p:sp>
      </p:grpSp>
      <p:grpSp>
        <p:nvGrpSpPr>
          <p:cNvPr id="68" name="Group 50">
            <a:extLst>
              <a:ext uri="{FF2B5EF4-FFF2-40B4-BE49-F238E27FC236}">
                <a16:creationId xmlns:a16="http://schemas.microsoft.com/office/drawing/2014/main" id="{429814DA-D07E-4A9D-AD85-5B212C696E4E}"/>
              </a:ext>
            </a:extLst>
          </p:cNvPr>
          <p:cNvGrpSpPr>
            <a:grpSpLocks/>
          </p:cNvGrpSpPr>
          <p:nvPr/>
        </p:nvGrpSpPr>
        <p:grpSpPr bwMode="auto">
          <a:xfrm>
            <a:off x="1601696" y="5653087"/>
            <a:ext cx="1633537" cy="990600"/>
            <a:chOff x="747" y="3648"/>
            <a:chExt cx="1029" cy="624"/>
          </a:xfrm>
        </p:grpSpPr>
        <p:sp>
          <p:nvSpPr>
            <p:cNvPr id="69" name="AutoShape 51">
              <a:extLst>
                <a:ext uri="{FF2B5EF4-FFF2-40B4-BE49-F238E27FC236}">
                  <a16:creationId xmlns:a16="http://schemas.microsoft.com/office/drawing/2014/main" id="{05ACADCC-FD73-488F-A3FB-C3B08E129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" y="3984"/>
              <a:ext cx="453" cy="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85 w 21600"/>
                <a:gd name="T13" fmla="*/ 5341 h 21600"/>
                <a:gd name="T14" fmla="*/ 18882 w 21600"/>
                <a:gd name="T15" fmla="*/ 162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FF00"/>
            </a:solidFill>
            <a:ln w="952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0" name="Group 52">
              <a:extLst>
                <a:ext uri="{FF2B5EF4-FFF2-40B4-BE49-F238E27FC236}">
                  <a16:creationId xmlns:a16="http://schemas.microsoft.com/office/drawing/2014/main" id="{4556786C-332A-4738-96F3-021C12138C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3648"/>
              <a:ext cx="624" cy="624"/>
              <a:chOff x="1152" y="3648"/>
              <a:chExt cx="624" cy="624"/>
            </a:xfrm>
          </p:grpSpPr>
          <p:graphicFrame>
            <p:nvGraphicFramePr>
              <p:cNvPr id="71" name="Object 53">
                <a:extLst>
                  <a:ext uri="{FF2B5EF4-FFF2-40B4-BE49-F238E27FC236}">
                    <a16:creationId xmlns:a16="http://schemas.microsoft.com/office/drawing/2014/main" id="{AB455D9F-E42C-4879-A4D4-A0B947EA20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86" y="3888"/>
              <a:ext cx="288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3151" name="Equation" r:id="rId13" imgW="190440" imgH="253800" progId="Equation.DSMT4">
                      <p:embed/>
                    </p:oleObj>
                  </mc:Choice>
                  <mc:Fallback>
                    <p:oleObj name="Equation" r:id="rId13" imgW="190440" imgH="253800" progId="Equation.DSMT4">
                      <p:embed/>
                      <p:pic>
                        <p:nvPicPr>
                          <p:cNvPr id="66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86" y="3888"/>
                            <a:ext cx="288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2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" name="Text Box 54">
                <a:extLst>
                  <a:ext uri="{FF2B5EF4-FFF2-40B4-BE49-F238E27FC236}">
                    <a16:creationId xmlns:a16="http://schemas.microsoft.com/office/drawing/2014/main" id="{A54391B2-5A8E-4F04-8B50-0C637CBBAF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648"/>
                <a:ext cx="62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0000FF"/>
                    </a:solidFill>
                    <a:ea typeface="宋体" pitchFamily="2" charset="-122"/>
                  </a:rPr>
                  <a:t>“</a:t>
                </a:r>
                <a:r>
                  <a:rPr lang="zh-CN" altLang="en-US" sz="1800" b="1">
                    <a:solidFill>
                      <a:srgbClr val="0000FF"/>
                    </a:solidFill>
                    <a:ea typeface="宋体" pitchFamily="2" charset="-122"/>
                  </a:rPr>
                  <a:t>重要”</a:t>
                </a:r>
              </a:p>
            </p:txBody>
          </p:sp>
        </p:grpSp>
      </p:grpSp>
      <p:grpSp>
        <p:nvGrpSpPr>
          <p:cNvPr id="73" name="Group 55">
            <a:extLst>
              <a:ext uri="{FF2B5EF4-FFF2-40B4-BE49-F238E27FC236}">
                <a16:creationId xmlns:a16="http://schemas.microsoft.com/office/drawing/2014/main" id="{C6D1A6CB-ABC8-4B47-99D3-CB0500269C8F}"/>
              </a:ext>
            </a:extLst>
          </p:cNvPr>
          <p:cNvGrpSpPr>
            <a:grpSpLocks/>
          </p:cNvGrpSpPr>
          <p:nvPr/>
        </p:nvGrpSpPr>
        <p:grpSpPr bwMode="auto">
          <a:xfrm>
            <a:off x="8991704" y="2323960"/>
            <a:ext cx="1598613" cy="914400"/>
            <a:chOff x="4753" y="1536"/>
            <a:chExt cx="1007" cy="576"/>
          </a:xfrm>
        </p:grpSpPr>
        <p:sp>
          <p:nvSpPr>
            <p:cNvPr id="74" name="Rectangle 56">
              <a:extLst>
                <a:ext uri="{FF2B5EF4-FFF2-40B4-BE49-F238E27FC236}">
                  <a16:creationId xmlns:a16="http://schemas.microsoft.com/office/drawing/2014/main" id="{F5B658B2-6484-48A1-86BA-44745C69A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1536"/>
              <a:ext cx="1007" cy="40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buFontTx/>
                <a:buChar char="•"/>
              </a:pPr>
              <a:r>
                <a:rPr lang="zh-CN" altLang="en-US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能量分辨率</a:t>
              </a:r>
            </a:p>
            <a:p>
              <a:pPr>
                <a:buFontTx/>
                <a:buChar char="•"/>
              </a:pPr>
              <a:r>
                <a:rPr lang="zh-CN" altLang="en-US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计数的分布</a:t>
              </a:r>
            </a:p>
          </p:txBody>
        </p:sp>
        <p:sp>
          <p:nvSpPr>
            <p:cNvPr id="75" name="Line 57">
              <a:extLst>
                <a:ext uri="{FF2B5EF4-FFF2-40B4-BE49-F238E27FC236}">
                  <a16:creationId xmlns:a16="http://schemas.microsoft.com/office/drawing/2014/main" id="{FBF550CA-BCC7-4E12-B7B9-041A1EDBE3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2" y="1920"/>
              <a:ext cx="48" cy="19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67AF9F0-0EAC-439B-94C9-64455E2AA6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9289" y="1"/>
            <a:ext cx="3452228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29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700" y="1"/>
            <a:ext cx="2238106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计数统计误差的传递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85806" y="1"/>
            <a:ext cx="462207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为了达到</a:t>
            </a:r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1%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的测量精度，需要测量多久？</a:t>
            </a:r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08881477-6BDD-44E0-89E7-CB102CA95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520205"/>
              </p:ext>
            </p:extLst>
          </p:nvPr>
        </p:nvGraphicFramePr>
        <p:xfrm>
          <a:off x="207811" y="649721"/>
          <a:ext cx="2402580" cy="80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03" name="Equation" r:id="rId3" imgW="1409400" imgH="469800" progId="Equation.DSMT4">
                  <p:embed/>
                </p:oleObj>
              </mc:Choice>
              <mc:Fallback>
                <p:oleObj name="Equation" r:id="rId3" imgW="1409400" imgH="469800" progId="Equation.DSMT4">
                  <p:embed/>
                  <p:pic>
                    <p:nvPicPr>
                      <p:cNvPr id="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811" y="649721"/>
                        <a:ext cx="2402580" cy="800860"/>
                      </a:xfrm>
                      <a:prstGeom prst="rect">
                        <a:avLst/>
                      </a:prstGeom>
                      <a:noFill/>
                      <a:ln w="571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7">
            <a:extLst>
              <a:ext uri="{FF2B5EF4-FFF2-40B4-BE49-F238E27FC236}">
                <a16:creationId xmlns:a16="http://schemas.microsoft.com/office/drawing/2014/main" id="{2B650471-E185-47F2-A4F5-E79432686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401121"/>
              </p:ext>
            </p:extLst>
          </p:nvPr>
        </p:nvGraphicFramePr>
        <p:xfrm>
          <a:off x="3516033" y="594697"/>
          <a:ext cx="4390677" cy="905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04" name="Equation" r:id="rId5" imgW="2463480" imgH="507960" progId="Equation.DSMT4">
                  <p:embed/>
                </p:oleObj>
              </mc:Choice>
              <mc:Fallback>
                <p:oleObj name="Equation" r:id="rId5" imgW="2463480" imgH="507960" progId="Equation.DSMT4">
                  <p:embed/>
                  <p:pic>
                    <p:nvPicPr>
                      <p:cNvPr id="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6033" y="594697"/>
                        <a:ext cx="4390677" cy="905946"/>
                      </a:xfrm>
                      <a:prstGeom prst="rect">
                        <a:avLst/>
                      </a:prstGeom>
                      <a:noFill/>
                      <a:ln w="571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AutoShape 8">
            <a:extLst>
              <a:ext uri="{FF2B5EF4-FFF2-40B4-BE49-F238E27FC236}">
                <a16:creationId xmlns:a16="http://schemas.microsoft.com/office/drawing/2014/main" id="{E52EE307-CC5E-4F34-8305-C47210411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018" y="843164"/>
            <a:ext cx="560388" cy="3746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Text Box 14">
            <a:extLst>
              <a:ext uri="{FF2B5EF4-FFF2-40B4-BE49-F238E27FC236}">
                <a16:creationId xmlns:a16="http://schemas.microsoft.com/office/drawing/2014/main" id="{19677A73-3686-4671-AA96-48E3EF9E0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04" y="1691668"/>
            <a:ext cx="9164799" cy="5010346"/>
          </a:xfrm>
          <a:prstGeom prst="rect">
            <a:avLst/>
          </a:prstGeom>
          <a:solidFill>
            <a:schemeClr val="bg1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降低本底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节省测量时间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不懂得如何“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降低本底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”？核测量过程便是“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徒劳无功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”的！</a:t>
            </a:r>
            <a:r>
              <a:rPr lang="en-US" altLang="zh-CN" sz="18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Hanford</a:t>
            </a:r>
            <a:r>
              <a:rPr lang="zh-CN" altLang="en-US" sz="18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工厂实验</a:t>
            </a:r>
            <a:endParaRPr lang="en-US" altLang="zh-CN" sz="1800" baseline="30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虽然通过扣除本底，仍可以保证“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结果是无偏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”的，但本底的统计涨落无法扣除。在过大的本底上进行测量，就如同“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在惊涛骇浪中看一叶扁舟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 一样，你知道它在那里，但看不清它！</a:t>
            </a:r>
            <a:endParaRPr lang="en-US" altLang="zh-CN" sz="18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我们希望降低本底，实现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“波平如镜” ，提升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ignal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/B</a:t>
            </a:r>
            <a:r>
              <a:rPr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ackground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这是设计物理方案时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永恒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主题！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但是，学过本章我们也应知道，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计数统计（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counting statistics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不可能“无波如古井之水”，统计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涨落（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fluctuation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）的固有波澜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总是存在的。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8C65070-C6A7-4E94-AF43-95DB66BBC8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211"/>
          <a:stretch/>
        </p:blipFill>
        <p:spPr>
          <a:xfrm>
            <a:off x="9596297" y="4368825"/>
            <a:ext cx="2438960" cy="1138224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35260C4-2E1B-4E28-AA5B-FDB57BF6F07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5C92B8-02EF-4593-B050-FCB86160AA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353"/>
          <a:stretch/>
        </p:blipFill>
        <p:spPr>
          <a:xfrm>
            <a:off x="9596297" y="5679033"/>
            <a:ext cx="2438960" cy="1162526"/>
          </a:xfrm>
          <a:prstGeom prst="rect">
            <a:avLst/>
          </a:prstGeom>
        </p:spPr>
      </p:pic>
      <p:graphicFrame>
        <p:nvGraphicFramePr>
          <p:cNvPr id="33" name="Object 13">
            <a:extLst>
              <a:ext uri="{FF2B5EF4-FFF2-40B4-BE49-F238E27FC236}">
                <a16:creationId xmlns:a16="http://schemas.microsoft.com/office/drawing/2014/main" id="{AD628F52-A5AB-479E-9BD2-2B9EECA892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672402"/>
              </p:ext>
            </p:extLst>
          </p:nvPr>
        </p:nvGraphicFramePr>
        <p:xfrm>
          <a:off x="8769036" y="46541"/>
          <a:ext cx="3339260" cy="2331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05" name="Graph" r:id="rId9" imgW="4155480" imgH="2901600" progId="Origin50.Graph">
                  <p:embed/>
                </p:oleObj>
              </mc:Choice>
              <mc:Fallback>
                <p:oleObj name="Graph" r:id="rId9" imgW="4155480" imgH="2901600" progId="Origin50.Graph">
                  <p:embed/>
                  <p:pic>
                    <p:nvPicPr>
                      <p:cNvPr id="3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9036" y="46541"/>
                        <a:ext cx="3339260" cy="23318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225" descr="https://timgsa.baidu.com/timg?image&amp;quality=80&amp;size=b9999_10000&amp;sec=1606102163923&amp;di=5930bda798f2c62c44ca6c188a43f946&amp;imgtype=0&amp;src=http%3A%2F%2Fimg.lszjyj.com%2F%3Ftag%3Da%26url%3Dmmbizz-zqpicz-zcn%2Fmmbiz_gif%2FQju70fPztY4Wd3ibrjN2P3kLykNZcRsvK512EMYyxWbiaLQfBcSLaDH0hxNhcjbMdJoLTgU08ayB7f7nur5ypEZg%2F640%3Fwx_fmt%3Dgif">
            <a:extLst>
              <a:ext uri="{FF2B5EF4-FFF2-40B4-BE49-F238E27FC236}">
                <a16:creationId xmlns:a16="http://schemas.microsoft.com/office/drawing/2014/main" id="{E30EBCC3-3826-4D16-A009-1C5B17BCEA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297" y="2568705"/>
            <a:ext cx="2438960" cy="162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3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699" y="1"/>
            <a:ext cx="3387637" cy="284671"/>
          </a:xfrm>
          <a:solidFill>
            <a:srgbClr val="FFFF00"/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7.3</a:t>
            </a:r>
            <a:r>
              <a:rPr lang="zh-CN" altLang="en-US" dirty="0"/>
              <a:t>电离过程的涨落与法诺（</a:t>
            </a:r>
            <a:r>
              <a:rPr lang="en-US" altLang="zh-CN" dirty="0"/>
              <a:t>Fano</a:t>
            </a:r>
            <a:r>
              <a:rPr lang="zh-CN" altLang="en-US" dirty="0"/>
              <a:t>）分布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3879" y="1"/>
            <a:ext cx="3387637" cy="284671"/>
          </a:xfrm>
        </p:spPr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3C3D025-5FDB-40F0-8BCA-25D54947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584" y="2348880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ea typeface="黑体" pitchFamily="49" charset="-122"/>
                <a:cs typeface="Arial" pitchFamily="34" charset="0"/>
              </a:rPr>
              <a:t>√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A1FA21B2-8B88-42C0-9B15-A0AD4C353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664" y="908720"/>
            <a:ext cx="6480175" cy="4680520"/>
          </a:xfrm>
          <a:prstGeom prst="rect">
            <a:avLst/>
          </a:prstGeom>
          <a:noFill/>
          <a:ln w="38100" cmpd="dbl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§7.1	</a:t>
            </a:r>
            <a:r>
              <a:rPr lang="zh-CN" altLang="en-US" sz="2600" b="1" dirty="0">
                <a:latin typeface="华文仿宋" pitchFamily="2" charset="-122"/>
              </a:rPr>
              <a:t>概率论基础知识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§7.2	</a:t>
            </a:r>
            <a:r>
              <a:rPr lang="zh-CN" altLang="en-US" sz="2600" b="1" dirty="0">
                <a:latin typeface="华文仿宋" pitchFamily="2" charset="-122"/>
              </a:rPr>
              <a:t>核衰变数与探测器计数的涨落分布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solidFill>
                  <a:srgbClr val="0000FF"/>
                </a:solidFill>
                <a:latin typeface="华文仿宋" pitchFamily="2" charset="-122"/>
              </a:rPr>
              <a:t>§7.3	</a:t>
            </a:r>
            <a:r>
              <a:rPr lang="zh-CN" altLang="en-US" sz="2600" b="1" dirty="0">
                <a:solidFill>
                  <a:srgbClr val="0000FF"/>
                </a:solidFill>
                <a:latin typeface="华文仿宋" pitchFamily="2" charset="-122"/>
              </a:rPr>
              <a:t>电离过程的涨落与法诺（</a:t>
            </a:r>
            <a:r>
              <a:rPr lang="en-US" altLang="zh-CN" sz="2600" b="1" dirty="0" err="1">
                <a:solidFill>
                  <a:srgbClr val="0000FF"/>
                </a:solidFill>
                <a:latin typeface="华文仿宋" pitchFamily="2" charset="-122"/>
              </a:rPr>
              <a:t>Fano</a:t>
            </a:r>
            <a:r>
              <a:rPr lang="zh-CN" altLang="en-US" sz="2600" b="1" dirty="0">
                <a:solidFill>
                  <a:srgbClr val="0000FF"/>
                </a:solidFill>
                <a:latin typeface="华文仿宋" pitchFamily="2" charset="-122"/>
              </a:rPr>
              <a:t>）分布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§7.4	</a:t>
            </a:r>
            <a:r>
              <a:rPr lang="zh-CN" altLang="en-US" sz="2600" b="1" dirty="0">
                <a:latin typeface="华文仿宋" pitchFamily="2" charset="-122"/>
              </a:rPr>
              <a:t>粒子束脉冲的总电离电荷量的涨落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§7.5	</a:t>
            </a:r>
            <a:r>
              <a:rPr lang="zh-CN" altLang="en-US" sz="2600" b="1" dirty="0">
                <a:latin typeface="华文仿宋" pitchFamily="2" charset="-122"/>
              </a:rPr>
              <a:t>辐射粒子与信号的时间分布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latin typeface="华文仿宋" pitchFamily="2" charset="-122"/>
              </a:rPr>
              <a:t>§7.6	</a:t>
            </a:r>
            <a:r>
              <a:rPr lang="zh-CN" altLang="en-US" sz="2600" b="1" dirty="0">
                <a:latin typeface="华文仿宋" pitchFamily="2" charset="-122"/>
              </a:rPr>
              <a:t>计数统计误差的传递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600" b="1" dirty="0">
                <a:solidFill>
                  <a:schemeClr val="bg1">
                    <a:lumMod val="50000"/>
                  </a:schemeClr>
                </a:solidFill>
                <a:latin typeface="华文仿宋" pitchFamily="2" charset="-122"/>
              </a:rPr>
              <a:t>§7.7	</a:t>
            </a:r>
            <a:r>
              <a:rPr lang="zh-CN" altLang="en-US" sz="2600" b="1" dirty="0">
                <a:solidFill>
                  <a:schemeClr val="bg1">
                    <a:lumMod val="50000"/>
                  </a:schemeClr>
                </a:solidFill>
                <a:latin typeface="华文仿宋" pitchFamily="2" charset="-122"/>
              </a:rPr>
              <a:t>测量数据的检验</a:t>
            </a:r>
          </a:p>
        </p:txBody>
      </p:sp>
    </p:spTree>
    <p:extLst>
      <p:ext uri="{BB962C8B-B14F-4D97-AF65-F5344CB8AC3E}">
        <p14:creationId xmlns:p14="http://schemas.microsoft.com/office/powerpoint/2010/main" val="4294454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id="{03930304-720D-4BE3-8BBB-EB65607BE871}"/>
              </a:ext>
            </a:extLst>
          </p:cNvPr>
          <p:cNvSpPr/>
          <p:nvPr/>
        </p:nvSpPr>
        <p:spPr>
          <a:xfrm>
            <a:off x="502561" y="132228"/>
            <a:ext cx="7037504" cy="52322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“确定”的大厦，构建于“不确定”的砖块</a:t>
            </a:r>
          </a:p>
        </p:txBody>
      </p:sp>
      <p:sp>
        <p:nvSpPr>
          <p:cNvPr id="77" name="TextBox 6">
            <a:extLst>
              <a:ext uri="{FF2B5EF4-FFF2-40B4-BE49-F238E27FC236}">
                <a16:creationId xmlns:a16="http://schemas.microsoft.com/office/drawing/2014/main" id="{67F3F3A7-CDDE-4FBF-8EA9-68A1BD69175D}"/>
              </a:ext>
            </a:extLst>
          </p:cNvPr>
          <p:cNvSpPr txBox="1"/>
          <p:nvPr/>
        </p:nvSpPr>
        <p:spPr>
          <a:xfrm>
            <a:off x="342406" y="781279"/>
            <a:ext cx="11568607" cy="587853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3200"/>
              </a:spcAft>
              <a:buFont typeface="Arial" pitchFamily="34" charset="0"/>
              <a:buChar char="•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“随机性” </a:t>
            </a:r>
            <a:r>
              <a:rPr lang="en-US" altLang="zh-CN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=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“确定性” </a:t>
            </a:r>
            <a:r>
              <a:rPr lang="en-US" altLang="zh-CN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±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“不确定性”</a:t>
            </a:r>
            <a:r>
              <a:rPr lang="zh-CN" altLang="en-US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sz="2800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在众多随机变量</a:t>
            </a:r>
            <a:r>
              <a:rPr lang="zh-CN" altLang="en-US" sz="2800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堆叠</a:t>
            </a:r>
            <a:r>
              <a:rPr lang="zh-CN" altLang="en-US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而成新变量的过程中：</a:t>
            </a:r>
            <a:r>
              <a:rPr lang="zh-CN" altLang="en-US" sz="2800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不确定性在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增长</a:t>
            </a:r>
            <a:r>
              <a:rPr lang="en-US" altLang="zh-CN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0.5</a:t>
            </a:r>
            <a:r>
              <a:rPr lang="zh-CN" altLang="en-US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次方</a:t>
            </a:r>
            <a:r>
              <a:rPr lang="zh-CN" altLang="en-US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，其</a:t>
            </a:r>
            <a:r>
              <a:rPr lang="zh-CN" altLang="en-US" sz="2800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确定性也在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增长</a:t>
            </a:r>
            <a:r>
              <a:rPr lang="en-US" altLang="zh-CN" sz="4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4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次方</a:t>
            </a:r>
            <a:r>
              <a:rPr lang="zh-CN" altLang="en-US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，且确定性增长地更快。</a:t>
            </a:r>
            <a:endParaRPr lang="en-US" altLang="zh-CN" sz="2800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因此，增加数量的过程，也就是相对</a:t>
            </a:r>
            <a:r>
              <a:rPr lang="zh-CN" altLang="en-US" sz="2800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精度提升</a:t>
            </a:r>
            <a:r>
              <a:rPr lang="zh-CN" altLang="en-US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的过程。</a:t>
            </a:r>
            <a:endParaRPr lang="en-US" altLang="zh-CN" sz="2800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追求“</a:t>
            </a:r>
            <a:r>
              <a:rPr lang="zh-CN" altLang="en-US" sz="4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更多</a:t>
            </a:r>
            <a:r>
              <a:rPr lang="zh-CN" altLang="en-US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”导致的“</a:t>
            </a:r>
            <a:r>
              <a:rPr lang="zh-CN" altLang="en-US" sz="4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更好</a:t>
            </a:r>
            <a:r>
              <a:rPr lang="zh-CN" altLang="en-US" sz="28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”，是</a:t>
            </a:r>
            <a:r>
              <a:rPr lang="zh-CN" altLang="en-US" sz="2800" u="sng" dirty="0">
                <a:latin typeface="+mj-ea"/>
                <a:ea typeface="+mj-ea"/>
              </a:rPr>
              <a:t>辐射探测关心的</a:t>
            </a:r>
            <a:r>
              <a:rPr lang="zh-CN" altLang="en-US" sz="2800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核心问题之一</a:t>
            </a:r>
            <a:endParaRPr lang="zh-CN" altLang="en-US" sz="2800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78" name="Picture 2" descr="http://pic16.nipic.com/20110821/8201916_114836892000_2.jpg">
            <a:extLst>
              <a:ext uri="{FF2B5EF4-FFF2-40B4-BE49-F238E27FC236}">
                <a16:creationId xmlns:a16="http://schemas.microsoft.com/office/drawing/2014/main" id="{711846E7-BE8B-4FA8-81BF-05C2DBDB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903" y="142391"/>
            <a:ext cx="4154347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9" name="Object 120">
            <a:extLst>
              <a:ext uri="{FF2B5EF4-FFF2-40B4-BE49-F238E27FC236}">
                <a16:creationId xmlns:a16="http://schemas.microsoft.com/office/drawing/2014/main" id="{F540ABC7-A93A-45A7-8A76-A1D88944AF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617118"/>
              </p:ext>
            </p:extLst>
          </p:nvPr>
        </p:nvGraphicFramePr>
        <p:xfrm>
          <a:off x="3595462" y="1460847"/>
          <a:ext cx="32067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52" name="Equation" r:id="rId4" imgW="152280" imgH="164880" progId="Equation.DSMT4">
                  <p:embed/>
                </p:oleObj>
              </mc:Choice>
              <mc:Fallback>
                <p:oleObj name="Equation" r:id="rId4" imgW="152280" imgH="164880" progId="Equation.DSMT4">
                  <p:embed/>
                  <p:pic>
                    <p:nvPicPr>
                      <p:cNvPr id="7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462" y="1460847"/>
                        <a:ext cx="320675" cy="3508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 cmpd="dbl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20">
            <a:extLst>
              <a:ext uri="{FF2B5EF4-FFF2-40B4-BE49-F238E27FC236}">
                <a16:creationId xmlns:a16="http://schemas.microsoft.com/office/drawing/2014/main" id="{BC9D221B-2F22-4BD7-9A4C-860C7CCC2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235382"/>
              </p:ext>
            </p:extLst>
          </p:nvPr>
        </p:nvGraphicFramePr>
        <p:xfrm>
          <a:off x="5602355" y="1460847"/>
          <a:ext cx="1265238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53" name="Equation" r:id="rId6" imgW="672840" imgH="291960" progId="Equation.DSMT4">
                  <p:embed/>
                </p:oleObj>
              </mc:Choice>
              <mc:Fallback>
                <p:oleObj name="Equation" r:id="rId6" imgW="672840" imgH="291960" progId="Equation.DSMT4">
                  <p:embed/>
                  <p:pic>
                    <p:nvPicPr>
                      <p:cNvPr id="8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2355" y="1460847"/>
                        <a:ext cx="1265238" cy="5572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 cmpd="dbl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20">
            <a:extLst>
              <a:ext uri="{FF2B5EF4-FFF2-40B4-BE49-F238E27FC236}">
                <a16:creationId xmlns:a16="http://schemas.microsoft.com/office/drawing/2014/main" id="{4523ED73-40B5-4179-9B0D-20A0525EFC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399948"/>
              </p:ext>
            </p:extLst>
          </p:nvPr>
        </p:nvGraphicFramePr>
        <p:xfrm>
          <a:off x="3456475" y="2427400"/>
          <a:ext cx="668786" cy="487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54" name="Equation" r:id="rId8" imgW="317160" imgH="228600" progId="Equation.DSMT4">
                  <p:embed/>
                </p:oleObj>
              </mc:Choice>
              <mc:Fallback>
                <p:oleObj name="Equation" r:id="rId8" imgW="317160" imgH="228600" progId="Equation.DSMT4">
                  <p:embed/>
                  <p:pic>
                    <p:nvPicPr>
                      <p:cNvPr id="9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6475" y="2427400"/>
                        <a:ext cx="668786" cy="48769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 cmpd="dbl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120">
            <a:extLst>
              <a:ext uri="{FF2B5EF4-FFF2-40B4-BE49-F238E27FC236}">
                <a16:creationId xmlns:a16="http://schemas.microsoft.com/office/drawing/2014/main" id="{ECE72163-F9A6-42C9-989A-3C8173DB55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024364"/>
              </p:ext>
            </p:extLst>
          </p:nvPr>
        </p:nvGraphicFramePr>
        <p:xfrm>
          <a:off x="5504607" y="2378342"/>
          <a:ext cx="160178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55" name="Equation" r:id="rId10" imgW="850680" imgH="291960" progId="Equation.DSMT4">
                  <p:embed/>
                </p:oleObj>
              </mc:Choice>
              <mc:Fallback>
                <p:oleObj name="Equation" r:id="rId10" imgW="850680" imgH="291960" progId="Equation.DSMT4">
                  <p:embed/>
                  <p:pic>
                    <p:nvPicPr>
                      <p:cNvPr id="10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4607" y="2378342"/>
                        <a:ext cx="1601787" cy="5572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 cmpd="dbl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" name="组合 82">
            <a:extLst>
              <a:ext uri="{FF2B5EF4-FFF2-40B4-BE49-F238E27FC236}">
                <a16:creationId xmlns:a16="http://schemas.microsoft.com/office/drawing/2014/main" id="{D2D04576-A049-4E8E-956B-DA688F5C8AD5}"/>
              </a:ext>
            </a:extLst>
          </p:cNvPr>
          <p:cNvGrpSpPr/>
          <p:nvPr/>
        </p:nvGrpSpPr>
        <p:grpSpPr>
          <a:xfrm>
            <a:off x="7449591" y="3860279"/>
            <a:ext cx="4341266" cy="1029208"/>
            <a:chOff x="7735341" y="3784079"/>
            <a:chExt cx="4341266" cy="1029208"/>
          </a:xfrm>
        </p:grpSpPr>
        <p:graphicFrame>
          <p:nvGraphicFramePr>
            <p:cNvPr id="84" name="Object 120">
              <a:extLst>
                <a:ext uri="{FF2B5EF4-FFF2-40B4-BE49-F238E27FC236}">
                  <a16:creationId xmlns:a16="http://schemas.microsoft.com/office/drawing/2014/main" id="{C7B225F5-29E0-4AC1-B396-CF5DC08F2C7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1851225"/>
                </p:ext>
              </p:extLst>
            </p:nvPr>
          </p:nvGraphicFramePr>
          <p:xfrm>
            <a:off x="7735341" y="3784079"/>
            <a:ext cx="1096963" cy="944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156" name="Equation" r:id="rId12" imgW="583920" imgH="495000" progId="Equation.DSMT4">
                    <p:embed/>
                  </p:oleObj>
                </mc:Choice>
                <mc:Fallback>
                  <p:oleObj name="Equation" r:id="rId12" imgW="583920" imgH="495000" progId="Equation.DSMT4">
                    <p:embed/>
                    <p:pic>
                      <p:nvPicPr>
                        <p:cNvPr id="11" name="Object 1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35341" y="3784079"/>
                          <a:ext cx="1096963" cy="944562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38100" cmpd="dbl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Object 120">
              <a:extLst>
                <a:ext uri="{FF2B5EF4-FFF2-40B4-BE49-F238E27FC236}">
                  <a16:creationId xmlns:a16="http://schemas.microsoft.com/office/drawing/2014/main" id="{DF9C07F3-80AD-4736-A70A-51AA396071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383368"/>
                </p:ext>
              </p:extLst>
            </p:nvPr>
          </p:nvGraphicFramePr>
          <p:xfrm>
            <a:off x="10976470" y="3830612"/>
            <a:ext cx="1100137" cy="968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157" name="Equation" r:id="rId14" imgW="583920" imgH="507960" progId="Equation.DSMT4">
                    <p:embed/>
                  </p:oleObj>
                </mc:Choice>
                <mc:Fallback>
                  <p:oleObj name="Equation" r:id="rId14" imgW="583920" imgH="507960" progId="Equation.DSMT4">
                    <p:embed/>
                    <p:pic>
                      <p:nvPicPr>
                        <p:cNvPr id="12" name="Object 1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76470" y="3830612"/>
                          <a:ext cx="1100137" cy="968375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38100" cmpd="dbl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" name="右箭头 3">
              <a:extLst>
                <a:ext uri="{FF2B5EF4-FFF2-40B4-BE49-F238E27FC236}">
                  <a16:creationId xmlns:a16="http://schemas.microsoft.com/office/drawing/2014/main" id="{9DA7F9A8-23D0-4703-BAB2-5939DA7783A5}"/>
                </a:ext>
              </a:extLst>
            </p:cNvPr>
            <p:cNvSpPr/>
            <p:nvPr/>
          </p:nvSpPr>
          <p:spPr>
            <a:xfrm>
              <a:off x="8853911" y="3844913"/>
              <a:ext cx="2138633" cy="968374"/>
            </a:xfrm>
            <a:prstGeom prst="rightArrow">
              <a:avLst>
                <a:gd name="adj1" fmla="val 50000"/>
                <a:gd name="adj2" fmla="val 6180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随着数量的增加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094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2">
            <a:extLst>
              <a:ext uri="{FF2B5EF4-FFF2-40B4-BE49-F238E27FC236}">
                <a16:creationId xmlns:a16="http://schemas.microsoft.com/office/drawing/2014/main" id="{E3C580CC-B40F-4AAE-9137-EC0637E23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56" y="636615"/>
            <a:ext cx="3261078" cy="540067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699" y="1"/>
            <a:ext cx="3387637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7.3</a:t>
            </a:r>
            <a:r>
              <a:rPr lang="zh-CN" altLang="en-US" dirty="0"/>
              <a:t>电离过程的涨落与法诺（</a:t>
            </a:r>
            <a:r>
              <a:rPr lang="en-US" altLang="zh-CN" dirty="0"/>
              <a:t>Fano</a:t>
            </a:r>
            <a:r>
              <a:rPr lang="zh-CN" altLang="en-US" dirty="0"/>
              <a:t>）分布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3879" y="1"/>
            <a:ext cx="3387637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电离过程的涨落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465C933F-A764-4077-85DF-12CAC84D0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29" y="828663"/>
            <a:ext cx="27368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带电粒子射入物质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5D11D7D-56DA-4EED-90CF-59697B25D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4" y="2795615"/>
            <a:ext cx="250246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与核外电子</a:t>
            </a: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发生非弹性碰撞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99E6E94-252D-4153-89EC-9D302FC2E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39" y="5100665"/>
            <a:ext cx="2993645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电子－离子”对（气体）</a:t>
            </a: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“电子－空穴”对（半导体）</a:t>
            </a: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9C6B9865-5B5B-4C9F-B0E9-B045E66155FE}"/>
              </a:ext>
            </a:extLst>
          </p:cNvPr>
          <p:cNvGrpSpPr>
            <a:grpSpLocks/>
          </p:cNvGrpSpPr>
          <p:nvPr/>
        </p:nvGrpSpPr>
        <p:grpSpPr bwMode="auto">
          <a:xfrm>
            <a:off x="487823" y="1457352"/>
            <a:ext cx="1480450" cy="1081088"/>
            <a:chOff x="748" y="1362"/>
            <a:chExt cx="859" cy="681"/>
          </a:xfrm>
        </p:grpSpPr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E0BDD655-9CB3-4775-B3FA-296A74146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434"/>
              <a:ext cx="72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库仑力</a:t>
              </a:r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8054656A-120D-41CB-B25D-6ADC773D0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" y="1362"/>
              <a:ext cx="226" cy="681"/>
            </a:xfrm>
            <a:prstGeom prst="downArrow">
              <a:avLst>
                <a:gd name="adj1" fmla="val 50000"/>
                <a:gd name="adj2" fmla="val 75332"/>
              </a:avLst>
            </a:prstGeom>
            <a:solidFill>
              <a:srgbClr val="66FF33"/>
            </a:solidFill>
            <a:ln w="9525" algn="ctr">
              <a:solidFill>
                <a:schemeClr val="accent3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48ACD105-DE03-4BFA-A16D-D7832A1D6A6B}"/>
              </a:ext>
            </a:extLst>
          </p:cNvPr>
          <p:cNvGrpSpPr>
            <a:grpSpLocks/>
          </p:cNvGrpSpPr>
          <p:nvPr/>
        </p:nvGrpSpPr>
        <p:grpSpPr bwMode="auto">
          <a:xfrm>
            <a:off x="177873" y="3951315"/>
            <a:ext cx="1780331" cy="1008062"/>
            <a:chOff x="613" y="2933"/>
            <a:chExt cx="1033" cy="635"/>
          </a:xfrm>
        </p:grpSpPr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2901FDD3-8E87-4328-9750-0C6E6A47E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979"/>
              <a:ext cx="8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使之电离</a:t>
              </a:r>
            </a:p>
          </p:txBody>
        </p:sp>
        <p:sp>
          <p:nvSpPr>
            <p:cNvPr id="18" name="AutoShape 12">
              <a:extLst>
                <a:ext uri="{FF2B5EF4-FFF2-40B4-BE49-F238E27FC236}">
                  <a16:creationId xmlns:a16="http://schemas.microsoft.com/office/drawing/2014/main" id="{3691D846-FCC2-446A-8D7E-FA64E0023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2933"/>
              <a:ext cx="226" cy="635"/>
            </a:xfrm>
            <a:prstGeom prst="downArrow">
              <a:avLst>
                <a:gd name="adj1" fmla="val 50000"/>
                <a:gd name="adj2" fmla="val 70243"/>
              </a:avLst>
            </a:prstGeom>
            <a:solidFill>
              <a:srgbClr val="66FF33"/>
            </a:solidFill>
            <a:ln w="9525" algn="ctr">
              <a:solidFill>
                <a:schemeClr val="accent3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19" name="Text Box 13">
            <a:extLst>
              <a:ext uri="{FF2B5EF4-FFF2-40B4-BE49-F238E27FC236}">
                <a16:creationId xmlns:a16="http://schemas.microsoft.com/office/drawing/2014/main" id="{58DF4AF5-A576-4423-9129-13EF09D97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671" y="588162"/>
            <a:ext cx="1803815" cy="400110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碰撞是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随机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</a:p>
        </p:txBody>
      </p:sp>
      <p:graphicFrame>
        <p:nvGraphicFramePr>
          <p:cNvPr id="20" name="Object 14">
            <a:extLst>
              <a:ext uri="{FF2B5EF4-FFF2-40B4-BE49-F238E27FC236}">
                <a16:creationId xmlns:a16="http://schemas.microsoft.com/office/drawing/2014/main" id="{F881AAF0-0586-4C0E-B90C-9EA17F8ED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50248"/>
              </p:ext>
            </p:extLst>
          </p:nvPr>
        </p:nvGraphicFramePr>
        <p:xfrm>
          <a:off x="8916893" y="3920329"/>
          <a:ext cx="2871788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02" name="Equation" r:id="rId3" imgW="1942920" imgH="507960" progId="Equation.DSMT4">
                  <p:embed/>
                </p:oleObj>
              </mc:Choice>
              <mc:Fallback>
                <p:oleObj name="Equation" r:id="rId3" imgW="1942920" imgH="507960" progId="Equation.DSMT4">
                  <p:embed/>
                  <p:pic>
                    <p:nvPicPr>
                      <p:cNvPr id="8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6893" y="3920329"/>
                        <a:ext cx="2871788" cy="7477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5A592B8D-082D-428B-971A-D0283DAAC3A3}"/>
              </a:ext>
            </a:extLst>
          </p:cNvPr>
          <p:cNvGrpSpPr/>
          <p:nvPr/>
        </p:nvGrpSpPr>
        <p:grpSpPr>
          <a:xfrm>
            <a:off x="3674068" y="1207758"/>
            <a:ext cx="8114613" cy="769441"/>
            <a:chOff x="1569090" y="1129317"/>
            <a:chExt cx="8114613" cy="7694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 Box 16">
                  <a:extLst>
                    <a:ext uri="{FF2B5EF4-FFF2-40B4-BE49-F238E27FC236}">
                      <a16:creationId xmlns:a16="http://schemas.microsoft.com/office/drawing/2014/main" id="{AB3A56F1-32F2-4FA5-9EBC-2C822FB0D4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69090" y="1464012"/>
                  <a:ext cx="4024023" cy="400110"/>
                </a:xfrm>
                <a:prstGeom prst="rect">
                  <a:avLst/>
                </a:prstGeom>
                <a:solidFill>
                  <a:schemeClr val="bg2"/>
                </a:solidFill>
                <a:ln w="9525" algn="ctr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 wrap="square"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N</a:t>
                  </a:r>
                  <a:r>
                    <a:rPr lang="zh-CN" altLang="en-US" sz="20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次碰撞形成的离子对数目为：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acc>
                    </m:oMath>
                  </a14:m>
                  <a:endPara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2" name="Text Box 16">
                  <a:extLst>
                    <a:ext uri="{FF2B5EF4-FFF2-40B4-BE49-F238E27FC236}">
                      <a16:creationId xmlns:a16="http://schemas.microsoft.com/office/drawing/2014/main" id="{AB3A56F1-32F2-4FA5-9EBC-2C822FB0D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69090" y="1464012"/>
                  <a:ext cx="4024023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570" t="-4396"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 Box 19">
                  <a:extLst>
                    <a:ext uri="{FF2B5EF4-FFF2-40B4-BE49-F238E27FC236}">
                      <a16:creationId xmlns:a16="http://schemas.microsoft.com/office/drawing/2014/main" id="{8968A886-46B1-4044-B62D-C3E5791273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55186" y="1129317"/>
                  <a:ext cx="3528517" cy="769441"/>
                </a:xfrm>
                <a:prstGeom prst="rect">
                  <a:avLst/>
                </a:prstGeom>
                <a:solidFill>
                  <a:schemeClr val="bg2"/>
                </a:solidFill>
                <a:ln w="9525" algn="ctr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 wrap="square"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华文仿宋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每次碰撞都是一个伯努利试验，形成离子的概率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P</m:t>
                      </m:r>
                      <m:r>
                        <a:rPr lang="en-US" altLang="zh-CN" sz="2400" b="1" i="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𝑵</m:t>
                          </m:r>
                        </m:den>
                      </m:f>
                    </m:oMath>
                  </a14:m>
                  <a:endPara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3" name="Text Box 19">
                  <a:extLst>
                    <a:ext uri="{FF2B5EF4-FFF2-40B4-BE49-F238E27FC236}">
                      <a16:creationId xmlns:a16="http://schemas.microsoft.com/office/drawing/2014/main" id="{8968A886-46B1-4044-B62D-C3E579127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5186" y="1129317"/>
                  <a:ext cx="3528517" cy="769441"/>
                </a:xfrm>
                <a:prstGeom prst="rect">
                  <a:avLst/>
                </a:prstGeom>
                <a:blipFill>
                  <a:blip r:embed="rId6"/>
                  <a:stretch>
                    <a:fillRect l="-631" t="-1266"/>
                  </a:stretch>
                </a:blipFill>
                <a:ln w="9525" algn="ctr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 Box 21">
            <a:extLst>
              <a:ext uri="{FF2B5EF4-FFF2-40B4-BE49-F238E27FC236}">
                <a16:creationId xmlns:a16="http://schemas.microsoft.com/office/drawing/2014/main" id="{4ED9EFA8-E875-4502-80A7-59ED8D2F9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011" y="5371964"/>
            <a:ext cx="3528517" cy="861774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534988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入射带电粒子能量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产生一个离子对所需能量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79C0A90F-47A1-42D9-97E1-86EC6EE0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9398" y="2293077"/>
            <a:ext cx="2447925" cy="492443"/>
          </a:xfrm>
          <a:custGeom>
            <a:avLst/>
            <a:gdLst>
              <a:gd name="connsiteX0" fmla="*/ 0 w 2447925"/>
              <a:gd name="connsiteY0" fmla="*/ 0 h 492443"/>
              <a:gd name="connsiteX1" fmla="*/ 465106 w 2447925"/>
              <a:gd name="connsiteY1" fmla="*/ 0 h 492443"/>
              <a:gd name="connsiteX2" fmla="*/ 905732 w 2447925"/>
              <a:gd name="connsiteY2" fmla="*/ 0 h 492443"/>
              <a:gd name="connsiteX3" fmla="*/ 1444276 w 2447925"/>
              <a:gd name="connsiteY3" fmla="*/ 0 h 492443"/>
              <a:gd name="connsiteX4" fmla="*/ 1933861 w 2447925"/>
              <a:gd name="connsiteY4" fmla="*/ 0 h 492443"/>
              <a:gd name="connsiteX5" fmla="*/ 2447925 w 2447925"/>
              <a:gd name="connsiteY5" fmla="*/ 0 h 492443"/>
              <a:gd name="connsiteX6" fmla="*/ 2447925 w 2447925"/>
              <a:gd name="connsiteY6" fmla="*/ 492443 h 492443"/>
              <a:gd name="connsiteX7" fmla="*/ 1958340 w 2447925"/>
              <a:gd name="connsiteY7" fmla="*/ 492443 h 492443"/>
              <a:gd name="connsiteX8" fmla="*/ 1468755 w 2447925"/>
              <a:gd name="connsiteY8" fmla="*/ 492443 h 492443"/>
              <a:gd name="connsiteX9" fmla="*/ 979170 w 2447925"/>
              <a:gd name="connsiteY9" fmla="*/ 492443 h 492443"/>
              <a:gd name="connsiteX10" fmla="*/ 465106 w 2447925"/>
              <a:gd name="connsiteY10" fmla="*/ 492443 h 492443"/>
              <a:gd name="connsiteX11" fmla="*/ 0 w 2447925"/>
              <a:gd name="connsiteY11" fmla="*/ 492443 h 492443"/>
              <a:gd name="connsiteX12" fmla="*/ 0 w 2447925"/>
              <a:gd name="connsiteY12" fmla="*/ 0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47925" h="492443" extrusionOk="0">
                <a:moveTo>
                  <a:pt x="0" y="0"/>
                </a:moveTo>
                <a:cubicBezTo>
                  <a:pt x="116025" y="-21831"/>
                  <a:pt x="321235" y="53236"/>
                  <a:pt x="465106" y="0"/>
                </a:cubicBezTo>
                <a:cubicBezTo>
                  <a:pt x="608977" y="-53236"/>
                  <a:pt x="719158" y="51"/>
                  <a:pt x="905732" y="0"/>
                </a:cubicBezTo>
                <a:cubicBezTo>
                  <a:pt x="1092306" y="-51"/>
                  <a:pt x="1242051" y="34882"/>
                  <a:pt x="1444276" y="0"/>
                </a:cubicBezTo>
                <a:cubicBezTo>
                  <a:pt x="1646501" y="-34882"/>
                  <a:pt x="1720299" y="49822"/>
                  <a:pt x="1933861" y="0"/>
                </a:cubicBezTo>
                <a:cubicBezTo>
                  <a:pt x="2147424" y="-49822"/>
                  <a:pt x="2330162" y="48068"/>
                  <a:pt x="2447925" y="0"/>
                </a:cubicBezTo>
                <a:cubicBezTo>
                  <a:pt x="2503174" y="222332"/>
                  <a:pt x="2442691" y="287373"/>
                  <a:pt x="2447925" y="492443"/>
                </a:cubicBezTo>
                <a:cubicBezTo>
                  <a:pt x="2322475" y="520624"/>
                  <a:pt x="2179854" y="478509"/>
                  <a:pt x="1958340" y="492443"/>
                </a:cubicBezTo>
                <a:cubicBezTo>
                  <a:pt x="1736826" y="506377"/>
                  <a:pt x="1650608" y="468581"/>
                  <a:pt x="1468755" y="492443"/>
                </a:cubicBezTo>
                <a:cubicBezTo>
                  <a:pt x="1286903" y="516305"/>
                  <a:pt x="1184003" y="476071"/>
                  <a:pt x="979170" y="492443"/>
                </a:cubicBezTo>
                <a:cubicBezTo>
                  <a:pt x="774338" y="508815"/>
                  <a:pt x="590114" y="437137"/>
                  <a:pt x="465106" y="492443"/>
                </a:cubicBezTo>
                <a:cubicBezTo>
                  <a:pt x="340098" y="547749"/>
                  <a:pt x="166991" y="463664"/>
                  <a:pt x="0" y="492443"/>
                </a:cubicBezTo>
                <a:cubicBezTo>
                  <a:pt x="-267" y="302157"/>
                  <a:pt x="8576" y="244480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 cmpd="dbl" algn="ctr">
            <a:solidFill>
              <a:srgbClr val="0000FF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536226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</a:rPr>
              <a:t>有什么问题吗？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9BA7C3F8-651A-4865-98FA-1DB5BF634C62}"/>
              </a:ext>
            </a:extLst>
          </p:cNvPr>
          <p:cNvGrpSpPr>
            <a:grpSpLocks/>
          </p:cNvGrpSpPr>
          <p:nvPr/>
        </p:nvGrpSpPr>
        <p:grpSpPr bwMode="auto">
          <a:xfrm>
            <a:off x="7219035" y="586488"/>
            <a:ext cx="4014789" cy="400051"/>
            <a:chOff x="3444" y="302"/>
            <a:chExt cx="2529" cy="252"/>
          </a:xfrm>
        </p:grpSpPr>
        <p:sp>
          <p:nvSpPr>
            <p:cNvPr id="27" name="Text Box 24">
              <a:extLst>
                <a:ext uri="{FF2B5EF4-FFF2-40B4-BE49-F238E27FC236}">
                  <a16:creationId xmlns:a16="http://schemas.microsoft.com/office/drawing/2014/main" id="{5D3E6F6E-0E97-49E2-9976-9EC11B423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1" y="302"/>
              <a:ext cx="1882" cy="252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产生的离子对数目有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涨落</a:t>
              </a:r>
              <a:endParaRPr lang="zh-CN" altLang="en-US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" name="AutoShape 25">
              <a:extLst>
                <a:ext uri="{FF2B5EF4-FFF2-40B4-BE49-F238E27FC236}">
                  <a16:creationId xmlns:a16="http://schemas.microsoft.com/office/drawing/2014/main" id="{C6764803-E686-49DA-A4FA-93DE04EAEF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594" y="177"/>
              <a:ext cx="212" cy="511"/>
            </a:xfrm>
            <a:prstGeom prst="downArrow">
              <a:avLst>
                <a:gd name="adj1" fmla="val 50000"/>
                <a:gd name="adj2" fmla="val 37778"/>
              </a:avLst>
            </a:prstGeom>
            <a:solidFill>
              <a:srgbClr val="66FF33"/>
            </a:solidFill>
            <a:ln w="9525" algn="ctr">
              <a:solidFill>
                <a:schemeClr val="accent3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95C54900-1CC9-4599-BF14-B85E3BA309F6}"/>
              </a:ext>
            </a:extLst>
          </p:cNvPr>
          <p:cNvGrpSpPr>
            <a:grpSpLocks/>
          </p:cNvGrpSpPr>
          <p:nvPr/>
        </p:nvGrpSpPr>
        <p:grpSpPr bwMode="auto">
          <a:xfrm>
            <a:off x="6064975" y="2005739"/>
            <a:ext cx="3846514" cy="688976"/>
            <a:chOff x="2993" y="1386"/>
            <a:chExt cx="2423" cy="434"/>
          </a:xfrm>
        </p:grpSpPr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3E096569-A20F-41DD-82A1-9BD1F9A58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3" y="1568"/>
              <a:ext cx="1542" cy="2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algn="dist"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重伯努利试验</a:t>
              </a:r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D7BCE430-D822-4B30-AEA6-A2D3068BD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1401"/>
              <a:ext cx="430" cy="16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756E06B5-1BC4-4C9D-94C6-0FC535F00C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68" y="1386"/>
              <a:ext cx="1448" cy="1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Group 30">
            <a:extLst>
              <a:ext uri="{FF2B5EF4-FFF2-40B4-BE49-F238E27FC236}">
                <a16:creationId xmlns:a16="http://schemas.microsoft.com/office/drawing/2014/main" id="{B0E778A1-FD8D-417F-8D6A-76C06AE07AFE}"/>
              </a:ext>
            </a:extLst>
          </p:cNvPr>
          <p:cNvGrpSpPr>
            <a:grpSpLocks/>
          </p:cNvGrpSpPr>
          <p:nvPr/>
        </p:nvGrpSpPr>
        <p:grpSpPr bwMode="auto">
          <a:xfrm>
            <a:off x="4544967" y="2694840"/>
            <a:ext cx="4754563" cy="1173163"/>
            <a:chOff x="1491" y="1871"/>
            <a:chExt cx="2995" cy="739"/>
          </a:xfrm>
        </p:grpSpPr>
        <p:grpSp>
          <p:nvGrpSpPr>
            <p:cNvPr id="34" name="Group 31">
              <a:extLst>
                <a:ext uri="{FF2B5EF4-FFF2-40B4-BE49-F238E27FC236}">
                  <a16:creationId xmlns:a16="http://schemas.microsoft.com/office/drawing/2014/main" id="{0A83F701-B80A-46F0-B1B3-4969DD558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1" y="2104"/>
              <a:ext cx="2995" cy="506"/>
              <a:chOff x="1491" y="2104"/>
              <a:chExt cx="2995" cy="506"/>
            </a:xfrm>
          </p:grpSpPr>
          <p:sp>
            <p:nvSpPr>
              <p:cNvPr id="36" name="Text Box 32">
                <a:extLst>
                  <a:ext uri="{FF2B5EF4-FFF2-40B4-BE49-F238E27FC236}">
                    <a16:creationId xmlns:a16="http://schemas.microsoft.com/office/drawing/2014/main" id="{91FF7511-97D3-4321-823E-FD7F2B915B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1" y="2104"/>
                <a:ext cx="816" cy="25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二项分布</a:t>
                </a:r>
              </a:p>
            </p:txBody>
          </p:sp>
          <p:graphicFrame>
            <p:nvGraphicFramePr>
              <p:cNvPr id="37" name="Object 33">
                <a:extLst>
                  <a:ext uri="{FF2B5EF4-FFF2-40B4-BE49-F238E27FC236}">
                    <a16:creationId xmlns:a16="http://schemas.microsoft.com/office/drawing/2014/main" id="{7755F770-A1C7-402C-883E-9ABF4391548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35" y="2111"/>
              <a:ext cx="2151" cy="4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503" name="Equation" r:id="rId7" imgW="2234880" imgH="520560" progId="Equation.DSMT4">
                      <p:embed/>
                    </p:oleObj>
                  </mc:Choice>
                  <mc:Fallback>
                    <p:oleObj name="Equation" r:id="rId7" imgW="2234880" imgH="520560" progId="Equation.DSMT4">
                      <p:embed/>
                      <p:pic>
                        <p:nvPicPr>
                          <p:cNvPr id="101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35" y="2111"/>
                            <a:ext cx="2151" cy="499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1953D2E5-C4FA-43F5-A80B-C5809E5FD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9" y="1871"/>
              <a:ext cx="0" cy="2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" name="Group 35">
            <a:extLst>
              <a:ext uri="{FF2B5EF4-FFF2-40B4-BE49-F238E27FC236}">
                <a16:creationId xmlns:a16="http://schemas.microsoft.com/office/drawing/2014/main" id="{5E96F802-6D61-401C-8769-6C672D3B04F3}"/>
              </a:ext>
            </a:extLst>
          </p:cNvPr>
          <p:cNvGrpSpPr>
            <a:grpSpLocks/>
          </p:cNvGrpSpPr>
          <p:nvPr/>
        </p:nvGrpSpPr>
        <p:grpSpPr bwMode="auto">
          <a:xfrm>
            <a:off x="4570342" y="3920267"/>
            <a:ext cx="3821114" cy="2816228"/>
            <a:chOff x="1553" y="2192"/>
            <a:chExt cx="2407" cy="1774"/>
          </a:xfrm>
        </p:grpSpPr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2BF13AE4-0910-4DA7-8E42-9DCAE40A3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3" y="2545"/>
              <a:ext cx="2407" cy="1421"/>
              <a:chOff x="1553" y="2545"/>
              <a:chExt cx="2407" cy="1421"/>
            </a:xfrm>
          </p:grpSpPr>
          <p:sp>
            <p:nvSpPr>
              <p:cNvPr id="41" name="Text Box 37">
                <a:extLst>
                  <a:ext uri="{FF2B5EF4-FFF2-40B4-BE49-F238E27FC236}">
                    <a16:creationId xmlns:a16="http://schemas.microsoft.com/office/drawing/2014/main" id="{386D9689-4C3D-4381-98AF-825170C71B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3" y="2561"/>
                <a:ext cx="789" cy="25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华文仿宋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泊松分布</a:t>
                </a:r>
              </a:p>
            </p:txBody>
          </p:sp>
          <p:graphicFrame>
            <p:nvGraphicFramePr>
              <p:cNvPr id="42" name="Object 38">
                <a:extLst>
                  <a:ext uri="{FF2B5EF4-FFF2-40B4-BE49-F238E27FC236}">
                    <a16:creationId xmlns:a16="http://schemas.microsoft.com/office/drawing/2014/main" id="{5B77CAF5-DCA5-488C-990D-C051D87DC5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4496485"/>
                  </p:ext>
                </p:extLst>
              </p:nvPr>
            </p:nvGraphicFramePr>
            <p:xfrm>
              <a:off x="2400" y="2545"/>
              <a:ext cx="951" cy="4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504" name="Equation" r:id="rId9" imgW="901440" imgH="419040" progId="Equation.DSMT4">
                      <p:embed/>
                    </p:oleObj>
                  </mc:Choice>
                  <mc:Fallback>
                    <p:oleObj name="Equation" r:id="rId9" imgW="901440" imgH="419040" progId="Equation.DSMT4">
                      <p:embed/>
                      <p:pic>
                        <p:nvPicPr>
                          <p:cNvPr id="106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00" y="2545"/>
                            <a:ext cx="951" cy="44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39">
                <a:extLst>
                  <a:ext uri="{FF2B5EF4-FFF2-40B4-BE49-F238E27FC236}">
                    <a16:creationId xmlns:a16="http://schemas.microsoft.com/office/drawing/2014/main" id="{488049C7-A70F-45F4-916D-9398DD2DEF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994340"/>
                  </p:ext>
                </p:extLst>
              </p:nvPr>
            </p:nvGraphicFramePr>
            <p:xfrm>
              <a:off x="2941" y="3023"/>
              <a:ext cx="496" cy="4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505" name="Equation" r:id="rId11" imgW="469800" imgH="393480" progId="Equation.DSMT4">
                      <p:embed/>
                    </p:oleObj>
                  </mc:Choice>
                  <mc:Fallback>
                    <p:oleObj name="Equation" r:id="rId11" imgW="469800" imgH="393480" progId="Equation.DSMT4">
                      <p:embed/>
                      <p:pic>
                        <p:nvPicPr>
                          <p:cNvPr id="107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1" y="3023"/>
                            <a:ext cx="496" cy="416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0">
                <a:extLst>
                  <a:ext uri="{FF2B5EF4-FFF2-40B4-BE49-F238E27FC236}">
                    <a16:creationId xmlns:a16="http://schemas.microsoft.com/office/drawing/2014/main" id="{3E428769-1120-476A-92EC-5695BB5CB9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11956"/>
                  </p:ext>
                </p:extLst>
              </p:nvPr>
            </p:nvGraphicFramePr>
            <p:xfrm>
              <a:off x="2943" y="3458"/>
              <a:ext cx="1017" cy="5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506" name="Equation" r:id="rId13" imgW="965160" imgH="482400" progId="Equation.DSMT4">
                      <p:embed/>
                    </p:oleObj>
                  </mc:Choice>
                  <mc:Fallback>
                    <p:oleObj name="Equation" r:id="rId13" imgW="965160" imgH="482400" progId="Equation.DSMT4">
                      <p:embed/>
                      <p:pic>
                        <p:nvPicPr>
                          <p:cNvPr id="108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3" y="3458"/>
                            <a:ext cx="1017" cy="50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DB53B516-1450-4A73-937A-9B839E2E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2192"/>
              <a:ext cx="0" cy="35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366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699" y="1"/>
            <a:ext cx="3387637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7.3</a:t>
            </a:r>
            <a:r>
              <a:rPr lang="zh-CN" altLang="en-US" dirty="0"/>
              <a:t>电离过程的涨落与法诺（</a:t>
            </a:r>
            <a:r>
              <a:rPr lang="en-US" altLang="zh-CN" dirty="0"/>
              <a:t>Fano</a:t>
            </a:r>
            <a:r>
              <a:rPr lang="zh-CN" altLang="en-US" dirty="0"/>
              <a:t>）分布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3879" y="1"/>
            <a:ext cx="3387637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电离过程</a:t>
            </a:r>
          </a:p>
        </p:txBody>
      </p:sp>
      <p:grpSp>
        <p:nvGrpSpPr>
          <p:cNvPr id="46" name="Group 29">
            <a:extLst>
              <a:ext uri="{FF2B5EF4-FFF2-40B4-BE49-F238E27FC236}">
                <a16:creationId xmlns:a16="http://schemas.microsoft.com/office/drawing/2014/main" id="{1277259D-494B-4001-B15E-81FA8FB1C3A2}"/>
              </a:ext>
            </a:extLst>
          </p:cNvPr>
          <p:cNvGrpSpPr>
            <a:grpSpLocks/>
          </p:cNvGrpSpPr>
          <p:nvPr/>
        </p:nvGrpSpPr>
        <p:grpSpPr bwMode="auto">
          <a:xfrm>
            <a:off x="811774" y="993676"/>
            <a:ext cx="5284226" cy="5119094"/>
            <a:chOff x="2880" y="528"/>
            <a:chExt cx="1536" cy="1488"/>
          </a:xfrm>
        </p:grpSpPr>
        <p:sp>
          <p:nvSpPr>
            <p:cNvPr id="47" name="Rectangle 30">
              <a:extLst>
                <a:ext uri="{FF2B5EF4-FFF2-40B4-BE49-F238E27FC236}">
                  <a16:creationId xmlns:a16="http://schemas.microsoft.com/office/drawing/2014/main" id="{8D30292A-7320-43D6-8D3F-0BA9AACEE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528"/>
              <a:ext cx="1536" cy="148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31">
              <a:extLst>
                <a:ext uri="{FF2B5EF4-FFF2-40B4-BE49-F238E27FC236}">
                  <a16:creationId xmlns:a16="http://schemas.microsoft.com/office/drawing/2014/main" id="{398D6FD0-D79E-413D-88EB-90B2DAD141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672"/>
              <a:ext cx="576" cy="1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Oval 32">
              <a:extLst>
                <a:ext uri="{FF2B5EF4-FFF2-40B4-BE49-F238E27FC236}">
                  <a16:creationId xmlns:a16="http://schemas.microsoft.com/office/drawing/2014/main" id="{C72A0DB8-32C0-40E4-877E-74A2074C3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864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Oval 33">
              <a:extLst>
                <a:ext uri="{FF2B5EF4-FFF2-40B4-BE49-F238E27FC236}">
                  <a16:creationId xmlns:a16="http://schemas.microsoft.com/office/drawing/2014/main" id="{B0C4B22A-0602-4F88-99CE-6263EB121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152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Oval 34">
              <a:extLst>
                <a:ext uri="{FF2B5EF4-FFF2-40B4-BE49-F238E27FC236}">
                  <a16:creationId xmlns:a16="http://schemas.microsoft.com/office/drawing/2014/main" id="{7F8CB860-59A1-40E1-9D05-DCC4F4B97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1" y="1680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Oval 35">
              <a:extLst>
                <a:ext uri="{FF2B5EF4-FFF2-40B4-BE49-F238E27FC236}">
                  <a16:creationId xmlns:a16="http://schemas.microsoft.com/office/drawing/2014/main" id="{0F2E2EE8-F147-4AFB-9D25-2A52F6060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Oval 36">
              <a:extLst>
                <a:ext uri="{FF2B5EF4-FFF2-40B4-BE49-F238E27FC236}">
                  <a16:creationId xmlns:a16="http://schemas.microsoft.com/office/drawing/2014/main" id="{6576013E-B7D8-4E6B-B605-4980137B3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632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Oval 37">
              <a:extLst>
                <a:ext uri="{FF2B5EF4-FFF2-40B4-BE49-F238E27FC236}">
                  <a16:creationId xmlns:a16="http://schemas.microsoft.com/office/drawing/2014/main" id="{88F9C1C7-B926-45FA-A0DA-DDD2C5D54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468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Oval 38">
              <a:extLst>
                <a:ext uri="{FF2B5EF4-FFF2-40B4-BE49-F238E27FC236}">
                  <a16:creationId xmlns:a16="http://schemas.microsoft.com/office/drawing/2014/main" id="{560936E5-3834-4AEF-85E6-BA1BDD29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179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Oval 39">
              <a:extLst>
                <a:ext uri="{FF2B5EF4-FFF2-40B4-BE49-F238E27FC236}">
                  <a16:creationId xmlns:a16="http://schemas.microsoft.com/office/drawing/2014/main" id="{441CB3D1-F275-49F1-95B1-343B87418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816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7" name="Group 7">
            <a:extLst>
              <a:ext uri="{FF2B5EF4-FFF2-40B4-BE49-F238E27FC236}">
                <a16:creationId xmlns:a16="http://schemas.microsoft.com/office/drawing/2014/main" id="{FA3E0FC7-0491-4A2F-974A-A613C208414A}"/>
              </a:ext>
            </a:extLst>
          </p:cNvPr>
          <p:cNvGrpSpPr>
            <a:grpSpLocks/>
          </p:cNvGrpSpPr>
          <p:nvPr/>
        </p:nvGrpSpPr>
        <p:grpSpPr bwMode="auto">
          <a:xfrm>
            <a:off x="6403487" y="993678"/>
            <a:ext cx="5284224" cy="5119092"/>
            <a:chOff x="1728" y="624"/>
            <a:chExt cx="1536" cy="1488"/>
          </a:xfrm>
        </p:grpSpPr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5A713216-9FC2-4AB1-9BAF-33FEB1163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624"/>
              <a:ext cx="1536" cy="148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Line 9">
              <a:extLst>
                <a:ext uri="{FF2B5EF4-FFF2-40B4-BE49-F238E27FC236}">
                  <a16:creationId xmlns:a16="http://schemas.microsoft.com/office/drawing/2014/main" id="{F4983B51-DDB3-42B4-BAD7-9180D25908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768"/>
              <a:ext cx="576" cy="1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Oval 10">
              <a:extLst>
                <a:ext uri="{FF2B5EF4-FFF2-40B4-BE49-F238E27FC236}">
                  <a16:creationId xmlns:a16="http://schemas.microsoft.com/office/drawing/2014/main" id="{A1645819-A3A6-4721-A768-D34002950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960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Oval 11">
              <a:extLst>
                <a:ext uri="{FF2B5EF4-FFF2-40B4-BE49-F238E27FC236}">
                  <a16:creationId xmlns:a16="http://schemas.microsoft.com/office/drawing/2014/main" id="{0C4D7269-F623-4088-8455-546204D3B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248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Oval 12">
              <a:extLst>
                <a:ext uri="{FF2B5EF4-FFF2-40B4-BE49-F238E27FC236}">
                  <a16:creationId xmlns:a16="http://schemas.microsoft.com/office/drawing/2014/main" id="{A0A0CEE0-95D7-45D3-AA71-98529C8C1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9" y="1776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Oval 13">
              <a:extLst>
                <a:ext uri="{FF2B5EF4-FFF2-40B4-BE49-F238E27FC236}">
                  <a16:creationId xmlns:a16="http://schemas.microsoft.com/office/drawing/2014/main" id="{F4EDC6A5-7F89-4BBA-B793-62CC31F7B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584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Oval 14">
              <a:extLst>
                <a:ext uri="{FF2B5EF4-FFF2-40B4-BE49-F238E27FC236}">
                  <a16:creationId xmlns:a16="http://schemas.microsoft.com/office/drawing/2014/main" id="{D03F9CD0-2552-44CC-8A4D-D9BAD5863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728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Oval 15">
              <a:extLst>
                <a:ext uri="{FF2B5EF4-FFF2-40B4-BE49-F238E27FC236}">
                  <a16:creationId xmlns:a16="http://schemas.microsoft.com/office/drawing/2014/main" id="{1DA36F5F-6885-46E5-833F-4C0F81AA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564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Oval 16">
              <a:extLst>
                <a:ext uri="{FF2B5EF4-FFF2-40B4-BE49-F238E27FC236}">
                  <a16:creationId xmlns:a16="http://schemas.microsoft.com/office/drawing/2014/main" id="{DC166003-564B-48C1-85A1-A07E097EE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275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Oval 17">
              <a:extLst>
                <a:ext uri="{FF2B5EF4-FFF2-40B4-BE49-F238E27FC236}">
                  <a16:creationId xmlns:a16="http://schemas.microsoft.com/office/drawing/2014/main" id="{4CDE709E-0A29-440E-849B-790BE41A3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912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Oval 18">
              <a:extLst>
                <a:ext uri="{FF2B5EF4-FFF2-40B4-BE49-F238E27FC236}">
                  <a16:creationId xmlns:a16="http://schemas.microsoft.com/office/drawing/2014/main" id="{74025DE8-E3DF-4BC4-AE7C-904C37EC6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71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Oval 19">
              <a:extLst>
                <a:ext uri="{FF2B5EF4-FFF2-40B4-BE49-F238E27FC236}">
                  <a16:creationId xmlns:a16="http://schemas.microsoft.com/office/drawing/2014/main" id="{1EFC1546-20BF-4B3F-ABFB-FCD6590BD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467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Oval 20">
              <a:extLst>
                <a:ext uri="{FF2B5EF4-FFF2-40B4-BE49-F238E27FC236}">
                  <a16:creationId xmlns:a16="http://schemas.microsoft.com/office/drawing/2014/main" id="{E693A1BC-4735-4118-9C36-09DE82651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563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Oval 21">
              <a:extLst>
                <a:ext uri="{FF2B5EF4-FFF2-40B4-BE49-F238E27FC236}">
                  <a16:creationId xmlns:a16="http://schemas.microsoft.com/office/drawing/2014/main" id="{28D8479F-A57D-4ADB-9355-FA6A40F63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659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Oval 22">
              <a:extLst>
                <a:ext uri="{FF2B5EF4-FFF2-40B4-BE49-F238E27FC236}">
                  <a16:creationId xmlns:a16="http://schemas.microsoft.com/office/drawing/2014/main" id="{AC07107A-F50F-4FDC-98B8-FF8AA0748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755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Oval 23">
              <a:extLst>
                <a:ext uri="{FF2B5EF4-FFF2-40B4-BE49-F238E27FC236}">
                  <a16:creationId xmlns:a16="http://schemas.microsoft.com/office/drawing/2014/main" id="{395B4B79-2366-4886-B5E5-E88C59AE6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365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Oval 24">
              <a:extLst>
                <a:ext uri="{FF2B5EF4-FFF2-40B4-BE49-F238E27FC236}">
                  <a16:creationId xmlns:a16="http://schemas.microsoft.com/office/drawing/2014/main" id="{CAA76A9E-E0F6-4244-B747-A099200B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" y="1426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Oval 25">
              <a:extLst>
                <a:ext uri="{FF2B5EF4-FFF2-40B4-BE49-F238E27FC236}">
                  <a16:creationId xmlns:a16="http://schemas.microsoft.com/office/drawing/2014/main" id="{8FEBED22-A058-45A1-9923-274636AC1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536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Oval 26">
              <a:extLst>
                <a:ext uri="{FF2B5EF4-FFF2-40B4-BE49-F238E27FC236}">
                  <a16:creationId xmlns:a16="http://schemas.microsoft.com/office/drawing/2014/main" id="{E72DB1CF-9F7B-4B54-B672-B352BA0EF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1702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Oval 27">
              <a:extLst>
                <a:ext uri="{FF2B5EF4-FFF2-40B4-BE49-F238E27FC236}">
                  <a16:creationId xmlns:a16="http://schemas.microsoft.com/office/drawing/2014/main" id="{800CF450-D8A2-47D0-B934-7AB8CE2A2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1707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743232F6-22A7-4C44-9418-B327FFD95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1248"/>
              <a:ext cx="613" cy="523"/>
            </a:xfrm>
            <a:custGeom>
              <a:avLst/>
              <a:gdLst>
                <a:gd name="T0" fmla="*/ 0 w 613"/>
                <a:gd name="T1" fmla="*/ 0 h 523"/>
                <a:gd name="T2" fmla="*/ 113 w 613"/>
                <a:gd name="T3" fmla="*/ 95 h 523"/>
                <a:gd name="T4" fmla="*/ 256 w 613"/>
                <a:gd name="T5" fmla="*/ 295 h 523"/>
                <a:gd name="T6" fmla="*/ 328 w 613"/>
                <a:gd name="T7" fmla="*/ 424 h 523"/>
                <a:gd name="T8" fmla="*/ 470 w 613"/>
                <a:gd name="T9" fmla="*/ 509 h 523"/>
                <a:gd name="T10" fmla="*/ 613 w 613"/>
                <a:gd name="T11" fmla="*/ 509 h 5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3" h="523">
                  <a:moveTo>
                    <a:pt x="0" y="0"/>
                  </a:moveTo>
                  <a:cubicBezTo>
                    <a:pt x="35" y="23"/>
                    <a:pt x="70" y="46"/>
                    <a:pt x="113" y="95"/>
                  </a:cubicBezTo>
                  <a:cubicBezTo>
                    <a:pt x="156" y="144"/>
                    <a:pt x="220" y="240"/>
                    <a:pt x="256" y="295"/>
                  </a:cubicBezTo>
                  <a:cubicBezTo>
                    <a:pt x="292" y="350"/>
                    <a:pt x="292" y="388"/>
                    <a:pt x="328" y="424"/>
                  </a:cubicBezTo>
                  <a:cubicBezTo>
                    <a:pt x="364" y="460"/>
                    <a:pt x="423" y="495"/>
                    <a:pt x="470" y="509"/>
                  </a:cubicBezTo>
                  <a:cubicBezTo>
                    <a:pt x="517" y="523"/>
                    <a:pt x="589" y="508"/>
                    <a:pt x="613" y="509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Oval 29">
              <a:extLst>
                <a:ext uri="{FF2B5EF4-FFF2-40B4-BE49-F238E27FC236}">
                  <a16:creationId xmlns:a16="http://schemas.microsoft.com/office/drawing/2014/main" id="{8FB1FFEB-4FFB-4FB7-B6F6-8AE19EE35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960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Oval 30">
              <a:extLst>
                <a:ext uri="{FF2B5EF4-FFF2-40B4-BE49-F238E27FC236}">
                  <a16:creationId xmlns:a16="http://schemas.microsoft.com/office/drawing/2014/main" id="{32C6D148-0658-4C64-BDC5-326BB464B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728"/>
              <a:ext cx="48" cy="48"/>
            </a:xfrm>
            <a:prstGeom prst="ellipse">
              <a:avLst/>
            </a:prstGeom>
            <a:solidFill>
              <a:srgbClr val="E311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Oval 31">
              <a:extLst>
                <a:ext uri="{FF2B5EF4-FFF2-40B4-BE49-F238E27FC236}">
                  <a16:creationId xmlns:a16="http://schemas.microsoft.com/office/drawing/2014/main" id="{8F1DF0AD-9D7D-4688-B5D0-717CDF8CD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" y="1776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Oval 32">
              <a:extLst>
                <a:ext uri="{FF2B5EF4-FFF2-40B4-BE49-F238E27FC236}">
                  <a16:creationId xmlns:a16="http://schemas.microsoft.com/office/drawing/2014/main" id="{CE3C8238-F86C-4D53-BFB0-FD8E7B787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" y="933"/>
              <a:ext cx="48" cy="48"/>
            </a:xfrm>
            <a:prstGeom prst="ellipse">
              <a:avLst/>
            </a:prstGeom>
            <a:solidFill>
              <a:srgbClr val="2E28E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79022C7-E462-4406-9584-9B8427D4DE23}"/>
              </a:ext>
            </a:extLst>
          </p:cNvPr>
          <p:cNvSpPr txBox="1"/>
          <p:nvPr/>
        </p:nvSpPr>
        <p:spPr>
          <a:xfrm>
            <a:off x="2843576" y="55084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原电离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B412672-6625-41D0-A78F-AA8B16E445CA}"/>
              </a:ext>
            </a:extLst>
          </p:cNvPr>
          <p:cNvSpPr txBox="1"/>
          <p:nvPr/>
        </p:nvSpPr>
        <p:spPr>
          <a:xfrm>
            <a:off x="8444380" y="593760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2400" dirty="0"/>
              <a:t>δ</a:t>
            </a:r>
            <a:r>
              <a:rPr lang="zh-CN" altLang="en-US" sz="2400" dirty="0"/>
              <a:t>电子的次电离</a:t>
            </a:r>
          </a:p>
        </p:txBody>
      </p:sp>
    </p:spTree>
    <p:extLst>
      <p:ext uri="{BB962C8B-B14F-4D97-AF65-F5344CB8AC3E}">
        <p14:creationId xmlns:p14="http://schemas.microsoft.com/office/powerpoint/2010/main" val="427193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699" y="1"/>
            <a:ext cx="3387637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7.3</a:t>
            </a:r>
            <a:r>
              <a:rPr lang="zh-CN" altLang="en-US" dirty="0"/>
              <a:t>电离过程的涨落与法诺（</a:t>
            </a:r>
            <a:r>
              <a:rPr lang="en-US" altLang="zh-CN" dirty="0"/>
              <a:t>Fano</a:t>
            </a:r>
            <a:r>
              <a:rPr lang="zh-CN" altLang="en-US" dirty="0"/>
              <a:t>）分布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3879" y="1"/>
            <a:ext cx="3387637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电离过程</a:t>
            </a:r>
            <a:r>
              <a:rPr lang="en-US" altLang="zh-CN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连续变量的离散化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B409703-E4EE-4CBD-8627-44C8D028C209}"/>
              </a:ext>
            </a:extLst>
          </p:cNvPr>
          <p:cNvGrpSpPr>
            <a:grpSpLocks/>
          </p:cNvGrpSpPr>
          <p:nvPr/>
        </p:nvGrpSpPr>
        <p:grpSpPr bwMode="auto">
          <a:xfrm>
            <a:off x="615076" y="1348431"/>
            <a:ext cx="5318127" cy="659186"/>
            <a:chOff x="-380" y="773"/>
            <a:chExt cx="3350" cy="208"/>
          </a:xfrm>
        </p:grpSpPr>
        <p:sp>
          <p:nvSpPr>
            <p:cNvPr id="85" name="AutoShape 16">
              <a:extLst>
                <a:ext uri="{FF2B5EF4-FFF2-40B4-BE49-F238E27FC236}">
                  <a16:creationId xmlns:a16="http://schemas.microsoft.com/office/drawing/2014/main" id="{1AFA1A3F-D981-4A40-BDFD-BA5449F743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85" y="696"/>
              <a:ext cx="208" cy="3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15 w 21600"/>
                <a:gd name="T13" fmla="*/ 5430 h 21600"/>
                <a:gd name="T14" fmla="*/ 18900 w 21600"/>
                <a:gd name="T15" fmla="*/ 1623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Text Box 15">
              <a:extLst>
                <a:ext uri="{FF2B5EF4-FFF2-40B4-BE49-F238E27FC236}">
                  <a16:creationId xmlns:a16="http://schemas.microsoft.com/office/drawing/2014/main" id="{04E3AEE5-4C27-4D04-8811-CDB733A24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80" y="801"/>
              <a:ext cx="2971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大量（</a:t>
              </a:r>
              <a:r>
                <a:rPr lang="en-US" altLang="zh-CN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）的碰撞过程→能量损失</a:t>
              </a:r>
            </a:p>
          </p:txBody>
        </p:sp>
      </p:grpSp>
      <p:sp>
        <p:nvSpPr>
          <p:cNvPr id="87" name="Rectangle 4">
            <a:extLst>
              <a:ext uri="{FF2B5EF4-FFF2-40B4-BE49-F238E27FC236}">
                <a16:creationId xmlns:a16="http://schemas.microsoft.com/office/drawing/2014/main" id="{2427B520-0DD3-499B-804D-6B70E3DB4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908" y="657841"/>
            <a:ext cx="8577568" cy="49959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带电粒子的能量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400" dirty="0">
              <a:solidFill>
                <a:srgbClr val="FFFF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8" name="Group 58">
            <a:extLst>
              <a:ext uri="{FF2B5EF4-FFF2-40B4-BE49-F238E27FC236}">
                <a16:creationId xmlns:a16="http://schemas.microsoft.com/office/drawing/2014/main" id="{F5605800-8E8D-4285-999A-2E58987DB21B}"/>
              </a:ext>
            </a:extLst>
          </p:cNvPr>
          <p:cNvGrpSpPr>
            <a:grpSpLocks/>
          </p:cNvGrpSpPr>
          <p:nvPr/>
        </p:nvGrpSpPr>
        <p:grpSpPr bwMode="auto">
          <a:xfrm>
            <a:off x="1469151" y="1717103"/>
            <a:ext cx="8569325" cy="579437"/>
            <a:chOff x="158" y="797"/>
            <a:chExt cx="5398" cy="365"/>
          </a:xfrm>
        </p:grpSpPr>
        <p:sp>
          <p:nvSpPr>
            <p:cNvPr id="89" name="Text Box 8">
              <a:extLst>
                <a:ext uri="{FF2B5EF4-FFF2-40B4-BE49-F238E27FC236}">
                  <a16:creationId xmlns:a16="http://schemas.microsoft.com/office/drawing/2014/main" id="{BEFC4105-467E-4BED-93AF-6B708AAD1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6" y="797"/>
              <a:ext cx="96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rgbClr val="FF0000"/>
                  </a:solidFill>
                </a:rPr>
                <a:t>............</a:t>
              </a:r>
            </a:p>
          </p:txBody>
        </p:sp>
        <p:grpSp>
          <p:nvGrpSpPr>
            <p:cNvPr id="90" name="Group 45">
              <a:extLst>
                <a:ext uri="{FF2B5EF4-FFF2-40B4-BE49-F238E27FC236}">
                  <a16:creationId xmlns:a16="http://schemas.microsoft.com/office/drawing/2014/main" id="{F1E3C786-3E2B-4DCC-83FF-0F5475873D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" y="981"/>
              <a:ext cx="5398" cy="181"/>
              <a:chOff x="158" y="981"/>
              <a:chExt cx="5398" cy="181"/>
            </a:xfrm>
          </p:grpSpPr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E537804B-5B75-4CFF-9C91-98DDD5EC1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" y="981"/>
                <a:ext cx="227" cy="18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E</a:t>
                </a:r>
                <a:r>
                  <a:rPr lang="en-US" altLang="zh-CN" b="1" baseline="-25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1</a:t>
                </a:r>
              </a:p>
            </p:txBody>
          </p:sp>
          <p:sp>
            <p:nvSpPr>
              <p:cNvPr id="92" name="Rectangle 6">
                <a:extLst>
                  <a:ext uri="{FF2B5EF4-FFF2-40B4-BE49-F238E27FC236}">
                    <a16:creationId xmlns:a16="http://schemas.microsoft.com/office/drawing/2014/main" id="{C518049A-585C-4838-87C6-9C7BE78BA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08" cy="181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E</a:t>
                </a:r>
                <a:r>
                  <a:rPr lang="en-US" altLang="zh-CN" b="1" baseline="-250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2</a:t>
                </a:r>
              </a:p>
            </p:txBody>
          </p:sp>
          <p:sp>
            <p:nvSpPr>
              <p:cNvPr id="93" name="Rectangle 7">
                <a:extLst>
                  <a:ext uri="{FF2B5EF4-FFF2-40B4-BE49-F238E27FC236}">
                    <a16:creationId xmlns:a16="http://schemas.microsoft.com/office/drawing/2014/main" id="{F014EBD5-4867-4889-9BA9-1D24E63FA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981"/>
                <a:ext cx="771" cy="181"/>
              </a:xfrm>
              <a:prstGeom prst="rect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E</a:t>
                </a:r>
                <a:r>
                  <a:rPr lang="en-US" altLang="zh-CN" b="1" baseline="-250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3</a:t>
                </a:r>
              </a:p>
            </p:txBody>
          </p:sp>
          <p:sp>
            <p:nvSpPr>
              <p:cNvPr id="94" name="Rectangle 9">
                <a:extLst>
                  <a:ext uri="{FF2B5EF4-FFF2-40B4-BE49-F238E27FC236}">
                    <a16:creationId xmlns:a16="http://schemas.microsoft.com/office/drawing/2014/main" id="{053CF273-CF82-42D5-94D1-81983DD1F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981"/>
                <a:ext cx="91" cy="18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5" name="Rectangle 10">
                <a:extLst>
                  <a:ext uri="{FF2B5EF4-FFF2-40B4-BE49-F238E27FC236}">
                    <a16:creationId xmlns:a16="http://schemas.microsoft.com/office/drawing/2014/main" id="{8097D779-50B7-4079-BFF9-A243D840A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" y="981"/>
                <a:ext cx="453" cy="181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Rectangle 11">
                <a:extLst>
                  <a:ext uri="{FF2B5EF4-FFF2-40B4-BE49-F238E27FC236}">
                    <a16:creationId xmlns:a16="http://schemas.microsoft.com/office/drawing/2014/main" id="{94D61564-4049-40AE-B341-224E4076A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4" y="981"/>
                <a:ext cx="816" cy="181"/>
              </a:xfrm>
              <a:prstGeom prst="rect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Rectangle 12">
                <a:extLst>
                  <a:ext uri="{FF2B5EF4-FFF2-40B4-BE49-F238E27FC236}">
                    <a16:creationId xmlns:a16="http://schemas.microsoft.com/office/drawing/2014/main" id="{20261FE1-83E4-443B-9809-32A947F1F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" y="981"/>
                <a:ext cx="228" cy="18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Rectangle 13">
                <a:extLst>
                  <a:ext uri="{FF2B5EF4-FFF2-40B4-BE49-F238E27FC236}">
                    <a16:creationId xmlns:a16="http://schemas.microsoft.com/office/drawing/2014/main" id="{A9A4B717-8267-4C74-9A33-88FBB11CC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7" y="981"/>
                <a:ext cx="333" cy="177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r>
                  <a:rPr lang="en-US" altLang="zh-CN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E</a:t>
                </a:r>
                <a:r>
                  <a:rPr lang="en-US" altLang="zh-CN" b="1" baseline="-25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N-1</a:t>
                </a:r>
              </a:p>
            </p:txBody>
          </p:sp>
          <p:sp>
            <p:nvSpPr>
              <p:cNvPr id="99" name="Rectangle 14">
                <a:extLst>
                  <a:ext uri="{FF2B5EF4-FFF2-40B4-BE49-F238E27FC236}">
                    <a16:creationId xmlns:a16="http://schemas.microsoft.com/office/drawing/2014/main" id="{A26253D5-AFFD-4E7B-9593-C767FF4F7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981"/>
                <a:ext cx="726" cy="181"/>
              </a:xfrm>
              <a:prstGeom prst="rect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E</a:t>
                </a:r>
                <a:r>
                  <a:rPr lang="en-US" altLang="zh-CN" b="1" baseline="-250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N</a:t>
                </a:r>
              </a:p>
            </p:txBody>
          </p:sp>
        </p:grpSp>
      </p:grpSp>
      <p:sp>
        <p:nvSpPr>
          <p:cNvPr id="100" name="Rectangle 20">
            <a:extLst>
              <a:ext uri="{FF2B5EF4-FFF2-40B4-BE49-F238E27FC236}">
                <a16:creationId xmlns:a16="http://schemas.microsoft.com/office/drawing/2014/main" id="{805EECEC-DF75-469A-A601-9AC987CE9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267" y="2955329"/>
            <a:ext cx="492919" cy="28364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b="1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1" name="Group 51">
            <a:extLst>
              <a:ext uri="{FF2B5EF4-FFF2-40B4-BE49-F238E27FC236}">
                <a16:creationId xmlns:a16="http://schemas.microsoft.com/office/drawing/2014/main" id="{87110A7A-3AA7-4FA2-B09C-3E0C6B3ADD63}"/>
              </a:ext>
            </a:extLst>
          </p:cNvPr>
          <p:cNvGrpSpPr>
            <a:grpSpLocks/>
          </p:cNvGrpSpPr>
          <p:nvPr/>
        </p:nvGrpSpPr>
        <p:grpSpPr bwMode="auto">
          <a:xfrm>
            <a:off x="4050876" y="3182078"/>
            <a:ext cx="504825" cy="2643475"/>
            <a:chOff x="884" y="2069"/>
            <a:chExt cx="318" cy="1633"/>
          </a:xfrm>
        </p:grpSpPr>
        <p:sp>
          <p:nvSpPr>
            <p:cNvPr id="102" name="Line 21">
              <a:extLst>
                <a:ext uri="{FF2B5EF4-FFF2-40B4-BE49-F238E27FC236}">
                  <a16:creationId xmlns:a16="http://schemas.microsoft.com/office/drawing/2014/main" id="{416BC664-44BF-45F3-A480-14A6C73C6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" y="2069"/>
              <a:ext cx="0" cy="163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22">
              <a:extLst>
                <a:ext uri="{FF2B5EF4-FFF2-40B4-BE49-F238E27FC236}">
                  <a16:creationId xmlns:a16="http://schemas.microsoft.com/office/drawing/2014/main" id="{9C1B6302-E5C5-4C25-ACE3-24D5FBA8F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2069"/>
              <a:ext cx="0" cy="163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4" name="Group 52">
            <a:extLst>
              <a:ext uri="{FF2B5EF4-FFF2-40B4-BE49-F238E27FC236}">
                <a16:creationId xmlns:a16="http://schemas.microsoft.com/office/drawing/2014/main" id="{8CE19E99-A468-424C-90AF-E90DB16F3BC5}"/>
              </a:ext>
            </a:extLst>
          </p:cNvPr>
          <p:cNvGrpSpPr>
            <a:grpSpLocks/>
          </p:cNvGrpSpPr>
          <p:nvPr/>
        </p:nvGrpSpPr>
        <p:grpSpPr bwMode="auto">
          <a:xfrm>
            <a:off x="4555703" y="2956091"/>
            <a:ext cx="503238" cy="2869461"/>
            <a:chOff x="1202" y="2183"/>
            <a:chExt cx="317" cy="1519"/>
          </a:xfrm>
        </p:grpSpPr>
        <p:sp>
          <p:nvSpPr>
            <p:cNvPr id="105" name="Rectangle 23">
              <a:extLst>
                <a:ext uri="{FF2B5EF4-FFF2-40B4-BE49-F238E27FC236}">
                  <a16:creationId xmlns:a16="http://schemas.microsoft.com/office/drawing/2014/main" id="{682123F4-6952-49A5-85D4-028423745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2183"/>
              <a:ext cx="313" cy="14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i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Line 24">
              <a:extLst>
                <a:ext uri="{FF2B5EF4-FFF2-40B4-BE49-F238E27FC236}">
                  <a16:creationId xmlns:a16="http://schemas.microsoft.com/office/drawing/2014/main" id="{57A03C93-EB56-46CB-9D8B-C4E3F009C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2295"/>
              <a:ext cx="0" cy="140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7" name="Text Box 28">
            <a:extLst>
              <a:ext uri="{FF2B5EF4-FFF2-40B4-BE49-F238E27FC236}">
                <a16:creationId xmlns:a16="http://schemas.microsoft.com/office/drawing/2014/main" id="{56619DD8-ADEC-4CD6-9579-814730959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6010" y="3737113"/>
            <a:ext cx="463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0000FF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108" name="Text Box 29">
            <a:extLst>
              <a:ext uri="{FF2B5EF4-FFF2-40B4-BE49-F238E27FC236}">
                <a16:creationId xmlns:a16="http://schemas.microsoft.com/office/drawing/2014/main" id="{51569AFD-4FAD-411F-9B3F-18610ED3C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4081" y="4342232"/>
            <a:ext cx="463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0000FF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109" name="Text Box 30">
            <a:extLst>
              <a:ext uri="{FF2B5EF4-FFF2-40B4-BE49-F238E27FC236}">
                <a16:creationId xmlns:a16="http://schemas.microsoft.com/office/drawing/2014/main" id="{97505F33-AA3C-4FA6-AE10-774D76885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164" y="3146572"/>
            <a:ext cx="409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</a:t>
            </a:r>
          </a:p>
        </p:txBody>
      </p:sp>
      <p:grpSp>
        <p:nvGrpSpPr>
          <p:cNvPr id="110" name="Group 48">
            <a:extLst>
              <a:ext uri="{FF2B5EF4-FFF2-40B4-BE49-F238E27FC236}">
                <a16:creationId xmlns:a16="http://schemas.microsoft.com/office/drawing/2014/main" id="{1DE3BD7E-E661-4411-961D-2D9E4005B3E6}"/>
              </a:ext>
            </a:extLst>
          </p:cNvPr>
          <p:cNvGrpSpPr>
            <a:grpSpLocks/>
          </p:cNvGrpSpPr>
          <p:nvPr/>
        </p:nvGrpSpPr>
        <p:grpSpPr bwMode="auto">
          <a:xfrm>
            <a:off x="3445072" y="3442987"/>
            <a:ext cx="955675" cy="366713"/>
            <a:chOff x="509" y="2478"/>
            <a:chExt cx="602" cy="231"/>
          </a:xfrm>
        </p:grpSpPr>
        <p:sp>
          <p:nvSpPr>
            <p:cNvPr id="111" name="Rectangle 17">
              <a:extLst>
                <a:ext uri="{FF2B5EF4-FFF2-40B4-BE49-F238E27FC236}">
                  <a16:creationId xmlns:a16="http://schemas.microsoft.com/office/drawing/2014/main" id="{4DD8AA54-23C5-4E30-B41D-34533E645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523"/>
              <a:ext cx="227" cy="18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E</a:t>
              </a:r>
              <a:r>
                <a:rPr lang="en-US" altLang="zh-CN" b="1" baseline="-25000" dirty="0">
                  <a:solidFill>
                    <a:srgbClr val="FF0000"/>
                  </a:solidFill>
                </a:rPr>
                <a:t>1</a:t>
              </a:r>
              <a:endParaRPr lang="zh-CN" altLang="en-US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12" name="Text Box 34">
              <a:extLst>
                <a:ext uri="{FF2B5EF4-FFF2-40B4-BE49-F238E27FC236}">
                  <a16:creationId xmlns:a16="http://schemas.microsoft.com/office/drawing/2014/main" id="{C7B6EADC-1D0A-43BA-AB50-84F229F7A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" y="2478"/>
              <a:ext cx="2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ym typeface="Wingdings" pitchFamily="2" charset="2"/>
                </a:rPr>
                <a:t></a:t>
              </a:r>
            </a:p>
          </p:txBody>
        </p:sp>
      </p:grpSp>
      <p:grpSp>
        <p:nvGrpSpPr>
          <p:cNvPr id="113" name="Group 49">
            <a:extLst>
              <a:ext uri="{FF2B5EF4-FFF2-40B4-BE49-F238E27FC236}">
                <a16:creationId xmlns:a16="http://schemas.microsoft.com/office/drawing/2014/main" id="{8443051E-B6A9-4DDB-AEB5-48CA87822B07}"/>
              </a:ext>
            </a:extLst>
          </p:cNvPr>
          <p:cNvGrpSpPr>
            <a:grpSpLocks/>
          </p:cNvGrpSpPr>
          <p:nvPr/>
        </p:nvGrpSpPr>
        <p:grpSpPr bwMode="auto">
          <a:xfrm>
            <a:off x="3474614" y="4025724"/>
            <a:ext cx="1223962" cy="358775"/>
            <a:chOff x="521" y="2750"/>
            <a:chExt cx="771" cy="226"/>
          </a:xfrm>
        </p:grpSpPr>
        <p:sp>
          <p:nvSpPr>
            <p:cNvPr id="114" name="Rectangle 18">
              <a:extLst>
                <a:ext uri="{FF2B5EF4-FFF2-40B4-BE49-F238E27FC236}">
                  <a16:creationId xmlns:a16="http://schemas.microsoft.com/office/drawing/2014/main" id="{44DB9A36-0E8D-4AD1-A16F-61AE03976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795"/>
              <a:ext cx="408" cy="181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E</a:t>
              </a:r>
              <a:r>
                <a:rPr lang="en-US" altLang="zh-CN" b="1" baseline="-25000" dirty="0">
                  <a:solidFill>
                    <a:srgbClr val="FF0000"/>
                  </a:solidFill>
                </a:rPr>
                <a:t>2</a:t>
              </a:r>
              <a:endParaRPr lang="zh-CN" altLang="en-US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5">
              <a:extLst>
                <a:ext uri="{FF2B5EF4-FFF2-40B4-BE49-F238E27FC236}">
                  <a16:creationId xmlns:a16="http://schemas.microsoft.com/office/drawing/2014/main" id="{E149DE35-0137-482E-AA26-D15FF5D70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2750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F0000"/>
                  </a:solidFill>
                  <a:sym typeface="Wingdings" pitchFamily="2" charset="2"/>
                </a:rPr>
                <a:t></a:t>
              </a:r>
            </a:p>
          </p:txBody>
        </p:sp>
      </p:grpSp>
      <p:grpSp>
        <p:nvGrpSpPr>
          <p:cNvPr id="116" name="Group 50">
            <a:extLst>
              <a:ext uri="{FF2B5EF4-FFF2-40B4-BE49-F238E27FC236}">
                <a16:creationId xmlns:a16="http://schemas.microsoft.com/office/drawing/2014/main" id="{16A27954-F7F7-436C-8700-F26F0B7E7E0B}"/>
              </a:ext>
            </a:extLst>
          </p:cNvPr>
          <p:cNvGrpSpPr>
            <a:grpSpLocks/>
          </p:cNvGrpSpPr>
          <p:nvPr/>
        </p:nvGrpSpPr>
        <p:grpSpPr bwMode="auto">
          <a:xfrm>
            <a:off x="3474614" y="4616589"/>
            <a:ext cx="1800225" cy="358775"/>
            <a:chOff x="521" y="3022"/>
            <a:chExt cx="1134" cy="226"/>
          </a:xfrm>
        </p:grpSpPr>
        <p:sp>
          <p:nvSpPr>
            <p:cNvPr id="117" name="Rectangle 19">
              <a:extLst>
                <a:ext uri="{FF2B5EF4-FFF2-40B4-BE49-F238E27FC236}">
                  <a16:creationId xmlns:a16="http://schemas.microsoft.com/office/drawing/2014/main" id="{D5DA5DA9-1378-48FD-9F0D-31A96920A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067"/>
              <a:ext cx="771" cy="181"/>
            </a:xfrm>
            <a:prstGeom prst="rect">
              <a:avLst/>
            </a:prstGeom>
            <a:solidFill>
              <a:srgbClr val="00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E</a:t>
              </a:r>
              <a:r>
                <a:rPr lang="en-US" altLang="zh-CN" b="1" baseline="-25000">
                  <a:solidFill>
                    <a:srgbClr val="FF0000"/>
                  </a:solidFill>
                </a:rPr>
                <a:t>3</a:t>
              </a:r>
              <a:endParaRPr lang="zh-CN" altLang="en-US" b="1" baseline="-25000">
                <a:solidFill>
                  <a:srgbClr val="FF0000"/>
                </a:solidFill>
              </a:endParaRPr>
            </a:p>
          </p:txBody>
        </p:sp>
        <p:sp>
          <p:nvSpPr>
            <p:cNvPr id="118" name="Text Box 36">
              <a:extLst>
                <a:ext uri="{FF2B5EF4-FFF2-40B4-BE49-F238E27FC236}">
                  <a16:creationId xmlns:a16="http://schemas.microsoft.com/office/drawing/2014/main" id="{9A2AA749-E562-4629-97B4-AFCD8CC55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3022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FF0000"/>
                  </a:solidFill>
                  <a:sym typeface="Wingdings" pitchFamily="2" charset="2"/>
                </a:rPr>
                <a:t></a:t>
              </a:r>
            </a:p>
          </p:txBody>
        </p:sp>
      </p:grpSp>
      <p:grpSp>
        <p:nvGrpSpPr>
          <p:cNvPr id="119" name="Group 53">
            <a:extLst>
              <a:ext uri="{FF2B5EF4-FFF2-40B4-BE49-F238E27FC236}">
                <a16:creationId xmlns:a16="http://schemas.microsoft.com/office/drawing/2014/main" id="{CD508D3F-08F1-4094-B1F4-0E39C692A3F8}"/>
              </a:ext>
            </a:extLst>
          </p:cNvPr>
          <p:cNvGrpSpPr>
            <a:grpSpLocks/>
          </p:cNvGrpSpPr>
          <p:nvPr/>
        </p:nvGrpSpPr>
        <p:grpSpPr bwMode="auto">
          <a:xfrm>
            <a:off x="4050877" y="4977182"/>
            <a:ext cx="1219201" cy="920750"/>
            <a:chOff x="884" y="3254"/>
            <a:chExt cx="768" cy="580"/>
          </a:xfrm>
        </p:grpSpPr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89B2B993-941B-43F6-845E-B6BB7F3DB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" y="3653"/>
              <a:ext cx="453" cy="181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" name="Rectangle 26">
              <a:extLst>
                <a:ext uri="{FF2B5EF4-FFF2-40B4-BE49-F238E27FC236}">
                  <a16:creationId xmlns:a16="http://schemas.microsoft.com/office/drawing/2014/main" id="{3AB3CEB0-0C2B-428D-8AFD-1C49D69F9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476"/>
              <a:ext cx="318" cy="181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2" name="Text Box 31">
              <a:extLst>
                <a:ext uri="{FF2B5EF4-FFF2-40B4-BE49-F238E27FC236}">
                  <a16:creationId xmlns:a16="http://schemas.microsoft.com/office/drawing/2014/main" id="{29784B97-B2EE-4DA5-AF36-32E44F5A6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2" y="3466"/>
              <a:ext cx="2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0000FF"/>
                  </a:solidFill>
                  <a:sym typeface="Wingdings 2" pitchFamily="18" charset="2"/>
                </a:rPr>
                <a:t></a:t>
              </a:r>
            </a:p>
          </p:txBody>
        </p:sp>
        <p:sp>
          <p:nvSpPr>
            <p:cNvPr id="123" name="AutoShape 37">
              <a:extLst>
                <a:ext uri="{FF2B5EF4-FFF2-40B4-BE49-F238E27FC236}">
                  <a16:creationId xmlns:a16="http://schemas.microsoft.com/office/drawing/2014/main" id="{BAED32B4-A685-4C60-816D-88DB8BD961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184" y="3181"/>
              <a:ext cx="172" cy="31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30 w 21600"/>
                <a:gd name="T13" fmla="*/ 5434 h 21600"/>
                <a:gd name="T14" fmla="*/ 18936 w 21600"/>
                <a:gd name="T15" fmla="*/ 1623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4" name="Group 55">
            <a:extLst>
              <a:ext uri="{FF2B5EF4-FFF2-40B4-BE49-F238E27FC236}">
                <a16:creationId xmlns:a16="http://schemas.microsoft.com/office/drawing/2014/main" id="{F5A7D861-149F-4084-8A3B-39940897B4F5}"/>
              </a:ext>
            </a:extLst>
          </p:cNvPr>
          <p:cNvGrpSpPr>
            <a:grpSpLocks/>
          </p:cNvGrpSpPr>
          <p:nvPr/>
        </p:nvGrpSpPr>
        <p:grpSpPr bwMode="auto">
          <a:xfrm>
            <a:off x="758474" y="2786078"/>
            <a:ext cx="3259139" cy="376238"/>
            <a:chOff x="1855" y="1575"/>
            <a:chExt cx="2053" cy="237"/>
          </a:xfrm>
        </p:grpSpPr>
        <p:sp>
          <p:nvSpPr>
            <p:cNvPr id="125" name="Text Box 46">
              <a:extLst>
                <a:ext uri="{FF2B5EF4-FFF2-40B4-BE49-F238E27FC236}">
                  <a16:creationId xmlns:a16="http://schemas.microsoft.com/office/drawing/2014/main" id="{DBB74B3A-6498-40E8-A4F2-3EBA1864B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5" y="1575"/>
              <a:ext cx="584" cy="237"/>
            </a:xfrm>
            <a:prstGeom prst="rect">
              <a:avLst/>
            </a:prstGeom>
            <a:noFill/>
            <a:ln w="9525">
              <a:solidFill>
                <a:schemeClr val="bg2">
                  <a:lumMod val="9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电离能</a:t>
              </a:r>
              <a:endParaRPr lang="zh-CN" altLang="en-US" baseline="-25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26" name="AutoShape 47">
              <a:extLst>
                <a:ext uri="{FF2B5EF4-FFF2-40B4-BE49-F238E27FC236}">
                  <a16:creationId xmlns:a16="http://schemas.microsoft.com/office/drawing/2014/main" id="{3C0BC6CB-8F8F-4896-89CA-6FBC684DB7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2485" y="1718"/>
              <a:ext cx="1423" cy="49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7" name="Text Box 57">
            <a:extLst>
              <a:ext uri="{FF2B5EF4-FFF2-40B4-BE49-F238E27FC236}">
                <a16:creationId xmlns:a16="http://schemas.microsoft.com/office/drawing/2014/main" id="{C1F8C518-D2F1-4F36-8C3F-0A7BEE11F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767" y="2247909"/>
            <a:ext cx="32624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楷体_GB2312"/>
              </a:rPr>
              <a:t>这些能量主要传递给了电子</a:t>
            </a:r>
          </a:p>
        </p:txBody>
      </p:sp>
      <p:sp>
        <p:nvSpPr>
          <p:cNvPr id="128" name="Text Box 59">
            <a:extLst>
              <a:ext uri="{FF2B5EF4-FFF2-40B4-BE49-F238E27FC236}">
                <a16:creationId xmlns:a16="http://schemas.microsoft.com/office/drawing/2014/main" id="{824F237B-E9B2-4D8F-B94D-0ADC520C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4807" y="4033912"/>
            <a:ext cx="54168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一个电子离子对，但电子不能继续电离</a:t>
            </a:r>
          </a:p>
        </p:txBody>
      </p:sp>
      <p:sp>
        <p:nvSpPr>
          <p:cNvPr id="129" name="Text Box 60">
            <a:extLst>
              <a:ext uri="{FF2B5EF4-FFF2-40B4-BE49-F238E27FC236}">
                <a16:creationId xmlns:a16="http://schemas.microsoft.com/office/drawing/2014/main" id="{BD2E5970-6A19-4D44-AA84-5FBBBD78F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267" y="4646859"/>
            <a:ext cx="58689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一个电子离子对，且</a:t>
            </a:r>
            <a:r>
              <a:rPr lang="el-GR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电子还可以继续电离</a:t>
            </a: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338DE855-8D3C-4848-AD34-B391893FE9C0}"/>
              </a:ext>
            </a:extLst>
          </p:cNvPr>
          <p:cNvGrpSpPr>
            <a:grpSpLocks/>
          </p:cNvGrpSpPr>
          <p:nvPr/>
        </p:nvGrpSpPr>
        <p:grpSpPr bwMode="auto">
          <a:xfrm>
            <a:off x="1460908" y="441941"/>
            <a:ext cx="8577568" cy="144463"/>
            <a:chOff x="4283075" y="2994025"/>
            <a:chExt cx="6705600" cy="290513"/>
          </a:xfrm>
        </p:grpSpPr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1EA001B4-4D5C-4480-B564-71CC3ABD59AA}"/>
                </a:ext>
              </a:extLst>
            </p:cNvPr>
            <p:cNvCxnSpPr/>
            <p:nvPr/>
          </p:nvCxnSpPr>
          <p:spPr>
            <a:xfrm>
              <a:off x="4283075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8FBEE99B-335B-433C-A14E-6C9337CDD851}"/>
                </a:ext>
              </a:extLst>
            </p:cNvPr>
            <p:cNvCxnSpPr/>
            <p:nvPr/>
          </p:nvCxnSpPr>
          <p:spPr>
            <a:xfrm>
              <a:off x="4435871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7D95E953-6A42-4EF4-9A57-3879723BB2AC}"/>
                </a:ext>
              </a:extLst>
            </p:cNvPr>
            <p:cNvCxnSpPr/>
            <p:nvPr/>
          </p:nvCxnSpPr>
          <p:spPr>
            <a:xfrm>
              <a:off x="4587424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CB249E25-C5AD-46B0-9A43-89A2E6057310}"/>
                </a:ext>
              </a:extLst>
            </p:cNvPr>
            <p:cNvCxnSpPr/>
            <p:nvPr/>
          </p:nvCxnSpPr>
          <p:spPr>
            <a:xfrm>
              <a:off x="4740219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709B0E79-3C04-48A1-AEB6-F8B764833674}"/>
                </a:ext>
              </a:extLst>
            </p:cNvPr>
            <p:cNvCxnSpPr/>
            <p:nvPr/>
          </p:nvCxnSpPr>
          <p:spPr>
            <a:xfrm>
              <a:off x="4893014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73B7CD88-D2D2-41EA-B914-88048627ABEC}"/>
                </a:ext>
              </a:extLst>
            </p:cNvPr>
            <p:cNvCxnSpPr/>
            <p:nvPr/>
          </p:nvCxnSpPr>
          <p:spPr>
            <a:xfrm>
              <a:off x="5044567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561075D0-3AE7-4FA1-ABEE-5B71F834BD00}"/>
                </a:ext>
              </a:extLst>
            </p:cNvPr>
            <p:cNvCxnSpPr/>
            <p:nvPr/>
          </p:nvCxnSpPr>
          <p:spPr>
            <a:xfrm>
              <a:off x="5197362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242FC0E4-0643-4067-9CA0-B83CB2CE53F6}"/>
                </a:ext>
              </a:extLst>
            </p:cNvPr>
            <p:cNvCxnSpPr/>
            <p:nvPr/>
          </p:nvCxnSpPr>
          <p:spPr>
            <a:xfrm>
              <a:off x="5350158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B9145DD6-6B6F-4355-BFD7-C892D328F514}"/>
                </a:ext>
              </a:extLst>
            </p:cNvPr>
            <p:cNvCxnSpPr/>
            <p:nvPr/>
          </p:nvCxnSpPr>
          <p:spPr>
            <a:xfrm>
              <a:off x="5501711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A6D2954A-7ED6-440C-989E-F2F0D70C8A6A}"/>
                </a:ext>
              </a:extLst>
            </p:cNvPr>
            <p:cNvCxnSpPr/>
            <p:nvPr/>
          </p:nvCxnSpPr>
          <p:spPr>
            <a:xfrm>
              <a:off x="5654506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BA610AF9-0B56-45C7-BA8F-AFA24E48A0E2}"/>
                </a:ext>
              </a:extLst>
            </p:cNvPr>
            <p:cNvCxnSpPr/>
            <p:nvPr/>
          </p:nvCxnSpPr>
          <p:spPr>
            <a:xfrm>
              <a:off x="5807301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2567AD81-0B78-4266-9A10-67C72FB7FF16}"/>
                </a:ext>
              </a:extLst>
            </p:cNvPr>
            <p:cNvCxnSpPr/>
            <p:nvPr/>
          </p:nvCxnSpPr>
          <p:spPr>
            <a:xfrm>
              <a:off x="5960096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59FBBE21-43CF-452B-9C73-1E245AA591C1}"/>
                </a:ext>
              </a:extLst>
            </p:cNvPr>
            <p:cNvCxnSpPr/>
            <p:nvPr/>
          </p:nvCxnSpPr>
          <p:spPr>
            <a:xfrm>
              <a:off x="6111649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7ABA775D-C8D7-4E1F-8E8D-269ABFF8DEEC}"/>
                </a:ext>
              </a:extLst>
            </p:cNvPr>
            <p:cNvCxnSpPr/>
            <p:nvPr/>
          </p:nvCxnSpPr>
          <p:spPr>
            <a:xfrm>
              <a:off x="6264445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300F87D2-9E9E-424B-AA57-7086AC2B8A71}"/>
                </a:ext>
              </a:extLst>
            </p:cNvPr>
            <p:cNvCxnSpPr/>
            <p:nvPr/>
          </p:nvCxnSpPr>
          <p:spPr>
            <a:xfrm>
              <a:off x="6417240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C9870952-C281-4793-9B02-AD2690A315D6}"/>
                </a:ext>
              </a:extLst>
            </p:cNvPr>
            <p:cNvCxnSpPr/>
            <p:nvPr/>
          </p:nvCxnSpPr>
          <p:spPr>
            <a:xfrm>
              <a:off x="6568793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31F10DD0-6B23-4AF4-86B1-7F2B413DF058}"/>
                </a:ext>
              </a:extLst>
            </p:cNvPr>
            <p:cNvCxnSpPr/>
            <p:nvPr/>
          </p:nvCxnSpPr>
          <p:spPr>
            <a:xfrm>
              <a:off x="6721588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12DE198C-FD2B-45A2-B3AA-A202DC8FF8F4}"/>
                </a:ext>
              </a:extLst>
            </p:cNvPr>
            <p:cNvCxnSpPr/>
            <p:nvPr/>
          </p:nvCxnSpPr>
          <p:spPr>
            <a:xfrm>
              <a:off x="6874383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0C90E863-A83E-4877-95C0-B1DF5671E2E2}"/>
                </a:ext>
              </a:extLst>
            </p:cNvPr>
            <p:cNvCxnSpPr/>
            <p:nvPr/>
          </p:nvCxnSpPr>
          <p:spPr>
            <a:xfrm>
              <a:off x="7025936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E2AE422-6060-4C28-B268-D0F80A9BED5B}"/>
                </a:ext>
              </a:extLst>
            </p:cNvPr>
            <p:cNvCxnSpPr/>
            <p:nvPr/>
          </p:nvCxnSpPr>
          <p:spPr>
            <a:xfrm>
              <a:off x="7178732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711BA12F-D38D-4DF0-BA5D-7B9F78B0210C}"/>
                </a:ext>
              </a:extLst>
            </p:cNvPr>
            <p:cNvCxnSpPr/>
            <p:nvPr/>
          </p:nvCxnSpPr>
          <p:spPr>
            <a:xfrm>
              <a:off x="7331527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619A34AA-338C-405D-94C2-5DEDC2DD9C6B}"/>
                </a:ext>
              </a:extLst>
            </p:cNvPr>
            <p:cNvCxnSpPr/>
            <p:nvPr/>
          </p:nvCxnSpPr>
          <p:spPr>
            <a:xfrm>
              <a:off x="7483080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8F949C0F-5FE8-4762-8893-18C7D9571D1B}"/>
                </a:ext>
              </a:extLst>
            </p:cNvPr>
            <p:cNvCxnSpPr/>
            <p:nvPr/>
          </p:nvCxnSpPr>
          <p:spPr>
            <a:xfrm>
              <a:off x="7635875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7DBEC723-6B30-4546-A655-456E05F6E411}"/>
                </a:ext>
              </a:extLst>
            </p:cNvPr>
            <p:cNvCxnSpPr/>
            <p:nvPr/>
          </p:nvCxnSpPr>
          <p:spPr>
            <a:xfrm>
              <a:off x="7788670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E980484F-F601-42B4-A47B-67F4BB47A1B4}"/>
                </a:ext>
              </a:extLst>
            </p:cNvPr>
            <p:cNvCxnSpPr/>
            <p:nvPr/>
          </p:nvCxnSpPr>
          <p:spPr>
            <a:xfrm>
              <a:off x="7940223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32039B73-7EA7-4E70-8470-E864B3535DB9}"/>
                </a:ext>
              </a:extLst>
            </p:cNvPr>
            <p:cNvCxnSpPr/>
            <p:nvPr/>
          </p:nvCxnSpPr>
          <p:spPr>
            <a:xfrm>
              <a:off x="8093019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5AFB85D3-3C2D-419A-955F-3F49654DAB5A}"/>
                </a:ext>
              </a:extLst>
            </p:cNvPr>
            <p:cNvCxnSpPr/>
            <p:nvPr/>
          </p:nvCxnSpPr>
          <p:spPr>
            <a:xfrm>
              <a:off x="8245814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257A8F59-3217-410E-843F-B49076722379}"/>
                </a:ext>
              </a:extLst>
            </p:cNvPr>
            <p:cNvCxnSpPr/>
            <p:nvPr/>
          </p:nvCxnSpPr>
          <p:spPr>
            <a:xfrm>
              <a:off x="8397367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6A2A5BFE-4972-4980-9D03-814B8286A8FE}"/>
                </a:ext>
              </a:extLst>
            </p:cNvPr>
            <p:cNvCxnSpPr/>
            <p:nvPr/>
          </p:nvCxnSpPr>
          <p:spPr>
            <a:xfrm>
              <a:off x="8550162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5C9C3BAD-C38C-46C3-9BCD-8CAD6C66C90C}"/>
                </a:ext>
              </a:extLst>
            </p:cNvPr>
            <p:cNvCxnSpPr/>
            <p:nvPr/>
          </p:nvCxnSpPr>
          <p:spPr>
            <a:xfrm>
              <a:off x="8702957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63E0A5B7-2477-48F7-A74A-2D7C5D66DE63}"/>
                </a:ext>
              </a:extLst>
            </p:cNvPr>
            <p:cNvCxnSpPr/>
            <p:nvPr/>
          </p:nvCxnSpPr>
          <p:spPr>
            <a:xfrm>
              <a:off x="8854510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1970902E-8036-4FB8-B689-EF274B60515A}"/>
                </a:ext>
              </a:extLst>
            </p:cNvPr>
            <p:cNvCxnSpPr/>
            <p:nvPr/>
          </p:nvCxnSpPr>
          <p:spPr>
            <a:xfrm>
              <a:off x="9007306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F47D4DB6-04ED-4BDA-8EBC-3B1FE764C29D}"/>
                </a:ext>
              </a:extLst>
            </p:cNvPr>
            <p:cNvCxnSpPr/>
            <p:nvPr/>
          </p:nvCxnSpPr>
          <p:spPr>
            <a:xfrm>
              <a:off x="9160101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BBC6961F-FC90-4020-84BD-92569DB6DFF9}"/>
                </a:ext>
              </a:extLst>
            </p:cNvPr>
            <p:cNvCxnSpPr/>
            <p:nvPr/>
          </p:nvCxnSpPr>
          <p:spPr>
            <a:xfrm>
              <a:off x="9312897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C900EC39-AA92-40A2-91A4-67E1D02E3B9E}"/>
                </a:ext>
              </a:extLst>
            </p:cNvPr>
            <p:cNvCxnSpPr/>
            <p:nvPr/>
          </p:nvCxnSpPr>
          <p:spPr>
            <a:xfrm>
              <a:off x="9464450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438AC8A9-F90E-4B09-A5E7-55490EBA8025}"/>
                </a:ext>
              </a:extLst>
            </p:cNvPr>
            <p:cNvCxnSpPr/>
            <p:nvPr/>
          </p:nvCxnSpPr>
          <p:spPr>
            <a:xfrm>
              <a:off x="9617244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76CDF986-9524-42FE-B0D0-EE79A65255F1}"/>
                </a:ext>
              </a:extLst>
            </p:cNvPr>
            <p:cNvCxnSpPr/>
            <p:nvPr/>
          </p:nvCxnSpPr>
          <p:spPr>
            <a:xfrm>
              <a:off x="9770040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72536860-8CB5-4C4F-AE28-ACA3C9A73813}"/>
                </a:ext>
              </a:extLst>
            </p:cNvPr>
            <p:cNvCxnSpPr/>
            <p:nvPr/>
          </p:nvCxnSpPr>
          <p:spPr>
            <a:xfrm>
              <a:off x="9921593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22E18F07-F920-4522-B5AA-297D36C51765}"/>
                </a:ext>
              </a:extLst>
            </p:cNvPr>
            <p:cNvCxnSpPr/>
            <p:nvPr/>
          </p:nvCxnSpPr>
          <p:spPr>
            <a:xfrm>
              <a:off x="10074388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5E386CDF-8FCA-4B43-8E68-4BE3E52AC0CF}"/>
                </a:ext>
              </a:extLst>
            </p:cNvPr>
            <p:cNvCxnSpPr/>
            <p:nvPr/>
          </p:nvCxnSpPr>
          <p:spPr>
            <a:xfrm>
              <a:off x="10227184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9BFE4BF6-6BCE-46AC-BA15-C12C24063E46}"/>
                </a:ext>
              </a:extLst>
            </p:cNvPr>
            <p:cNvCxnSpPr/>
            <p:nvPr/>
          </p:nvCxnSpPr>
          <p:spPr>
            <a:xfrm>
              <a:off x="10378737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D6FB4D4F-5F7F-4D8A-887C-7B704B3EB089}"/>
                </a:ext>
              </a:extLst>
            </p:cNvPr>
            <p:cNvCxnSpPr/>
            <p:nvPr/>
          </p:nvCxnSpPr>
          <p:spPr>
            <a:xfrm>
              <a:off x="10531531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4B23E6D4-8275-4447-A98E-2101E3D61479}"/>
                </a:ext>
              </a:extLst>
            </p:cNvPr>
            <p:cNvCxnSpPr/>
            <p:nvPr/>
          </p:nvCxnSpPr>
          <p:spPr>
            <a:xfrm>
              <a:off x="10684327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F7BD55B1-89EA-4825-B118-CFF04D43BCF8}"/>
                </a:ext>
              </a:extLst>
            </p:cNvPr>
            <p:cNvCxnSpPr/>
            <p:nvPr/>
          </p:nvCxnSpPr>
          <p:spPr>
            <a:xfrm>
              <a:off x="10835880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2B457CEF-313E-4068-8A07-2DCD60012E14}"/>
                </a:ext>
              </a:extLst>
            </p:cNvPr>
            <p:cNvCxnSpPr/>
            <p:nvPr/>
          </p:nvCxnSpPr>
          <p:spPr>
            <a:xfrm>
              <a:off x="10988675" y="2994025"/>
              <a:ext cx="0" cy="29051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0DA0F2B0-A02F-4878-A946-8FD34DA50DFF}"/>
                </a:ext>
              </a:extLst>
            </p:cNvPr>
            <p:cNvCxnSpPr/>
            <p:nvPr/>
          </p:nvCxnSpPr>
          <p:spPr>
            <a:xfrm>
              <a:off x="4283075" y="3284538"/>
              <a:ext cx="6705600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06">
            <a:extLst>
              <a:ext uri="{FF2B5EF4-FFF2-40B4-BE49-F238E27FC236}">
                <a16:creationId xmlns:a16="http://schemas.microsoft.com/office/drawing/2014/main" id="{77B97C04-F4C8-468E-97BF-C0C62B80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614" y="712215"/>
            <a:ext cx="13131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长度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？</a:t>
            </a:r>
          </a:p>
        </p:txBody>
      </p: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1E4D365E-5F7A-4023-B86F-8413E5C518AC}"/>
              </a:ext>
            </a:extLst>
          </p:cNvPr>
          <p:cNvGrpSpPr>
            <a:grpSpLocks/>
          </p:cNvGrpSpPr>
          <p:nvPr/>
        </p:nvGrpSpPr>
        <p:grpSpPr bwMode="auto">
          <a:xfrm>
            <a:off x="1648537" y="2404491"/>
            <a:ext cx="8639179" cy="737531"/>
            <a:chOff x="431004" y="1909764"/>
            <a:chExt cx="8638259" cy="737530"/>
          </a:xfrm>
        </p:grpSpPr>
        <p:sp>
          <p:nvSpPr>
            <p:cNvPr id="179" name="左大括号 178">
              <a:extLst>
                <a:ext uri="{FF2B5EF4-FFF2-40B4-BE49-F238E27FC236}">
                  <a16:creationId xmlns:a16="http://schemas.microsoft.com/office/drawing/2014/main" id="{32AC0BDB-805C-43F6-BDE9-1F35389AD069}"/>
                </a:ext>
              </a:extLst>
            </p:cNvPr>
            <p:cNvSpPr/>
            <p:nvPr/>
          </p:nvSpPr>
          <p:spPr>
            <a:xfrm rot="16200000">
              <a:off x="4207234" y="-1866466"/>
              <a:ext cx="582612" cy="8135071"/>
            </a:xfrm>
            <a:prstGeom prst="leftBrace">
              <a:avLst>
                <a:gd name="adj1" fmla="val 51930"/>
                <a:gd name="adj2" fmla="val 5000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0" name="TextBox 107">
              <a:extLst>
                <a:ext uri="{FF2B5EF4-FFF2-40B4-BE49-F238E27FC236}">
                  <a16:creationId xmlns:a16="http://schemas.microsoft.com/office/drawing/2014/main" id="{CF3E7B5A-EE2E-43B2-9185-188E51F6D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2359" y="2247184"/>
              <a:ext cx="3056904" cy="4001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chemeClr val="bg1"/>
                  </a:solidFill>
                </a:rPr>
                <a:t>能数出几个“</a:t>
              </a:r>
              <a:r>
                <a:rPr lang="zh-CN" altLang="en-US" sz="2000" b="1" dirty="0">
                  <a:solidFill>
                    <a:srgbClr val="00CC00"/>
                  </a:solidFill>
                  <a:latin typeface="黑体" pitchFamily="49" charset="-122"/>
                  <a:ea typeface="黑体" pitchFamily="49" charset="-122"/>
                </a:rPr>
                <a:t>绿色区段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”？</a:t>
              </a:r>
            </a:p>
          </p:txBody>
        </p:sp>
      </p:grpSp>
      <p:graphicFrame>
        <p:nvGraphicFramePr>
          <p:cNvPr id="181" name="对象 180">
            <a:extLst>
              <a:ext uri="{FF2B5EF4-FFF2-40B4-BE49-F238E27FC236}">
                <a16:creationId xmlns:a16="http://schemas.microsoft.com/office/drawing/2014/main" id="{C65402A4-7B04-4DB7-9CC2-A19F3249AD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915759"/>
              </p:ext>
            </p:extLst>
          </p:nvPr>
        </p:nvGraphicFramePr>
        <p:xfrm>
          <a:off x="6068699" y="1334898"/>
          <a:ext cx="3273207" cy="564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30" name="Equation" r:id="rId3" imgW="1320480" imgH="228600" progId="Equation.DSMT4">
                  <p:embed/>
                </p:oleObj>
              </mc:Choice>
              <mc:Fallback>
                <p:oleObj name="Equation" r:id="rId3" imgW="1320480" imgH="228600" progId="Equation.DSMT4">
                  <p:embed/>
                  <p:pic>
                    <p:nvPicPr>
                      <p:cNvPr id="179" name="对象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8699" y="1334898"/>
                        <a:ext cx="3273207" cy="56491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" name="Text Box 28">
            <a:extLst>
              <a:ext uri="{FF2B5EF4-FFF2-40B4-BE49-F238E27FC236}">
                <a16:creationId xmlns:a16="http://schemas.microsoft.com/office/drawing/2014/main" id="{A85D66A6-E406-4C96-ABE0-71BF51051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039" y="3755205"/>
            <a:ext cx="4122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FF0000"/>
                </a:solidFill>
                <a:sym typeface="Wingdings" pitchFamily="2" charset="2"/>
              </a:rPr>
              <a:t></a:t>
            </a:r>
          </a:p>
        </p:txBody>
      </p:sp>
      <p:sp>
        <p:nvSpPr>
          <p:cNvPr id="183" name="Text Box 28">
            <a:extLst>
              <a:ext uri="{FF2B5EF4-FFF2-40B4-BE49-F238E27FC236}">
                <a16:creationId xmlns:a16="http://schemas.microsoft.com/office/drawing/2014/main" id="{D8605F86-924C-4E41-8A62-5E069A5F7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039" y="4328602"/>
            <a:ext cx="463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华文仿宋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0000FF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184" name="Text Box 59">
            <a:extLst>
              <a:ext uri="{FF2B5EF4-FFF2-40B4-BE49-F238E27FC236}">
                <a16:creationId xmlns:a16="http://schemas.microsoft.com/office/drawing/2014/main" id="{3109F685-0DF3-4E7C-843A-534292580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496" y="3410409"/>
            <a:ext cx="29546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没有产生电子离子对</a:t>
            </a:r>
          </a:p>
        </p:txBody>
      </p:sp>
      <p:graphicFrame>
        <p:nvGraphicFramePr>
          <p:cNvPr id="185" name="对象 184">
            <a:extLst>
              <a:ext uri="{FF2B5EF4-FFF2-40B4-BE49-F238E27FC236}">
                <a16:creationId xmlns:a16="http://schemas.microsoft.com/office/drawing/2014/main" id="{F96653F1-1BBC-473C-A91F-6452C7DE32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461540"/>
              </p:ext>
            </p:extLst>
          </p:nvPr>
        </p:nvGraphicFramePr>
        <p:xfrm>
          <a:off x="1028968" y="4503815"/>
          <a:ext cx="2220782" cy="893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31" name="Equation" r:id="rId5" imgW="1041120" imgH="419040" progId="Equation.DSMT4">
                  <p:embed/>
                </p:oleObj>
              </mc:Choice>
              <mc:Fallback>
                <p:oleObj name="Equation" r:id="rId5" imgW="1041120" imgH="419040" progId="Equation.DSMT4">
                  <p:embed/>
                  <p:pic>
                    <p:nvPicPr>
                      <p:cNvPr id="183" name="对象 1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8968" y="4503815"/>
                        <a:ext cx="2220782" cy="893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AD07E4B2-00F5-48C8-8916-DD566ABB027D}"/>
              </a:ext>
            </a:extLst>
          </p:cNvPr>
          <p:cNvGrpSpPr/>
          <p:nvPr/>
        </p:nvGrpSpPr>
        <p:grpSpPr>
          <a:xfrm>
            <a:off x="636033" y="3450084"/>
            <a:ext cx="2898908" cy="799739"/>
            <a:chOff x="-642621" y="3580454"/>
            <a:chExt cx="2898908" cy="799739"/>
          </a:xfrm>
        </p:grpSpPr>
        <p:graphicFrame>
          <p:nvGraphicFramePr>
            <p:cNvPr id="187" name="对象 186">
              <a:extLst>
                <a:ext uri="{FF2B5EF4-FFF2-40B4-BE49-F238E27FC236}">
                  <a16:creationId xmlns:a16="http://schemas.microsoft.com/office/drawing/2014/main" id="{313BE00A-0D70-4C3C-A976-F5EC4F4E7B3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344844"/>
                </p:ext>
              </p:extLst>
            </p:nvPr>
          </p:nvGraphicFramePr>
          <p:xfrm>
            <a:off x="-642621" y="3580454"/>
            <a:ext cx="2615554" cy="7997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32" name="Equation" r:id="rId7" imgW="1371600" imgH="419040" progId="Equation.DSMT4">
                    <p:embed/>
                  </p:oleObj>
                </mc:Choice>
                <mc:Fallback>
                  <p:oleObj name="Equation" r:id="rId7" imgW="1371600" imgH="419040" progId="Equation.DSMT4">
                    <p:embed/>
                    <p:pic>
                      <p:nvPicPr>
                        <p:cNvPr id="185" name="对象 18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-642621" y="3580454"/>
                          <a:ext cx="2615554" cy="7997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8" name="左大括号 187">
              <a:extLst>
                <a:ext uri="{FF2B5EF4-FFF2-40B4-BE49-F238E27FC236}">
                  <a16:creationId xmlns:a16="http://schemas.microsoft.com/office/drawing/2014/main" id="{9C610B00-79AD-4C47-AC52-40ECE87E98FE}"/>
                </a:ext>
              </a:extLst>
            </p:cNvPr>
            <p:cNvSpPr/>
            <p:nvPr/>
          </p:nvSpPr>
          <p:spPr>
            <a:xfrm>
              <a:off x="2001738" y="3681639"/>
              <a:ext cx="254549" cy="659657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9823A5BF-3361-43E8-B689-F159BE0185FF}"/>
              </a:ext>
            </a:extLst>
          </p:cNvPr>
          <p:cNvGrpSpPr/>
          <p:nvPr/>
        </p:nvGrpSpPr>
        <p:grpSpPr>
          <a:xfrm>
            <a:off x="4522936" y="892833"/>
            <a:ext cx="6613872" cy="5555542"/>
            <a:chOff x="4954736" y="1197633"/>
            <a:chExt cx="6613872" cy="5555542"/>
          </a:xfrm>
        </p:grpSpPr>
        <p:sp>
          <p:nvSpPr>
            <p:cNvPr id="190" name="Text Box 33">
              <a:extLst>
                <a:ext uri="{FF2B5EF4-FFF2-40B4-BE49-F238E27FC236}">
                  <a16:creationId xmlns:a16="http://schemas.microsoft.com/office/drawing/2014/main" id="{9EE8A48C-C44D-4511-B640-B3B56F4C3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4736" y="6290782"/>
              <a:ext cx="4494214" cy="462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剩余的能量，回去重新参与电离</a:t>
              </a:r>
            </a:p>
          </p:txBody>
        </p:sp>
        <p:sp>
          <p:nvSpPr>
            <p:cNvPr id="191" name="任意多边形 5">
              <a:extLst>
                <a:ext uri="{FF2B5EF4-FFF2-40B4-BE49-F238E27FC236}">
                  <a16:creationId xmlns:a16="http://schemas.microsoft.com/office/drawing/2014/main" id="{880261EE-2E3F-4126-B9E8-E49EE0C1BE63}"/>
                </a:ext>
              </a:extLst>
            </p:cNvPr>
            <p:cNvSpPr/>
            <p:nvPr/>
          </p:nvSpPr>
          <p:spPr>
            <a:xfrm>
              <a:off x="5739714" y="1197633"/>
              <a:ext cx="5828894" cy="5144164"/>
            </a:xfrm>
            <a:custGeom>
              <a:avLst/>
              <a:gdLst>
                <a:gd name="connsiteX0" fmla="*/ 0 w 5652416"/>
                <a:gd name="connsiteY0" fmla="*/ 5517320 h 5909339"/>
                <a:gd name="connsiteX1" fmla="*/ 4256902 w 5652416"/>
                <a:gd name="connsiteY1" fmla="*/ 5437001 h 5909339"/>
                <a:gd name="connsiteX2" fmla="*/ 5647037 w 5652416"/>
                <a:gd name="connsiteY2" fmla="*/ 809396 h 5909339"/>
                <a:gd name="connsiteX3" fmla="*/ 4646140 w 5652416"/>
                <a:gd name="connsiteY3" fmla="*/ 30920 h 590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2416" h="5909339">
                  <a:moveTo>
                    <a:pt x="0" y="5517320"/>
                  </a:moveTo>
                  <a:cubicBezTo>
                    <a:pt x="1657864" y="5869487"/>
                    <a:pt x="3315729" y="6221655"/>
                    <a:pt x="4256902" y="5437001"/>
                  </a:cubicBezTo>
                  <a:cubicBezTo>
                    <a:pt x="5198075" y="4652347"/>
                    <a:pt x="5582164" y="1710410"/>
                    <a:pt x="5647037" y="809396"/>
                  </a:cubicBezTo>
                  <a:cubicBezTo>
                    <a:pt x="5711910" y="-91618"/>
                    <a:pt x="5179025" y="-30349"/>
                    <a:pt x="4646140" y="30920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6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7" grpId="0"/>
      <p:bldP spid="108" grpId="0"/>
      <p:bldP spid="109" grpId="0"/>
      <p:bldP spid="127" grpId="0"/>
      <p:bldP spid="128" grpId="0"/>
      <p:bldP spid="129" grpId="0"/>
      <p:bldP spid="182" grpId="0"/>
      <p:bldP spid="183" grpId="0"/>
      <p:bldP spid="1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8B461C-7934-48C1-BA2E-1956918EB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847700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第七章 辐射测量过程中的统计学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EFFAA0-ABFC-45D7-9CA5-4B906AC005D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3881C78-2291-45B0-8D3E-52CB910753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47699" y="1"/>
            <a:ext cx="3387637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7.3</a:t>
            </a:r>
            <a:r>
              <a:rPr lang="zh-CN" altLang="en-US" dirty="0"/>
              <a:t>电离过程的涨落与法诺（</a:t>
            </a:r>
            <a:r>
              <a:rPr lang="en-US" altLang="zh-CN" dirty="0"/>
              <a:t>Fano</a:t>
            </a:r>
            <a:r>
              <a:rPr lang="zh-CN" altLang="en-US" dirty="0"/>
              <a:t>）分布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CA9110-3EF2-4FA5-A62E-168116D8CFB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3879" y="1"/>
            <a:ext cx="3387637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电离过程</a:t>
            </a:r>
            <a:r>
              <a:rPr lang="en-US" altLang="zh-CN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连续变量的离散化</a:t>
            </a:r>
          </a:p>
        </p:txBody>
      </p:sp>
      <p:graphicFrame>
        <p:nvGraphicFramePr>
          <p:cNvPr id="192" name="Object 4">
            <a:extLst>
              <a:ext uri="{FF2B5EF4-FFF2-40B4-BE49-F238E27FC236}">
                <a16:creationId xmlns:a16="http://schemas.microsoft.com/office/drawing/2014/main" id="{29CB7E53-F632-4AE3-A76A-7217BF131E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279052"/>
              </p:ext>
            </p:extLst>
          </p:nvPr>
        </p:nvGraphicFramePr>
        <p:xfrm>
          <a:off x="3848943" y="3951300"/>
          <a:ext cx="1780010" cy="2431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64" name="Equation" r:id="rId3" imgW="698400" imgH="952200" progId="Equation.DSMT4">
                  <p:embed/>
                </p:oleObj>
              </mc:Choice>
              <mc:Fallback>
                <p:oleObj name="Equation" r:id="rId3" imgW="698400" imgH="952200" progId="Equation.DSMT4">
                  <p:embed/>
                  <p:pic>
                    <p:nvPicPr>
                      <p:cNvPr id="1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943" y="3951300"/>
                        <a:ext cx="1780010" cy="2431142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" name="Text Box 7">
            <a:extLst>
              <a:ext uri="{FF2B5EF4-FFF2-40B4-BE49-F238E27FC236}">
                <a16:creationId xmlns:a16="http://schemas.microsoft.com/office/drawing/2014/main" id="{CEA35DEA-29A9-4AFC-9FCD-72D5C049D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531" y="4151622"/>
            <a:ext cx="6389257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这种电离过程涨落的分布被称为：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法诺分布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法诺因子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的范围：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1/3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1/2(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气体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0.1~0.15(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半导体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" name="Rectangle 9">
            <a:extLst>
              <a:ext uri="{FF2B5EF4-FFF2-40B4-BE49-F238E27FC236}">
                <a16:creationId xmlns:a16="http://schemas.microsoft.com/office/drawing/2014/main" id="{EE78ED09-E8C3-4454-8200-3A3B3F07B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043" y="694284"/>
            <a:ext cx="2125112" cy="830997"/>
          </a:xfrm>
          <a:prstGeom prst="rect">
            <a:avLst/>
          </a:prstGeom>
          <a:noFill/>
          <a:ln w="38100" cmpd="dbl" algn="ctr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总的碰撞次数是不确定的</a:t>
            </a:r>
          </a:p>
        </p:txBody>
      </p:sp>
      <p:sp>
        <p:nvSpPr>
          <p:cNvPr id="195" name="Rectangle 12">
            <a:extLst>
              <a:ext uri="{FF2B5EF4-FFF2-40B4-BE49-F238E27FC236}">
                <a16:creationId xmlns:a16="http://schemas.microsoft.com/office/drawing/2014/main" id="{4C48CD2E-D9F4-4DEF-8F88-C2C1B1075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179" y="692696"/>
            <a:ext cx="1728789" cy="830997"/>
          </a:xfrm>
          <a:prstGeom prst="rect">
            <a:avLst/>
          </a:prstGeom>
          <a:noFill/>
          <a:ln w="38100" cmpd="dbl" algn="ctr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碰撞过程是不独立的</a:t>
            </a:r>
          </a:p>
        </p:txBody>
      </p:sp>
      <p:grpSp>
        <p:nvGrpSpPr>
          <p:cNvPr id="196" name="Group 17">
            <a:extLst>
              <a:ext uri="{FF2B5EF4-FFF2-40B4-BE49-F238E27FC236}">
                <a16:creationId xmlns:a16="http://schemas.microsoft.com/office/drawing/2014/main" id="{275C8C94-6B0E-4354-BD61-09EDA5B083EB}"/>
              </a:ext>
            </a:extLst>
          </p:cNvPr>
          <p:cNvGrpSpPr>
            <a:grpSpLocks/>
          </p:cNvGrpSpPr>
          <p:nvPr/>
        </p:nvGrpSpPr>
        <p:grpSpPr bwMode="auto">
          <a:xfrm>
            <a:off x="1991991" y="1457872"/>
            <a:ext cx="8496300" cy="1598614"/>
            <a:chOff x="476" y="1280"/>
            <a:chExt cx="5352" cy="1007"/>
          </a:xfrm>
        </p:grpSpPr>
        <p:sp>
          <p:nvSpPr>
            <p:cNvPr id="197" name="Text Box 18">
              <a:extLst>
                <a:ext uri="{FF2B5EF4-FFF2-40B4-BE49-F238E27FC236}">
                  <a16:creationId xmlns:a16="http://schemas.microsoft.com/office/drawing/2014/main" id="{89173392-0576-4A26-AE89-AFC5536D10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1977"/>
              <a:ext cx="5352" cy="310"/>
            </a:xfrm>
            <a:prstGeom prst="rect">
              <a:avLst/>
            </a:prstGeom>
            <a:solidFill>
              <a:srgbClr val="FFFF00"/>
            </a:solidFill>
            <a:ln w="31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碰撞产生的总离子对数目并</a:t>
              </a:r>
              <a:r>
                <a:rPr lang="zh-CN" altLang="en-US" sz="26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不能</a:t>
              </a:r>
              <a:r>
                <a:rPr lang="zh-CN" altLang="en-US" sz="2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简单地</a:t>
              </a:r>
              <a:r>
                <a:rPr lang="zh-CN" altLang="en-US" sz="26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用泊松分布</a:t>
              </a:r>
              <a:r>
                <a:rPr lang="zh-CN" altLang="en-US" sz="2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来表达</a:t>
              </a:r>
            </a:p>
          </p:txBody>
        </p:sp>
        <p:cxnSp>
          <p:nvCxnSpPr>
            <p:cNvPr id="198" name="AutoShape 19">
              <a:extLst>
                <a:ext uri="{FF2B5EF4-FFF2-40B4-BE49-F238E27FC236}">
                  <a16:creationId xmlns:a16="http://schemas.microsoft.com/office/drawing/2014/main" id="{EB9596AB-AF4A-40F2-A87B-7FD8F3BC7373}"/>
                </a:ext>
              </a:extLst>
            </p:cNvPr>
            <p:cNvCxnSpPr>
              <a:cxnSpLocks noChangeShapeType="1"/>
              <a:stCxn id="194" idx="2"/>
              <a:endCxn id="197" idx="0"/>
            </p:cNvCxnSpPr>
            <p:nvPr/>
          </p:nvCxnSpPr>
          <p:spPr bwMode="auto">
            <a:xfrm rot="16200000" flipH="1">
              <a:off x="1809" y="634"/>
              <a:ext cx="655" cy="2031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99" name="AutoShape 20">
              <a:extLst>
                <a:ext uri="{FF2B5EF4-FFF2-40B4-BE49-F238E27FC236}">
                  <a16:creationId xmlns:a16="http://schemas.microsoft.com/office/drawing/2014/main" id="{8A115AE6-2D62-401D-B157-6628AC44B059}"/>
                </a:ext>
              </a:extLst>
            </p:cNvPr>
            <p:cNvCxnSpPr>
              <a:cxnSpLocks noChangeShapeType="1"/>
              <a:stCxn id="195" idx="2"/>
              <a:endCxn id="197" idx="0"/>
            </p:cNvCxnSpPr>
            <p:nvPr/>
          </p:nvCxnSpPr>
          <p:spPr bwMode="auto">
            <a:xfrm rot="16200000" flipH="1">
              <a:off x="2439" y="1264"/>
              <a:ext cx="656" cy="771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0" name="AutoShape 21">
              <a:extLst>
                <a:ext uri="{FF2B5EF4-FFF2-40B4-BE49-F238E27FC236}">
                  <a16:creationId xmlns:a16="http://schemas.microsoft.com/office/drawing/2014/main" id="{07B40FC5-99B6-4396-82C6-7D69E05C4A9C}"/>
                </a:ext>
              </a:extLst>
            </p:cNvPr>
            <p:cNvCxnSpPr>
              <a:cxnSpLocks noChangeShapeType="1"/>
              <a:stCxn id="207" idx="1"/>
              <a:endCxn id="197" idx="0"/>
            </p:cNvCxnSpPr>
            <p:nvPr/>
          </p:nvCxnSpPr>
          <p:spPr bwMode="auto">
            <a:xfrm rot="10800000" flipV="1">
              <a:off x="3152" y="1280"/>
              <a:ext cx="365" cy="697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201" name="Group 22">
            <a:extLst>
              <a:ext uri="{FF2B5EF4-FFF2-40B4-BE49-F238E27FC236}">
                <a16:creationId xmlns:a16="http://schemas.microsoft.com/office/drawing/2014/main" id="{F4D97FE9-1DE3-4A24-A6AE-FB00F5BD4D13}"/>
              </a:ext>
            </a:extLst>
          </p:cNvPr>
          <p:cNvGrpSpPr>
            <a:grpSpLocks/>
          </p:cNvGrpSpPr>
          <p:nvPr/>
        </p:nvGrpSpPr>
        <p:grpSpPr bwMode="auto">
          <a:xfrm>
            <a:off x="357702" y="3119772"/>
            <a:ext cx="8928101" cy="850900"/>
            <a:chOff x="0" y="2312"/>
            <a:chExt cx="5624" cy="536"/>
          </a:xfrm>
        </p:grpSpPr>
        <p:sp>
          <p:nvSpPr>
            <p:cNvPr id="202" name="Text Box 23">
              <a:extLst>
                <a:ext uri="{FF2B5EF4-FFF2-40B4-BE49-F238E27FC236}">
                  <a16:creationId xmlns:a16="http://schemas.microsoft.com/office/drawing/2014/main" id="{F6E25C8C-14B2-4EBF-A71F-8BFAB66FE5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342"/>
              <a:ext cx="256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引入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法诺因子</a:t>
              </a:r>
              <a:r>
                <a:rPr lang="en-US" altLang="zh-CN" sz="2800" dirty="0">
                  <a:solidFill>
                    <a:srgbClr val="0000FF"/>
                  </a:solidFill>
                  <a:latin typeface="Times New Roman" pitchFamily="18" charset="0"/>
                </a:rPr>
                <a:t>(</a:t>
              </a:r>
              <a:r>
                <a:rPr lang="en-US" altLang="zh-CN" sz="2800" dirty="0" err="1">
                  <a:solidFill>
                    <a:srgbClr val="0000FF"/>
                  </a:solidFill>
                  <a:latin typeface="Times New Roman" pitchFamily="18" charset="0"/>
                </a:rPr>
                <a:t>Fano</a:t>
              </a:r>
              <a:r>
                <a:rPr lang="en-US" altLang="zh-CN" sz="2800" dirty="0">
                  <a:solidFill>
                    <a:srgbClr val="0000FF"/>
                  </a:solidFill>
                  <a:latin typeface="Times New Roman" pitchFamily="18" charset="0"/>
                </a:rPr>
                <a:t> factor)</a:t>
              </a:r>
            </a:p>
          </p:txBody>
        </p:sp>
        <p:graphicFrame>
          <p:nvGraphicFramePr>
            <p:cNvPr id="203" name="Object 24">
              <a:extLst>
                <a:ext uri="{FF2B5EF4-FFF2-40B4-BE49-F238E27FC236}">
                  <a16:creationId xmlns:a16="http://schemas.microsoft.com/office/drawing/2014/main" id="{C9606A1B-ED55-4C25-A168-4774849CB2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9" y="2312"/>
            <a:ext cx="2535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265" name="Equation" r:id="rId5" imgW="2044440" imgH="431640" progId="Equation.DSMT4">
                    <p:embed/>
                  </p:oleObj>
                </mc:Choice>
                <mc:Fallback>
                  <p:oleObj name="Equation" r:id="rId5" imgW="2044440" imgH="431640" progId="Equation.DSMT4">
                    <p:embed/>
                    <p:pic>
                      <p:nvPicPr>
                        <p:cNvPr id="197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9" y="2312"/>
                          <a:ext cx="2535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" name="AutoShape 25">
              <a:extLst>
                <a:ext uri="{FF2B5EF4-FFF2-40B4-BE49-F238E27FC236}">
                  <a16:creationId xmlns:a16="http://schemas.microsoft.com/office/drawing/2014/main" id="{793632A2-7D69-4E9A-9EC5-8874E9345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9" y="2338"/>
              <a:ext cx="338" cy="462"/>
            </a:xfrm>
            <a:prstGeom prst="downArrow">
              <a:avLst>
                <a:gd name="adj1" fmla="val 50000"/>
                <a:gd name="adj2" fmla="val 75276"/>
              </a:avLst>
            </a:prstGeom>
            <a:solidFill>
              <a:srgbClr val="66FF33"/>
            </a:solidFill>
            <a:ln w="9525" algn="ctr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05" name="Group 27">
            <a:extLst>
              <a:ext uri="{FF2B5EF4-FFF2-40B4-BE49-F238E27FC236}">
                <a16:creationId xmlns:a16="http://schemas.microsoft.com/office/drawing/2014/main" id="{97C3D4FB-9AE2-4937-A41C-25387AC47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426925"/>
              </p:ext>
            </p:extLst>
          </p:nvPr>
        </p:nvGraphicFramePr>
        <p:xfrm>
          <a:off x="0" y="5994462"/>
          <a:ext cx="4171654" cy="670636"/>
        </p:xfrm>
        <a:graphic>
          <a:graphicData uri="http://schemas.openxmlformats.org/drawingml/2006/table">
            <a:tbl>
              <a:tblPr/>
              <a:tblGrid>
                <a:gridCol w="786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5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Born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39" marB="4573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  <a:hlinkClick r:id="rId7"/>
                        </a:rPr>
                        <a:t>July 28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,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  <a:hlinkClick r:id="rId8"/>
                        </a:rPr>
                        <a:t>1912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,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  <a:hlinkClick r:id="rId9"/>
                        </a:rPr>
                        <a:t>Turin, Italy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39" marB="4573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Died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39" marB="4573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  <a:hlinkClick r:id="rId10"/>
                        </a:rPr>
                        <a:t>February 13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,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  <a:hlinkClick r:id="rId11"/>
                        </a:rPr>
                        <a:t>2001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,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  <a:hlinkClick r:id="rId12"/>
                        </a:rPr>
                        <a:t>Chicago, Illinois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39" marB="4573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06" name="Group 38">
            <a:extLst>
              <a:ext uri="{FF2B5EF4-FFF2-40B4-BE49-F238E27FC236}">
                <a16:creationId xmlns:a16="http://schemas.microsoft.com/office/drawing/2014/main" id="{1292AE2B-5174-4C86-A87C-5BB770B089AA}"/>
              </a:ext>
            </a:extLst>
          </p:cNvPr>
          <p:cNvGrpSpPr>
            <a:grpSpLocks/>
          </p:cNvGrpSpPr>
          <p:nvPr/>
        </p:nvGrpSpPr>
        <p:grpSpPr bwMode="auto">
          <a:xfrm>
            <a:off x="5807769" y="365670"/>
            <a:ext cx="6121398" cy="2185992"/>
            <a:chOff x="2517" y="592"/>
            <a:chExt cx="3856" cy="1377"/>
          </a:xfrm>
        </p:grpSpPr>
        <p:sp>
          <p:nvSpPr>
            <p:cNvPr id="207" name="Text Box 15">
              <a:extLst>
                <a:ext uri="{FF2B5EF4-FFF2-40B4-BE49-F238E27FC236}">
                  <a16:creationId xmlns:a16="http://schemas.microsoft.com/office/drawing/2014/main" id="{45C25F99-883B-4460-ABB5-B5F875486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4" y="592"/>
              <a:ext cx="3219" cy="1377"/>
            </a:xfrm>
            <a:prstGeom prst="rect">
              <a:avLst/>
            </a:prstGeom>
            <a:noFill/>
            <a:ln w="38100" cmpd="dbl" algn="ctr">
              <a:solidFill>
                <a:schemeClr val="accent3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1pPr>
              <a:lvl2pPr marL="800100" indent="-3429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华文仿宋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每次碰撞的后果也不一样</a:t>
              </a:r>
            </a:p>
            <a:p>
              <a:pPr eaLnBrk="1" hangingPunct="1">
                <a:spcBef>
                  <a:spcPct val="50000"/>
                </a:spcBef>
                <a:buFontTx/>
                <a:buAutoNum type="circleNumDbPlain"/>
              </a:pP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仅仅激发，没有电离。</a:t>
              </a:r>
            </a:p>
            <a:p>
              <a:pPr eaLnBrk="1" hangingPunct="1">
                <a:spcBef>
                  <a:spcPct val="50000"/>
                </a:spcBef>
                <a:buFontTx/>
                <a:buAutoNum type="circleNumDbPlain"/>
              </a:pP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电离，离子对的动能是不同的。</a:t>
              </a:r>
            </a:p>
            <a:p>
              <a:pPr eaLnBrk="1" hangingPunct="1">
                <a:spcBef>
                  <a:spcPct val="50000"/>
                </a:spcBef>
                <a:buFontTx/>
                <a:buAutoNum type="circleNumDbPlain"/>
              </a:pP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电离出的电子可以再次发生电离</a:t>
              </a:r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208" name="AutoShape 37">
              <a:extLst>
                <a:ext uri="{FF2B5EF4-FFF2-40B4-BE49-F238E27FC236}">
                  <a16:creationId xmlns:a16="http://schemas.microsoft.com/office/drawing/2014/main" id="{BFFBC818-0236-4B3A-95DF-50D942332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836"/>
              <a:ext cx="363" cy="37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30 w 21600"/>
                <a:gd name="T13" fmla="*/ 5341 h 21600"/>
                <a:gd name="T14" fmla="*/ 18936 w 21600"/>
                <a:gd name="T15" fmla="*/ 162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92D050"/>
            </a:solidFill>
            <a:ln w="31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2E36AC35-F89E-4048-B0DA-DE51A5420B74}"/>
              </a:ext>
            </a:extLst>
          </p:cNvPr>
          <p:cNvGrpSpPr/>
          <p:nvPr/>
        </p:nvGrpSpPr>
        <p:grpSpPr>
          <a:xfrm>
            <a:off x="521576" y="3804236"/>
            <a:ext cx="2622493" cy="2204143"/>
            <a:chOff x="35495" y="3932981"/>
            <a:chExt cx="2622493" cy="2204143"/>
          </a:xfrm>
        </p:grpSpPr>
        <p:pic>
          <p:nvPicPr>
            <p:cNvPr id="210" name="Picture 26" descr="350px-Ugo_Fano">
              <a:extLst>
                <a:ext uri="{FF2B5EF4-FFF2-40B4-BE49-F238E27FC236}">
                  <a16:creationId xmlns:a16="http://schemas.microsoft.com/office/drawing/2014/main" id="{C0ACB5E0-5D31-4D1C-8CA3-120E8168EE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5" y="3932981"/>
              <a:ext cx="2622493" cy="2204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BE41F398-2DE7-4488-A917-7A4B1382BD59}"/>
                </a:ext>
              </a:extLst>
            </p:cNvPr>
            <p:cNvSpPr/>
            <p:nvPr/>
          </p:nvSpPr>
          <p:spPr>
            <a:xfrm>
              <a:off x="1396198" y="3966956"/>
              <a:ext cx="1140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FFFF00"/>
                  </a:solidFill>
                  <a:latin typeface="Times New Roman" pitchFamily="18" charset="0"/>
                  <a:ea typeface="华文仿宋" pitchFamily="2" charset="-122"/>
                </a:rPr>
                <a:t>Ugo Fano</a:t>
              </a:r>
              <a:endParaRPr lang="en-US" altLang="zh-CN" dirty="0">
                <a:solidFill>
                  <a:srgbClr val="FFFF00"/>
                </a:solidFill>
                <a:latin typeface="Times New Roman" pitchFamily="18" charset="0"/>
                <a:ea typeface="华文仿宋" pitchFamily="2" charset="-122"/>
              </a:endParaRPr>
            </a:p>
          </p:txBody>
        </p:sp>
      </p:grpSp>
      <p:sp>
        <p:nvSpPr>
          <p:cNvPr id="212" name="矩形 211">
            <a:extLst>
              <a:ext uri="{FF2B5EF4-FFF2-40B4-BE49-F238E27FC236}">
                <a16:creationId xmlns:a16="http://schemas.microsoft.com/office/drawing/2014/main" id="{137755F8-C3FF-40D7-BD7C-03C2F0E6C3C6}"/>
              </a:ext>
            </a:extLst>
          </p:cNvPr>
          <p:cNvSpPr/>
          <p:nvPr/>
        </p:nvSpPr>
        <p:spPr>
          <a:xfrm>
            <a:off x="18390" y="344771"/>
            <a:ext cx="1826141" cy="58477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法诺分布</a:t>
            </a:r>
          </a:p>
        </p:txBody>
      </p:sp>
    </p:spTree>
    <p:extLst>
      <p:ext uri="{BB962C8B-B14F-4D97-AF65-F5344CB8AC3E}">
        <p14:creationId xmlns:p14="http://schemas.microsoft.com/office/powerpoint/2010/main" val="202816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2.0"/>
  <p:tag name="PROBLEMBLANK" val="[{&quot;num&quot;:1,&quot;caseSensitive&quot;:false,&quot;fuzzyMatch&quot;:false,&quot;Score&quot;:1.0,&quot;answers&quot;:[&quot;4&quot;]},{&quot;num&quot;:2,&quot;caseSensitive&quot;:false,&quot;fuzzyMatch&quot;:false,&quot;Score&quot;:1.0,&quot;answers&quot;:[&quot;1440&quot;]}]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28846</TotalTime>
  <Words>4639</Words>
  <Application>Microsoft Office PowerPoint</Application>
  <PresentationFormat>宽屏</PresentationFormat>
  <Paragraphs>643</Paragraphs>
  <Slides>50</Slides>
  <Notes>0</Notes>
  <HiddenSlides>7</HiddenSlides>
  <MMClips>2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68" baseType="lpstr">
      <vt:lpstr>等线</vt:lpstr>
      <vt:lpstr>等线 Light</vt:lpstr>
      <vt:lpstr>仿宋</vt:lpstr>
      <vt:lpstr>黑体</vt:lpstr>
      <vt:lpstr>华文仿宋</vt:lpstr>
      <vt:lpstr>华文楷体</vt:lpstr>
      <vt:lpstr>华文宋体</vt:lpstr>
      <vt:lpstr>楷体</vt:lpstr>
      <vt:lpstr>隶书</vt:lpstr>
      <vt:lpstr>Microsoft Yahei</vt:lpstr>
      <vt:lpstr>Arial</vt:lpstr>
      <vt:lpstr>Cambria Math</vt:lpstr>
      <vt:lpstr>Times New Roman</vt:lpstr>
      <vt:lpstr>Wingdings</vt:lpstr>
      <vt:lpstr>Office 主题​​</vt:lpstr>
      <vt:lpstr>Equation</vt:lpstr>
      <vt:lpstr>MathType 7.0 Equation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yangyigang</dc:creator>
  <cp:lastModifiedBy>yangyigang</cp:lastModifiedBy>
  <cp:revision>615</cp:revision>
  <dcterms:created xsi:type="dcterms:W3CDTF">2021-09-10T01:48:04Z</dcterms:created>
  <dcterms:modified xsi:type="dcterms:W3CDTF">2022-11-22T07:47:59Z</dcterms:modified>
</cp:coreProperties>
</file>